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7"/>
    <p:sldMasterId id="2147484585" r:id="rId8"/>
    <p:sldMasterId id="2147484622" r:id="rId9"/>
  </p:sldMasterIdLst>
  <p:notesMasterIdLst>
    <p:notesMasterId r:id="rId48"/>
  </p:notesMasterIdLst>
  <p:handoutMasterIdLst>
    <p:handoutMasterId r:id="rId49"/>
  </p:handoutMasterIdLst>
  <p:sldIdLst>
    <p:sldId id="11329" r:id="rId10"/>
    <p:sldId id="11330" r:id="rId11"/>
    <p:sldId id="1569" r:id="rId12"/>
    <p:sldId id="1623" r:id="rId13"/>
    <p:sldId id="11314" r:id="rId14"/>
    <p:sldId id="1624" r:id="rId15"/>
    <p:sldId id="1628" r:id="rId16"/>
    <p:sldId id="752" r:id="rId17"/>
    <p:sldId id="11315" r:id="rId18"/>
    <p:sldId id="11316" r:id="rId19"/>
    <p:sldId id="340" r:id="rId20"/>
    <p:sldId id="455" r:id="rId21"/>
    <p:sldId id="1964" r:id="rId22"/>
    <p:sldId id="11324" r:id="rId23"/>
    <p:sldId id="2326" r:id="rId24"/>
    <p:sldId id="1636" r:id="rId25"/>
    <p:sldId id="11320" r:id="rId26"/>
    <p:sldId id="10551" r:id="rId27"/>
    <p:sldId id="1642" r:id="rId28"/>
    <p:sldId id="1643" r:id="rId29"/>
    <p:sldId id="11323" r:id="rId30"/>
    <p:sldId id="8617" r:id="rId31"/>
    <p:sldId id="257" r:id="rId32"/>
    <p:sldId id="2023" r:id="rId33"/>
    <p:sldId id="10517" r:id="rId34"/>
    <p:sldId id="11309" r:id="rId35"/>
    <p:sldId id="10533" r:id="rId36"/>
    <p:sldId id="256" r:id="rId37"/>
    <p:sldId id="10543" r:id="rId38"/>
    <p:sldId id="1645" r:id="rId39"/>
    <p:sldId id="1678" r:id="rId40"/>
    <p:sldId id="11312" r:id="rId41"/>
    <p:sldId id="11313" r:id="rId42"/>
    <p:sldId id="11327" r:id="rId43"/>
    <p:sldId id="11326" r:id="rId44"/>
    <p:sldId id="2025" r:id="rId45"/>
    <p:sldId id="11332" r:id="rId46"/>
    <p:sldId id="11331"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2A55AF-265B-42B3-9CB6-40C6288A9B30}">
          <p14:sldIdLst>
            <p14:sldId id="11329"/>
            <p14:sldId id="11330"/>
            <p14:sldId id="1569"/>
          </p14:sldIdLst>
        </p14:section>
        <p14:section name="Introduction" id="{40B2B39E-9CDC-46B4-8BD3-EC8784DB9ACA}">
          <p14:sldIdLst>
            <p14:sldId id="1623"/>
            <p14:sldId id="11314"/>
            <p14:sldId id="1624"/>
            <p14:sldId id="1628"/>
            <p14:sldId id="752"/>
            <p14:sldId id="11315"/>
            <p14:sldId id="11316"/>
            <p14:sldId id="340"/>
            <p14:sldId id="455"/>
            <p14:sldId id="1964"/>
            <p14:sldId id="11324"/>
            <p14:sldId id="2326"/>
            <p14:sldId id="1636"/>
            <p14:sldId id="11320"/>
            <p14:sldId id="10551"/>
            <p14:sldId id="1642"/>
            <p14:sldId id="1643"/>
            <p14:sldId id="11323"/>
            <p14:sldId id="8617"/>
            <p14:sldId id="257"/>
            <p14:sldId id="2023"/>
          </p14:sldIdLst>
        </p14:section>
        <p14:section name="Azure Kubernetes Service overview" id="{94D15F06-B63D-4823-92B9-5893093418A7}">
          <p14:sldIdLst>
            <p14:sldId id="10517"/>
            <p14:sldId id="11309"/>
            <p14:sldId id="10533"/>
            <p14:sldId id="256"/>
            <p14:sldId id="10543"/>
          </p14:sldIdLst>
        </p14:section>
        <p14:section name="Top scenarios" id="{3024C1C7-3B74-4318-A266-30A914A11840}">
          <p14:sldIdLst>
            <p14:sldId id="1645"/>
          </p14:sldIdLst>
        </p14:section>
        <p14:section name="Customer stories" id="{7DC5F06A-0021-47A2-978E-43E2ECC9750A}">
          <p14:sldIdLst/>
        </p14:section>
        <p14:section name="Resources" id="{1E726773-1538-4992-A979-121FF1927489}">
          <p14:sldIdLst/>
        </p14:section>
        <p14:section name="Product deep dive" id="{505711FB-B154-4156-AC00-159C6AD9A6E6}">
          <p14:sldIdLst>
            <p14:sldId id="1678"/>
            <p14:sldId id="11312"/>
            <p14:sldId id="11313"/>
            <p14:sldId id="11327"/>
            <p14:sldId id="11326"/>
            <p14:sldId id="2025"/>
            <p14:sldId id="11332"/>
            <p14:sldId id="11331"/>
          </p14:sldIdLst>
        </p14:section>
        <p14:section name="Closing" id="{82884CC8-64E1-4CFE-9ADB-320B37E0B1C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52"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A00"/>
    <a:srgbClr val="000000"/>
    <a:srgbClr val="FF0000"/>
    <a:srgbClr val="FCFDFE"/>
    <a:srgbClr val="0078D4"/>
    <a:srgbClr val="FFFFFF"/>
    <a:srgbClr val="FFFCFC"/>
    <a:srgbClr val="BFEBD3"/>
    <a:srgbClr val="F7F7F7"/>
    <a:srgbClr val="083C6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49DC7-8D91-41BC-9E47-DFAAB1671862}" v="104" dt="2019-11-05T11:40:45.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8" y="78"/>
      </p:cViewPr>
      <p:guideLst/>
    </p:cSldViewPr>
  </p:slideViewPr>
  <p:notesTextViewPr>
    <p:cViewPr>
      <p:scale>
        <a:sx n="1" d="1"/>
        <a:sy n="1" d="1"/>
      </p:scale>
      <p:origin x="0" y="0"/>
    </p:cViewPr>
  </p:notesTextViewPr>
  <p:sorterViewPr>
    <p:cViewPr>
      <p:scale>
        <a:sx n="42" d="100"/>
        <a:sy n="42"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Master" Target="slideMasters/slideMaster1.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2.xml"/><Relationship Id="rId51" Type="http://schemas.openxmlformats.org/officeDocument/2006/relationships/presProps" Target="pres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7DAB-49C0-8FB2-BF9C6D7371D9}"/>
              </c:ext>
            </c:extLst>
          </c:dPt>
          <c:dPt>
            <c:idx val="1"/>
            <c:bubble3D val="0"/>
            <c:spPr>
              <a:solidFill>
                <a:srgbClr val="EBEBEB"/>
              </a:solidFill>
              <a:ln w="19050">
                <a:noFill/>
              </a:ln>
              <a:effectLst/>
            </c:spPr>
            <c:extLst>
              <c:ext xmlns:c16="http://schemas.microsoft.com/office/drawing/2014/chart" uri="{C3380CC4-5D6E-409C-BE32-E72D297353CC}">
                <c16:uniqueId val="{00000003-7DAB-49C0-8FB2-BF9C6D7371D9}"/>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7DAB-49C0-8FB2-BF9C6D7371D9}"/>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8/28/2025 2:27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8/28/2025 2:27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96940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752591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734898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926BEF-52A2-48E7-B9FB-1FE7B7932C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095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559558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589492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030125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280403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827257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615075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612219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Kubernetes</a:t>
            </a:r>
            <a:r>
              <a:rPr lang="en-US" sz="1200" b="0" i="0" u="none" strike="noStrike" kern="1200" dirty="0">
                <a:solidFill>
                  <a:schemeClr val="tx1"/>
                </a:solidFill>
                <a:effectLst/>
                <a:latin typeface="+mn-lt"/>
                <a:ea typeface="+mn-ea"/>
                <a:cs typeface="+mn-cs"/>
              </a:rPr>
              <a:t> is made of a central manager (aka master) and some worker nodes.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Master is the Control plane and is responsible to keep the Kubernetes cluster running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manager runs an API server, a scheduler, various controllers and a storage system to keep the state of the cluster, container settings, and the networking configuration.</a:t>
            </a:r>
            <a:endParaRPr lang="en-US" sz="2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EF91DE-3303-4329-815D-10B015D5C3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724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129399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637583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885684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Kubernetes cluster is typically made up of</a:t>
            </a:r>
          </a:p>
          <a:p>
            <a:pPr lvl="1"/>
            <a:r>
              <a:rPr lang="en-US"/>
              <a:t>Master nodes for system components like the API server, </a:t>
            </a:r>
            <a:r>
              <a:rPr lang="en-US" err="1"/>
              <a:t>etcd</a:t>
            </a:r>
            <a:r>
              <a:rPr lang="en-US"/>
              <a:t> store, and scheduler</a:t>
            </a:r>
          </a:p>
          <a:p>
            <a:pPr lvl="1"/>
            <a:r>
              <a:rPr lang="en-US"/>
              <a:t>Agent nodes for user container workloads</a:t>
            </a:r>
          </a:p>
          <a:p>
            <a:r>
              <a:rPr lang="en-US"/>
              <a:t>Managing the cluster involves:</a:t>
            </a:r>
          </a:p>
          <a:p>
            <a:pPr lvl="1"/>
            <a:r>
              <a:rPr lang="en-US"/>
              <a:t>Monitoring the API server</a:t>
            </a:r>
          </a:p>
          <a:p>
            <a:pPr lvl="1"/>
            <a:r>
              <a:rPr lang="en-US"/>
              <a:t>Ensuring HA/DR for the </a:t>
            </a:r>
            <a:r>
              <a:rPr lang="en-US" err="1"/>
              <a:t>etcd</a:t>
            </a:r>
            <a:r>
              <a:rPr lang="en-US"/>
              <a:t> store</a:t>
            </a:r>
          </a:p>
          <a:p>
            <a:pPr lvl="1"/>
            <a:r>
              <a:rPr lang="en-US"/>
              <a:t>Safely managing upgrades across Kubernetes versions</a:t>
            </a:r>
          </a:p>
          <a:p>
            <a:pPr lvl="1"/>
            <a:r>
              <a:rPr lang="en-US"/>
              <a:t>Safely scaling the cluster in and out</a:t>
            </a:r>
          </a:p>
          <a:p>
            <a:pPr lvl="1"/>
            <a:r>
              <a:rPr lang="en-US"/>
              <a:t>Patching master and agent VM nodes</a:t>
            </a:r>
          </a:p>
          <a:p>
            <a:pPr lvl="1"/>
            <a:r>
              <a:rPr lang="en-US"/>
              <a:t>And on and on…</a:t>
            </a:r>
          </a:p>
          <a:p>
            <a:r>
              <a:rPr lang="en-US"/>
              <a:t>This is complex, error-prone, and expensive</a:t>
            </a:r>
          </a:p>
          <a:p>
            <a:r>
              <a:rPr lang="en-US"/>
              <a:t>A managed service like AKS moves those tasks to the cloud provider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16851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85040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a:t>
            </a:r>
            <a:r>
              <a:rPr kumimoji="0" lang="en-US" sz="400" b="0" i="0" u="none" strike="noStrike" kern="1200" cap="none" spc="0" normalizeH="0" baseline="0" noProof="0" dirty="0" err="1">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Poduct</a:t>
            </a: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8/28/2025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806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a:t>
            </a:r>
            <a:r>
              <a:rPr kumimoji="0" lang="en-US" sz="400" b="0" i="0" u="none" strike="noStrike" kern="1200" cap="none" spc="0" normalizeH="0" baseline="0" noProof="0" dirty="0" err="1">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Poduct</a:t>
            </a: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8/28/2025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6877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7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819090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269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3D54-67A5-4882-984E-EB2ED6AA5CB6}"/>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920B703-3DBC-4367-957B-B7A046B18FC9}"/>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201B030-2BA1-4B94-9DC5-D974852B1BD9}"/>
              </a:ext>
            </a:extLst>
          </p:cNvPr>
          <p:cNvSpPr>
            <a:spLocks noGrp="1"/>
          </p:cNvSpPr>
          <p:nvPr>
            <p:ph type="dt" sz="half" idx="10"/>
          </p:nvPr>
        </p:nvSpPr>
        <p:spPr/>
        <p:txBody>
          <a:bodyPr/>
          <a:lstStyle/>
          <a:p>
            <a:fld id="{6DDE6AB9-D324-4680-8290-B3585BD845E8}" type="datetimeFigureOut">
              <a:rPr lang="en-US" smtClean="0"/>
              <a:t>8/28/2025</a:t>
            </a:fld>
            <a:endParaRPr lang="en-US"/>
          </a:p>
        </p:txBody>
      </p:sp>
      <p:sp>
        <p:nvSpPr>
          <p:cNvPr id="5" name="Footer Placeholder 4">
            <a:extLst>
              <a:ext uri="{FF2B5EF4-FFF2-40B4-BE49-F238E27FC236}">
                <a16:creationId xmlns:a16="http://schemas.microsoft.com/office/drawing/2014/main" id="{0B7517C5-5FC6-4B48-A7BD-6503BC97F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42C34-D5CF-42F9-905B-27DE941BAA70}"/>
              </a:ext>
            </a:extLst>
          </p:cNvPr>
          <p:cNvSpPr>
            <a:spLocks noGrp="1"/>
          </p:cNvSpPr>
          <p:nvPr>
            <p:ph type="sldNum" sz="quarter" idx="12"/>
          </p:nvPr>
        </p:nvSpPr>
        <p:spPr/>
        <p:txBody>
          <a:bodyPr/>
          <a:lstStyle/>
          <a:p>
            <a:fld id="{EFFB2790-B50B-4E6A-8683-8362436C2CC1}" type="slidenum">
              <a:rPr lang="en-US" smtClean="0"/>
              <a:t>‹#›</a:t>
            </a:fld>
            <a:endParaRPr lang="en-US"/>
          </a:p>
        </p:txBody>
      </p:sp>
    </p:spTree>
    <p:extLst>
      <p:ext uri="{BB962C8B-B14F-4D97-AF65-F5344CB8AC3E}">
        <p14:creationId xmlns:p14="http://schemas.microsoft.com/office/powerpoint/2010/main" val="40475820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AA6135-7D2A-D140-A102-AABCB5CA7F1B}"/>
              </a:ext>
            </a:extLst>
          </p:cNvPr>
          <p:cNvPicPr>
            <a:picLocks noChangeAspect="1"/>
          </p:cNvPicPr>
          <p:nvPr userDrawn="1"/>
        </p:nvPicPr>
        <p:blipFill>
          <a:blip r:embed="rId2"/>
          <a:stretch>
            <a:fillRect/>
          </a:stretch>
        </p:blipFill>
        <p:spPr>
          <a:xfrm>
            <a:off x="0" y="-11208"/>
            <a:ext cx="12436475" cy="1306076"/>
          </a:xfrm>
          <a:prstGeom prst="rect">
            <a:avLst/>
          </a:prstGeom>
        </p:spPr>
      </p:pic>
      <p:sp>
        <p:nvSpPr>
          <p:cNvPr id="2" name="Title 1">
            <a:extLst>
              <a:ext uri="{FF2B5EF4-FFF2-40B4-BE49-F238E27FC236}">
                <a16:creationId xmlns:a16="http://schemas.microsoft.com/office/drawing/2014/main" id="{8B3FE956-BCAB-A547-AB6C-E837A6CCC4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7F868-3E66-B149-9DE6-1D943B95F6B2}"/>
              </a:ext>
            </a:extLst>
          </p:cNvPr>
          <p:cNvSpPr>
            <a:spLocks noGrp="1"/>
          </p:cNvSpPr>
          <p:nvPr>
            <p:ph idx="1"/>
          </p:nvPr>
        </p:nvSpPr>
        <p:spPr>
          <a:xfrm>
            <a:off x="465137" y="1853742"/>
            <a:ext cx="11533187"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94B26E-6A73-884D-BBAA-C398D38312A4}"/>
              </a:ext>
            </a:extLst>
          </p:cNvPr>
          <p:cNvSpPr>
            <a:spLocks noGrp="1"/>
          </p:cNvSpPr>
          <p:nvPr>
            <p:ph type="dt" sz="half" idx="10"/>
          </p:nvPr>
        </p:nvSpPr>
        <p:spPr/>
        <p:txBody>
          <a:bodyPr/>
          <a:lstStyle/>
          <a:p>
            <a:fld id="{1DAFF0E2-6F06-BC4E-9B79-53AECA72B973}" type="datetimeFigureOut">
              <a:rPr lang="en-US" smtClean="0"/>
              <a:t>8/28/2025</a:t>
            </a:fld>
            <a:endParaRPr lang="en-US"/>
          </a:p>
        </p:txBody>
      </p:sp>
      <p:sp>
        <p:nvSpPr>
          <p:cNvPr id="5" name="Footer Placeholder 4">
            <a:extLst>
              <a:ext uri="{FF2B5EF4-FFF2-40B4-BE49-F238E27FC236}">
                <a16:creationId xmlns:a16="http://schemas.microsoft.com/office/drawing/2014/main" id="{2A4CACD7-2FC3-594E-9ED9-9F752B307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AA970-BCAE-1C4F-AD57-390EE54278B1}"/>
              </a:ext>
            </a:extLst>
          </p:cNvPr>
          <p:cNvSpPr>
            <a:spLocks noGrp="1"/>
          </p:cNvSpPr>
          <p:nvPr>
            <p:ph type="sldNum" sz="quarter" idx="12"/>
          </p:nvPr>
        </p:nvSpPr>
        <p:spPr/>
        <p:txBody>
          <a:bodyPr/>
          <a:lstStyle/>
          <a:p>
            <a:fld id="{76E85372-C69C-6043-B1CD-F16F140586AA}" type="slidenum">
              <a:rPr lang="en-US" smtClean="0"/>
              <a:t>‹#›</a:t>
            </a:fld>
            <a:endParaRPr lang="en-US"/>
          </a:p>
        </p:txBody>
      </p:sp>
      <p:pic>
        <p:nvPicPr>
          <p:cNvPr id="12" name="Picture 11">
            <a:extLst>
              <a:ext uri="{FF2B5EF4-FFF2-40B4-BE49-F238E27FC236}">
                <a16:creationId xmlns:a16="http://schemas.microsoft.com/office/drawing/2014/main" id="{54D2F511-F905-6C46-9DEA-160C8D99E148}"/>
              </a:ext>
            </a:extLst>
          </p:cNvPr>
          <p:cNvPicPr>
            <a:picLocks noChangeAspect="1"/>
          </p:cNvPicPr>
          <p:nvPr userDrawn="1"/>
        </p:nvPicPr>
        <p:blipFill>
          <a:blip r:embed="rId3"/>
          <a:stretch>
            <a:fillRect/>
          </a:stretch>
        </p:blipFill>
        <p:spPr>
          <a:xfrm>
            <a:off x="9730423" y="35865"/>
            <a:ext cx="1924823" cy="1261016"/>
          </a:xfrm>
          <a:prstGeom prst="rect">
            <a:avLst/>
          </a:prstGeom>
        </p:spPr>
      </p:pic>
    </p:spTree>
    <p:extLst>
      <p:ext uri="{BB962C8B-B14F-4D97-AF65-F5344CB8AC3E}">
        <p14:creationId xmlns:p14="http://schemas.microsoft.com/office/powerpoint/2010/main" val="749018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2F706-AAFB-DA45-BF38-AE599C1AB2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B30792-18F0-594E-ADCC-F621F7676802}"/>
              </a:ext>
            </a:extLst>
          </p:cNvPr>
          <p:cNvSpPr>
            <a:spLocks noGrp="1"/>
          </p:cNvSpPr>
          <p:nvPr>
            <p:ph type="dt" sz="half" idx="10"/>
          </p:nvPr>
        </p:nvSpPr>
        <p:spPr/>
        <p:txBody>
          <a:bodyPr/>
          <a:lstStyle/>
          <a:p>
            <a:fld id="{1DAFF0E2-6F06-BC4E-9B79-53AECA72B973}" type="datetimeFigureOut">
              <a:rPr lang="en-US" smtClean="0"/>
              <a:t>8/28/2025</a:t>
            </a:fld>
            <a:endParaRPr lang="en-US"/>
          </a:p>
        </p:txBody>
      </p:sp>
      <p:sp>
        <p:nvSpPr>
          <p:cNvPr id="4" name="Footer Placeholder 3">
            <a:extLst>
              <a:ext uri="{FF2B5EF4-FFF2-40B4-BE49-F238E27FC236}">
                <a16:creationId xmlns:a16="http://schemas.microsoft.com/office/drawing/2014/main" id="{AF33FF38-24BF-8D49-8666-8C1338CCAA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781B3C-73BF-D347-AACE-310EF4114FFD}"/>
              </a:ext>
            </a:extLst>
          </p:cNvPr>
          <p:cNvSpPr>
            <a:spLocks noGrp="1"/>
          </p:cNvSpPr>
          <p:nvPr>
            <p:ph type="sldNum" sz="quarter" idx="12"/>
          </p:nvPr>
        </p:nvSpPr>
        <p:spPr/>
        <p:txBody>
          <a:bodyPr/>
          <a:lstStyle/>
          <a:p>
            <a:fld id="{76E85372-C69C-6043-B1CD-F16F140586AA}" type="slidenum">
              <a:rPr lang="en-US" smtClean="0"/>
              <a:t>‹#›</a:t>
            </a:fld>
            <a:endParaRPr lang="en-US"/>
          </a:p>
        </p:txBody>
      </p:sp>
    </p:spTree>
    <p:extLst>
      <p:ext uri="{BB962C8B-B14F-4D97-AF65-F5344CB8AC3E}">
        <p14:creationId xmlns:p14="http://schemas.microsoft.com/office/powerpoint/2010/main" val="3593458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34981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9821" y="1212384"/>
            <a:ext cx="11887200" cy="1795702"/>
          </a:xfrm>
        </p:spPr>
        <p:txBody>
          <a:bodyPr>
            <a:spAutoFit/>
          </a:bodyPr>
          <a:lstStyle>
            <a:lvl1pPr marL="354387" indent="-354387">
              <a:lnSpc>
                <a:spcPct val="90000"/>
              </a:lnSpc>
              <a:spcBef>
                <a:spcPts val="24"/>
              </a:spcBef>
              <a:defRPr>
                <a:latin typeface="+mn-lt"/>
              </a:defRPr>
            </a:lvl1pPr>
            <a:lvl2pPr marL="594806" indent="-246000">
              <a:lnSpc>
                <a:spcPct val="90000"/>
              </a:lnSpc>
              <a:spcBef>
                <a:spcPts val="24"/>
              </a:spcBef>
              <a:defRPr sz="2448">
                <a:latin typeface="+mn-lt"/>
              </a:defRPr>
            </a:lvl2pPr>
            <a:lvl3pPr marL="820685" indent="-234985">
              <a:lnSpc>
                <a:spcPct val="90000"/>
              </a:lnSpc>
              <a:spcBef>
                <a:spcPts val="24"/>
              </a:spcBef>
              <a:defRPr sz="2448">
                <a:latin typeface="+mn-lt"/>
              </a:defRPr>
            </a:lvl3pPr>
            <a:lvl4pPr marL="1050089" indent="-234985">
              <a:lnSpc>
                <a:spcPct val="90000"/>
              </a:lnSpc>
              <a:spcBef>
                <a:spcPts val="24"/>
              </a:spcBef>
              <a:defRPr sz="2040">
                <a:latin typeface="+mn-lt"/>
              </a:defRPr>
            </a:lvl4pPr>
            <a:lvl5pPr marL="1286983" indent="-234985">
              <a:lnSpc>
                <a:spcPct val="90000"/>
              </a:lnSpc>
              <a:spcBef>
                <a:spcPts val="24"/>
              </a:spcBef>
              <a:defRPr sz="204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7" name="Footer Placeholder 4">
            <a:extLst>
              <a:ext uri="{FF2B5EF4-FFF2-40B4-BE49-F238E27FC236}">
                <a16:creationId xmlns:a16="http://schemas.microsoft.com/office/drawing/2014/main" id="{95C5ED34-A565-4157-8894-537A8021E8EF}"/>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35132749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28"/>
            <a:ext cx="12436474" cy="6992469"/>
          </a:xfrm>
          <a:prstGeom prst="rect">
            <a:avLst/>
          </a:prstGeom>
        </p:spPr>
      </p:pic>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3025833"/>
            <a:ext cx="12436475" cy="3967664"/>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00"/>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82006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915805"/>
            <a:ext cx="2045182" cy="436810"/>
          </a:xfrm>
          <a:prstGeom prst="rect">
            <a:avLst/>
          </a:prstGeom>
        </p:spPr>
      </p:pic>
    </p:spTree>
    <p:extLst>
      <p:ext uri="{BB962C8B-B14F-4D97-AF65-F5344CB8AC3E}">
        <p14:creationId xmlns:p14="http://schemas.microsoft.com/office/powerpoint/2010/main" val="10928821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9179" y="4710942"/>
            <a:ext cx="6402452" cy="365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62515" y="4667664"/>
            <a:ext cx="8522498" cy="1280160"/>
          </a:xfrm>
          <a:noFill/>
        </p:spPr>
        <p:txBody>
          <a:bodyPr lIns="146304" tIns="91440" rIns="146304" bIns="0" anchor="b" anchorCtr="0"/>
          <a:lstStyle>
            <a:lvl1pPr marL="0" algn="l" defTabSz="914224" rtl="0" eaLnBrk="1" latinLnBrk="0" hangingPunct="1">
              <a:defRPr lang="en-US" sz="5000" b="0" kern="1200" spc="-150"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9176" y="5957244"/>
            <a:ext cx="8522498" cy="485614"/>
          </a:xfrm>
          <a:prstGeom prst="rect">
            <a:avLst/>
          </a:prstGeom>
        </p:spPr>
        <p:txBody>
          <a:bodyPr tIns="0" bIns="109728">
            <a:noAutofit/>
          </a:bodyPr>
          <a:lstStyle>
            <a:lvl1pPr marL="0" indent="0" algn="l" defTabSz="914224" rtl="0" eaLnBrk="1" latinLnBrk="0" hangingPunct="1">
              <a:spcBef>
                <a:spcPts val="0"/>
              </a:spcBef>
              <a:buNone/>
              <a:defRPr lang="en-US" sz="2500" kern="1200" spc="-150"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9402" y="5758108"/>
            <a:ext cx="2045182" cy="752204"/>
          </a:xfrm>
          <a:prstGeom prst="rect">
            <a:avLst/>
          </a:prstGeom>
        </p:spPr>
      </p:pic>
    </p:spTree>
    <p:extLst>
      <p:ext uri="{BB962C8B-B14F-4D97-AF65-F5344CB8AC3E}">
        <p14:creationId xmlns:p14="http://schemas.microsoft.com/office/powerpoint/2010/main" val="4265363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6"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00162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3234968"/>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5906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75064" y="1929502"/>
            <a:ext cx="11889141" cy="1905395"/>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74641" y="1123199"/>
            <a:ext cx="11889141" cy="456587"/>
          </a:xfrm>
          <a:prstGeom prst="rect">
            <a:avLst/>
          </a:prstGeom>
        </p:spPr>
        <p:txBody>
          <a:bodyPr/>
          <a:lstStyle>
            <a:lvl1pPr marL="0" indent="0">
              <a:buNone/>
              <a:defRPr sz="2040" b="0">
                <a:solidFill>
                  <a:schemeClr val="accent1"/>
                </a:solidFill>
                <a:latin typeface="+mn-lt"/>
              </a:defRPr>
            </a:lvl1pPr>
            <a:lvl2pPr marL="342834" indent="0">
              <a:buNone/>
              <a:defRPr/>
            </a:lvl2pPr>
          </a:lstStyle>
          <a:p>
            <a:pPr lvl="0"/>
            <a:r>
              <a:rPr lang="en-US"/>
              <a:t>Click to edit Master text styles</a:t>
            </a:r>
          </a:p>
        </p:txBody>
      </p:sp>
    </p:spTree>
    <p:extLst>
      <p:ext uri="{BB962C8B-B14F-4D97-AF65-F5344CB8AC3E}">
        <p14:creationId xmlns:p14="http://schemas.microsoft.com/office/powerpoint/2010/main" val="248114772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917575"/>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3255267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330903"/>
            <a:ext cx="11889141" cy="4643587"/>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51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00239"/>
            <a:ext cx="11889564" cy="822960"/>
          </a:xfrm>
        </p:spPr>
        <p:txBody>
          <a:bodyPr/>
          <a:lstStyle>
            <a:lvl1pPr marL="0" algn="l" defTabSz="914053" rtl="0" eaLnBrk="1" latinLnBrk="0" hangingPunct="1">
              <a:spcBef>
                <a:spcPct val="0"/>
              </a:spcBef>
              <a:buNone/>
              <a:defRPr lang="en-US" sz="4080" b="0" i="0" u="none" kern="1200" spc="-150"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5416" y="1123198"/>
            <a:ext cx="11888787" cy="352327"/>
          </a:xfrm>
          <a:prstGeom prst="rect">
            <a:avLst/>
          </a:prstGeom>
        </p:spPr>
        <p:txBody>
          <a:bodyPr tIns="0" bIns="0"/>
          <a:lstStyle>
            <a:lvl1pPr marL="0" indent="0">
              <a:buNone/>
              <a:defRPr lang="en-US" sz="2040" kern="1200" spc="-30" baseline="0" dirty="0">
                <a:solidFill>
                  <a:srgbClr val="ED6722"/>
                </a:solidFill>
                <a:latin typeface="+mn-lt"/>
                <a:ea typeface="+mn-ea"/>
                <a:cs typeface="Bodoni Std Bold Italic"/>
              </a:defRPr>
            </a:lvl1pPr>
            <a:lvl2pPr marL="0" indent="0">
              <a:buNone/>
              <a:defRPr/>
            </a:lvl2pPr>
          </a:lstStyle>
          <a:p>
            <a:pPr marL="0" lvl="0" algn="l" defTabSz="914224" rtl="0" eaLnBrk="1" latinLnBrk="0" hangingPunct="1"/>
            <a:r>
              <a:rPr lang="en-US"/>
              <a:t>Click to edit Master text styles</a:t>
            </a:r>
          </a:p>
        </p:txBody>
      </p:sp>
      <p:sp>
        <p:nvSpPr>
          <p:cNvPr id="4" name="Content Placeholder 3"/>
          <p:cNvSpPr>
            <a:spLocks noGrp="1"/>
          </p:cNvSpPr>
          <p:nvPr>
            <p:ph sz="quarter" idx="11"/>
          </p:nvPr>
        </p:nvSpPr>
        <p:spPr>
          <a:xfrm>
            <a:off x="275289" y="1633675"/>
            <a:ext cx="11889141" cy="4810355"/>
          </a:xfrm>
          <a:prstGeom prst="rect">
            <a:avLst/>
          </a:prstGeom>
        </p:spPr>
        <p:txBody>
          <a:bodyPr/>
          <a:lstStyle>
            <a:lvl1pPr>
              <a:defRPr sz="3672">
                <a:solidFill>
                  <a:schemeClr val="bg2"/>
                </a:solidFill>
                <a:latin typeface="+mn-lt"/>
              </a:defRPr>
            </a:lvl1pPr>
            <a:lvl2pPr>
              <a:defRPr sz="2040">
                <a:solidFill>
                  <a:schemeClr val="bg2"/>
                </a:solidFill>
                <a:latin typeface="+mn-lt"/>
              </a:defRPr>
            </a:lvl2pPr>
            <a:lvl3pPr>
              <a:defRPr sz="1836">
                <a:solidFill>
                  <a:schemeClr val="bg2"/>
                </a:solidFill>
                <a:latin typeface="+mn-lt"/>
              </a:defRPr>
            </a:lvl3pPr>
            <a:lvl4pPr>
              <a:defRPr sz="1632">
                <a:solidFill>
                  <a:schemeClr val="bg2"/>
                </a:solidFill>
                <a:latin typeface="+mn-lt"/>
              </a:defRPr>
            </a:lvl4pPr>
            <a:lvl5pPr>
              <a:defRPr sz="1632">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34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108477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9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281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6813302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1" y="6292891"/>
            <a:ext cx="11856403" cy="403066"/>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solidFill>
                  <a:schemeClr val="tx1">
                    <a:lumMod val="25000"/>
                    <a:lumOff val="75000"/>
                  </a:schemeClr>
                </a:solidFill>
                <a:cs typeface="Segoe UI" pitchFamily="34" charset="0"/>
              </a:rPr>
              <a:t>©</a:t>
            </a:r>
            <a:r>
              <a:rPr lang="en-US" sz="700" baseline="0">
                <a:solidFill>
                  <a:schemeClr val="tx1">
                    <a:lumMod val="25000"/>
                    <a:lumOff val="75000"/>
                  </a:schemeClr>
                </a:solidFill>
                <a:cs typeface="Segoe UI" pitchFamily="34" charset="0"/>
              </a:rPr>
              <a:t> Copyright</a:t>
            </a:r>
            <a:r>
              <a:rPr lang="en-US" sz="70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918" y="2732932"/>
            <a:ext cx="4156312" cy="1528663"/>
          </a:xfrm>
          <a:prstGeom prst="rect">
            <a:avLst/>
          </a:prstGeom>
        </p:spPr>
      </p:pic>
    </p:spTree>
    <p:extLst>
      <p:ext uri="{BB962C8B-B14F-4D97-AF65-F5344CB8AC3E}">
        <p14:creationId xmlns:p14="http://schemas.microsoft.com/office/powerpoint/2010/main" val="2882882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9911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61140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935-E893-453C-8848-8CA043AA276B}"/>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0037297A-A03F-4BD3-B159-6DA524A1B56D}"/>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C84624E1-6D2D-4CC1-81E5-D657B6F6D963}"/>
              </a:ext>
            </a:extLst>
          </p:cNvPr>
          <p:cNvSpPr>
            <a:spLocks noGrp="1"/>
          </p:cNvSpPr>
          <p:nvPr>
            <p:ph type="dt" sz="half" idx="10"/>
          </p:nvPr>
        </p:nvSpPr>
        <p:spPr/>
        <p:txBody>
          <a:bodyPr/>
          <a:lstStyle/>
          <a:p>
            <a:fld id="{09409C3F-2A26-4E09-BD99-4E76DCC7D958}" type="datetimeFigureOut">
              <a:rPr lang="en-US" smtClean="0"/>
              <a:t>8/28/2025</a:t>
            </a:fld>
            <a:endParaRPr lang="en-US"/>
          </a:p>
        </p:txBody>
      </p:sp>
      <p:sp>
        <p:nvSpPr>
          <p:cNvPr id="5" name="Footer Placeholder 4">
            <a:extLst>
              <a:ext uri="{FF2B5EF4-FFF2-40B4-BE49-F238E27FC236}">
                <a16:creationId xmlns:a16="http://schemas.microsoft.com/office/drawing/2014/main" id="{5A015E4B-9A15-46BE-A101-FCC2E90E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C7457-9529-451B-89F8-C3BB9DAE9CAE}"/>
              </a:ext>
            </a:extLst>
          </p:cNvPr>
          <p:cNvSpPr>
            <a:spLocks noGrp="1"/>
          </p:cNvSpPr>
          <p:nvPr>
            <p:ph type="sldNum" sz="quarter" idx="12"/>
          </p:nvPr>
        </p:nvSpPr>
        <p:spPr/>
        <p:txBody>
          <a:bodyPr/>
          <a:lstStyle/>
          <a:p>
            <a:fld id="{FDA5816C-444B-4683-8533-43F4D17408AD}" type="slidenum">
              <a:rPr lang="en-US" smtClean="0"/>
              <a:t>‹#›</a:t>
            </a:fld>
            <a:endParaRPr lang="en-US"/>
          </a:p>
        </p:txBody>
      </p:sp>
    </p:spTree>
    <p:extLst>
      <p:ext uri="{BB962C8B-B14F-4D97-AF65-F5344CB8AC3E}">
        <p14:creationId xmlns:p14="http://schemas.microsoft.com/office/powerpoint/2010/main" val="2498625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5"/>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5"/>
            <a:ext cx="9143936" cy="1201739"/>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5460738"/>
            <a:ext cx="9143937" cy="978164"/>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5"/>
            <a:ext cx="2033333" cy="715862"/>
          </a:xfrm>
          <a:prstGeom prst="rect">
            <a:avLst/>
          </a:prstGeom>
        </p:spPr>
      </p:pic>
    </p:spTree>
    <p:extLst>
      <p:ext uri="{BB962C8B-B14F-4D97-AF65-F5344CB8AC3E}">
        <p14:creationId xmlns:p14="http://schemas.microsoft.com/office/powerpoint/2010/main" val="2025309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1750154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882398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840684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02303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53294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11236693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0036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97509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1909186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0891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79114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76397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8468085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1527171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0720753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6434457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1846141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2959018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3131579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91773859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6323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5004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5178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85465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22402475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3"/>
            <a:ext cx="11239464" cy="2228302"/>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7954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6" y="597451"/>
            <a:ext cx="1393641" cy="298433"/>
          </a:xfrm>
          <a:prstGeom prst="rect">
            <a:avLst/>
          </a:prstGeom>
        </p:spPr>
      </p:pic>
      <p:sp>
        <p:nvSpPr>
          <p:cNvPr id="9" name="Title 1"/>
          <p:cNvSpPr>
            <a:spLocks noGrp="1"/>
          </p:cNvSpPr>
          <p:nvPr>
            <p:ph type="title" hasCustomPrompt="1"/>
          </p:nvPr>
        </p:nvSpPr>
        <p:spPr>
          <a:xfrm>
            <a:off x="595914" y="3095523"/>
            <a:ext cx="6808970" cy="508601"/>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95914" y="4041283"/>
            <a:ext cx="6808970" cy="28251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5019148" y="0"/>
            <a:ext cx="7320166" cy="6994525"/>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764005" y="5926660"/>
            <a:ext cx="3078028" cy="467179"/>
          </a:xfrm>
        </p:spPr>
        <p:txBody>
          <a:bodyPr anchor="b"/>
          <a:lstStyle>
            <a:lvl1pPr marL="0" indent="0" algn="r">
              <a:buFont typeface="Arial" panose="020B0604020202020204" pitchFamily="34" charset="0"/>
              <a:buNone/>
              <a:defRPr sz="2040">
                <a:latin typeface="+mn-lt"/>
              </a:defRPr>
            </a:lvl1pPr>
            <a:lvl2pPr marL="233104" indent="0">
              <a:buNone/>
              <a:defRPr/>
            </a:lvl2pPr>
          </a:lstStyle>
          <a:p>
            <a:pPr lvl="0"/>
            <a:r>
              <a:rPr lang="en-US" dirty="0"/>
              <a:t>Session code here</a:t>
            </a:r>
          </a:p>
        </p:txBody>
      </p:sp>
    </p:spTree>
    <p:extLst>
      <p:ext uri="{BB962C8B-B14F-4D97-AF65-F5344CB8AC3E}">
        <p14:creationId xmlns:p14="http://schemas.microsoft.com/office/powerpoint/2010/main" val="3371001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556369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99">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73456" y="1214439"/>
            <a:ext cx="11889564" cy="332399"/>
          </a:xfrm>
        </p:spPr>
        <p:txBody>
          <a:bodyPr tIns="0" bIns="0"/>
          <a:lstStyle>
            <a:lvl1pPr marL="0" indent="0">
              <a:buNone/>
              <a:defRPr sz="2400">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348815634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15512" y="466301"/>
            <a:ext cx="11065955" cy="565027"/>
          </a:xfrm>
        </p:spPr>
        <p:txBody>
          <a:bodyPr>
            <a:noAutofit/>
          </a:bodyPr>
          <a:lstStyle>
            <a:lvl1pPr>
              <a:defRPr sz="3672">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59641" y="1413947"/>
            <a:ext cx="11021826" cy="4885984"/>
          </a:xfrm>
        </p:spPr>
        <p:txBody>
          <a:bodyPr>
            <a:normAutofit/>
          </a:bodyPr>
          <a:lstStyle>
            <a:lvl1pPr>
              <a:lnSpc>
                <a:spcPct val="100000"/>
              </a:lnSpc>
              <a:spcBef>
                <a:spcPts val="1224"/>
              </a:spcBef>
              <a:defRPr sz="2040">
                <a:latin typeface="Segoe UI" panose="020B0502040204020203" pitchFamily="34" charset="0"/>
                <a:cs typeface="Segoe UI" panose="020B0502040204020203" pitchFamily="34" charset="0"/>
              </a:defRPr>
            </a:lvl1pPr>
            <a:lvl2pPr>
              <a:defRPr sz="2040">
                <a:latin typeface="Segoe UI" panose="020B0502040204020203" pitchFamily="34" charset="0"/>
                <a:cs typeface="Segoe UI" panose="020B0502040204020203" pitchFamily="34" charset="0"/>
              </a:defRPr>
            </a:lvl2pPr>
            <a:lvl3pPr>
              <a:defRPr sz="2040">
                <a:latin typeface="Segoe UI" panose="020B0502040204020203" pitchFamily="34" charset="0"/>
                <a:cs typeface="Segoe UI" panose="020B0502040204020203" pitchFamily="34" charset="0"/>
              </a:defRPr>
            </a:lvl3pPr>
            <a:lvl4pPr>
              <a:defRPr sz="2040">
                <a:latin typeface="Segoe UI" panose="020B0502040204020203" pitchFamily="34" charset="0"/>
                <a:cs typeface="Segoe UI" panose="020B0502040204020203" pitchFamily="34" charset="0"/>
              </a:defRPr>
            </a:lvl4pPr>
            <a:lvl5pPr>
              <a:defRPr sz="204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8/28/2025</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649033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17.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dirty="0" smtClean="0">
                <a:solidFill>
                  <a:schemeClr val="bg1">
                    <a:lumMod val="65000"/>
                  </a:schemeClr>
                </a:solidFill>
              </a:rPr>
              <a:t>Azure Kubernetes Service                  </a:t>
            </a:r>
            <a:r>
              <a:rPr lang="en-US" dirty="0">
                <a:solidFill>
                  <a:schemeClr val="bg1">
                    <a:lumMod val="65000"/>
                  </a:schemeClr>
                </a:solidFill>
              </a:rPr>
              <a:t>Azure </a:t>
            </a:r>
          </a:p>
        </p:txBody>
      </p:sp>
      <p:pic>
        <p:nvPicPr>
          <p:cNvPr id="7" name="Picture 6"/>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563" r:id="rId12"/>
    <p:sldLayoutId id="2147484564" r:id="rId13"/>
    <p:sldLayoutId id="2147484566" r:id="rId14"/>
    <p:sldLayoutId id="2147484567" r:id="rId15"/>
    <p:sldLayoutId id="2147484568" r:id="rId16"/>
    <p:sldLayoutId id="2147484577" r:id="rId17"/>
    <p:sldLayoutId id="2147484570" r:id="rId18"/>
    <p:sldLayoutId id="2147484571" r:id="rId19"/>
    <p:sldLayoutId id="2147484572" r:id="rId20"/>
    <p:sldLayoutId id="2147484576" r:id="rId21"/>
    <p:sldLayoutId id="2147484616" r:id="rId22"/>
    <p:sldLayoutId id="2147484618" r:id="rId23"/>
    <p:sldLayoutId id="2147484619" r:id="rId24"/>
    <p:sldLayoutId id="2147484620" r:id="rId25"/>
    <p:sldLayoutId id="2147484621" r:id="rId26"/>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18"/>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2534918669"/>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Lst>
  <p:transition>
    <p:fade/>
  </p:transition>
  <p:txStyles>
    <p:titleStyle>
      <a:lvl1pPr algn="l" defTabSz="932563" rtl="0" eaLnBrk="1" latinLnBrk="0" hangingPunct="1">
        <a:lnSpc>
          <a:spcPct val="90000"/>
        </a:lnSpc>
        <a:spcBef>
          <a:spcPct val="0"/>
        </a:spcBef>
        <a:buNone/>
        <a:defRPr lang="en-US" sz="4080" b="0" kern="1200" cap="none" spc="-102"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161101876"/>
      </p:ext>
    </p:extLst>
  </p:cSld>
  <p:clrMap bg1="lt1" tx1="dk1" bg2="lt2" tx2="dk2" accent1="accent1" accent2="accent2" accent3="accent3" accent4="accent4" accent5="accent5" accent6="accent6" hlink="hlink" folHlink="folHlink"/>
  <p:sldLayoutIdLst>
    <p:sldLayoutId id="2147484623" r:id="rId1"/>
    <p:sldLayoutId id="2147484624" r:id="rId2"/>
    <p:sldLayoutId id="2147484625" r:id="rId3"/>
    <p:sldLayoutId id="2147484626" r:id="rId4"/>
    <p:sldLayoutId id="2147484627" r:id="rId5"/>
    <p:sldLayoutId id="2147484628" r:id="rId6"/>
    <p:sldLayoutId id="2147484629" r:id="rId7"/>
    <p:sldLayoutId id="2147484630" r:id="rId8"/>
    <p:sldLayoutId id="2147484631" r:id="rId9"/>
    <p:sldLayoutId id="2147484632" r:id="rId10"/>
    <p:sldLayoutId id="2147484633" r:id="rId11"/>
    <p:sldLayoutId id="2147484634" r:id="rId12"/>
    <p:sldLayoutId id="2147484635" r:id="rId13"/>
    <p:sldLayoutId id="2147484636" r:id="rId14"/>
    <p:sldLayoutId id="2147484637" r:id="rId15"/>
    <p:sldLayoutId id="2147484638" r:id="rId16"/>
    <p:sldLayoutId id="2147484639" r:id="rId17"/>
    <p:sldLayoutId id="2147484640" r:id="rId18"/>
    <p:sldLayoutId id="2147484641" r:id="rId19"/>
    <p:sldLayoutId id="2147484642" r:id="rId20"/>
    <p:sldLayoutId id="2147484643" r:id="rId21"/>
    <p:sldLayoutId id="2147484644" r:id="rId22"/>
    <p:sldLayoutId id="2147484645" r:id="rId23"/>
    <p:sldLayoutId id="2147484646" r:id="rId24"/>
    <p:sldLayoutId id="2147484647" r:id="rId25"/>
    <p:sldLayoutId id="2147484648" r:id="rId26"/>
    <p:sldLayoutId id="2147484649" r:id="rId27"/>
    <p:sldLayoutId id="2147484650" r:id="rId28"/>
    <p:sldLayoutId id="2147484651" r:id="rId29"/>
    <p:sldLayoutId id="2147484652" r:id="rId30"/>
    <p:sldLayoutId id="2147484653" r:id="rId31"/>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svg"/><Relationship Id="rId7" Type="http://schemas.openxmlformats.org/officeDocument/2006/relationships/image" Target="../media/image42.png"/><Relationship Id="rId12" Type="http://schemas.openxmlformats.org/officeDocument/2006/relationships/image" Target="../media/image48.svg"/><Relationship Id="rId2" Type="http://schemas.openxmlformats.org/officeDocument/2006/relationships/image" Target="../media/image39.png"/><Relationship Id="rId1" Type="http://schemas.openxmlformats.org/officeDocument/2006/relationships/slideLayout" Target="../slideLayouts/slideLayout24.xml"/><Relationship Id="rId6" Type="http://schemas.openxmlformats.org/officeDocument/2006/relationships/image" Target="../media/image42.svg"/><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57.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 Id="rId14"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9.svg"/><Relationship Id="rId7" Type="http://schemas.openxmlformats.org/officeDocument/2006/relationships/image" Target="../media/image48.sv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42.svg"/><Relationship Id="rId4" Type="http://schemas.openxmlformats.org/officeDocument/2006/relationships/image" Target="../media/image59.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64.png"/><Relationship Id="rId5" Type="http://schemas.openxmlformats.org/officeDocument/2006/relationships/image" Target="../media/image70.svg"/><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2.png"/><Relationship Id="rId7" Type="http://schemas.openxmlformats.org/officeDocument/2006/relationships/hyperlink" Target="https://www.linuxfoundation.org/about/board-members/" TargetMode="External"/><Relationship Id="rId2" Type="http://schemas.openxmlformats.org/officeDocument/2006/relationships/hyperlink" Target="https://www.cncf.io/about/members/" TargetMode="External"/><Relationship Id="rId1" Type="http://schemas.openxmlformats.org/officeDocument/2006/relationships/slideLayout" Target="../slideLayouts/slideLayout6.xml"/><Relationship Id="rId6" Type="http://schemas.openxmlformats.org/officeDocument/2006/relationships/hyperlink" Target="https://github.com/kubernetes/steering" TargetMode="External"/><Relationship Id="rId5" Type="http://schemas.openxmlformats.org/officeDocument/2006/relationships/hyperlink" Target="https://www.cncf.io/people/governing-board/" TargetMode="External"/><Relationship Id="rId4" Type="http://schemas.openxmlformats.org/officeDocument/2006/relationships/hyperlink" Target="https://www.cncf.io/people/technical-oversight-committee/"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jpeg"/><Relationship Id="rId12"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azure.microsoft.com/resources/videos/the-illustrated-children-s-guide-to-kubernetes/" TargetMode="External"/><Relationship Id="rId4" Type="http://schemas.openxmlformats.org/officeDocument/2006/relationships/image" Target="../media/image9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4.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hyperlink" Target="https://dapr.io/" TargetMode="External"/><Relationship Id="rId4" Type="http://schemas.openxmlformats.org/officeDocument/2006/relationships/image" Target="../media/image91.pn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hyperlink" Target="https://openappmodel.io/" TargetMode="External"/><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s://docs.microsoft.com/en-us/azure/aks/virtual-nodes-portal" TargetMode="External"/><Relationship Id="rId7" Type="http://schemas.openxmlformats.org/officeDocument/2006/relationships/hyperlink" Target="https://aksworkshop.io/" TargetMode="External"/><Relationship Id="rId2" Type="http://schemas.openxmlformats.org/officeDocument/2006/relationships/hyperlink" Target="https://github.com/virtual-kubelet/virtual-kubelet" TargetMode="External"/><Relationship Id="rId1" Type="http://schemas.openxmlformats.org/officeDocument/2006/relationships/slideLayout" Target="../slideLayouts/slideLayout24.xml"/><Relationship Id="rId6" Type="http://schemas.openxmlformats.org/officeDocument/2006/relationships/hyperlink" Target="https://azure.microsoft.com/en-us/resources/kubernetes-up-and-running/" TargetMode="External"/><Relationship Id="rId5" Type="http://schemas.openxmlformats.org/officeDocument/2006/relationships/hyperlink" Target="https://dapr.io/" TargetMode="External"/><Relationship Id="rId4" Type="http://schemas.openxmlformats.org/officeDocument/2006/relationships/hyperlink" Target="https://openappmodel.io/"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192213"/>
            <a:ext cx="7046005" cy="917575"/>
          </a:xfrm>
        </p:spPr>
        <p:txBody>
          <a:bodyPr/>
          <a:lstStyle/>
          <a:p>
            <a:r>
              <a:rPr lang="en-US" sz="4400" dirty="0"/>
              <a:t>Azure Kubernetes Service(AKS)</a:t>
            </a:r>
          </a:p>
        </p:txBody>
      </p:sp>
      <p:sp>
        <p:nvSpPr>
          <p:cNvPr id="3" name="Text Placeholder 2"/>
          <p:cNvSpPr>
            <a:spLocks noGrp="1"/>
          </p:cNvSpPr>
          <p:nvPr>
            <p:ph type="body" sz="quarter" idx="10"/>
          </p:nvPr>
        </p:nvSpPr>
        <p:spPr>
          <a:xfrm>
            <a:off x="10616521" y="4768057"/>
            <a:ext cx="3914774" cy="3862387"/>
          </a:xfrm>
        </p:spPr>
        <p:txBody>
          <a:bodyPr/>
          <a:lstStyle/>
          <a:p>
            <a:endParaRPr lang="en-US" dirty="0"/>
          </a:p>
        </p:txBody>
      </p:sp>
      <p:sp>
        <p:nvSpPr>
          <p:cNvPr id="4" name="Footer Placeholder 3"/>
          <p:cNvSpPr>
            <a:spLocks noGrp="1"/>
          </p:cNvSpPr>
          <p:nvPr>
            <p:ph type="ftr" sz="quarter" idx="3"/>
          </p:nvPr>
        </p:nvSpPr>
        <p:spPr/>
        <p:txBody>
          <a:bodyPr/>
          <a:lstStyle/>
          <a:p>
            <a:r>
              <a:rPr lang="en-US" dirty="0" smtClean="0">
                <a:solidFill>
                  <a:schemeClr val="bg1">
                    <a:lumMod val="65000"/>
                  </a:schemeClr>
                </a:solidFill>
              </a:rPr>
              <a:t>Azure Kubernetes Service                  Azure </a:t>
            </a:r>
            <a:endParaRPr lang="en-US" dirty="0">
              <a:solidFill>
                <a:schemeClr val="bg1">
                  <a:lumMod val="65000"/>
                </a:schemeClr>
              </a:solidFill>
            </a:endParaRPr>
          </a:p>
        </p:txBody>
      </p:sp>
      <p:pic>
        <p:nvPicPr>
          <p:cNvPr id="1026" name="Picture 2" descr="Orchestrating-with-Kubernetes-in-Azure-Container-Servic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17332" y="1747044"/>
            <a:ext cx="67722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67850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From infrastructure to innovation</a:t>
            </a:r>
            <a:endParaRPr lang="en-US">
              <a:solidFill>
                <a:srgbClr val="0078D4"/>
              </a:solidFill>
            </a:endParaRPr>
          </a:p>
        </p:txBody>
      </p:sp>
      <p:graphicFrame>
        <p:nvGraphicFramePr>
          <p:cNvPr id="18" name="Table 17">
            <a:extLst>
              <a:ext uri="{FF2B5EF4-FFF2-40B4-BE49-F238E27FC236}">
                <a16:creationId xmlns:a16="http://schemas.microsoft.com/office/drawing/2014/main" id="{5D11238A-A4FC-4A7D-A78F-BD7E3F4D3958}"/>
              </a:ext>
            </a:extLst>
          </p:cNvPr>
          <p:cNvGraphicFramePr>
            <a:graphicFrameLocks noGrp="1"/>
          </p:cNvGraphicFramePr>
          <p:nvPr/>
        </p:nvGraphicFramePr>
        <p:xfrm>
          <a:off x="4840994" y="1376896"/>
          <a:ext cx="6640598" cy="4663346"/>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2241062">
                  <a:extLst>
                    <a:ext uri="{9D8B030D-6E8A-4147-A177-3AD203B41FA5}">
                      <a16:colId xmlns:a16="http://schemas.microsoft.com/office/drawing/2014/main" val="1990358366"/>
                    </a:ext>
                  </a:extLst>
                </a:gridCol>
                <a:gridCol w="2517044">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DIY with Kubernetes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Managed Kubernetes on Azure</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Cluster hosting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a:solidFill>
                            <a:srgbClr val="000000"/>
                          </a:solidFill>
                          <a:latin typeface="+mn-lt"/>
                          <a:cs typeface="Segoe UI Semibold" panose="020B0702040204020203" pitchFamily="34" charset="0"/>
                        </a:rPr>
                        <a:t>Cluster upgrade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r>
                        <a:rPr lang="en-US" sz="1200" baseline="0">
                          <a:solidFill>
                            <a:srgbClr val="000000"/>
                          </a:solidFill>
                          <a:latin typeface="+mn-lt"/>
                          <a:cs typeface="Segoe UI Semibold" panose="020B0702040204020203" pitchFamily="34" charset="0"/>
                        </a:rPr>
                        <a:t>Patching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grpSp>
        <p:nvGrpSpPr>
          <p:cNvPr id="8" name="Group 7">
            <a:extLst>
              <a:ext uri="{FF2B5EF4-FFF2-40B4-BE49-F238E27FC236}">
                <a16:creationId xmlns:a16="http://schemas.microsoft.com/office/drawing/2014/main" id="{A3C0BA33-41F1-46F4-8C3B-054C5EEEA82D}"/>
              </a:ext>
            </a:extLst>
          </p:cNvPr>
          <p:cNvGrpSpPr/>
          <p:nvPr/>
        </p:nvGrpSpPr>
        <p:grpSpPr>
          <a:xfrm>
            <a:off x="7966479" y="6282464"/>
            <a:ext cx="2293906" cy="280638"/>
            <a:chOff x="9699487" y="5507406"/>
            <a:chExt cx="2293906" cy="280638"/>
          </a:xfrm>
        </p:grpSpPr>
        <p:grpSp>
          <p:nvGrpSpPr>
            <p:cNvPr id="20" name="Group 19">
              <a:extLst>
                <a:ext uri="{FF2B5EF4-FFF2-40B4-BE49-F238E27FC236}">
                  <a16:creationId xmlns:a16="http://schemas.microsoft.com/office/drawing/2014/main" id="{B2988E0E-3CAB-4233-B34A-E7AE8C345AF7}"/>
                </a:ext>
              </a:extLst>
            </p:cNvPr>
            <p:cNvGrpSpPr/>
            <p:nvPr/>
          </p:nvGrpSpPr>
          <p:grpSpPr>
            <a:xfrm>
              <a:off x="9699487" y="5507406"/>
              <a:ext cx="1093628" cy="280638"/>
              <a:chOff x="10901270" y="5193554"/>
              <a:chExt cx="1093628" cy="280638"/>
            </a:xfrm>
          </p:grpSpPr>
          <p:sp>
            <p:nvSpPr>
              <p:cNvPr id="24" name="Rectangle 23">
                <a:extLst>
                  <a:ext uri="{FF2B5EF4-FFF2-40B4-BE49-F238E27FC236}">
                    <a16:creationId xmlns:a16="http://schemas.microsoft.com/office/drawing/2014/main" id="{52BFA58F-9735-4309-9171-C4F285613B3D}"/>
                  </a:ext>
                </a:extLst>
              </p:cNvPr>
              <p:cNvSpPr/>
              <p:nvPr/>
            </p:nvSpPr>
            <p:spPr>
              <a:xfrm>
                <a:off x="10901270" y="5194893"/>
                <a:ext cx="250999" cy="250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C52ACC74-DBCD-47CF-95D8-67F3C1239F0B}"/>
                  </a:ext>
                </a:extLst>
              </p:cNvPr>
              <p:cNvSpPr/>
              <p:nvPr/>
            </p:nvSpPr>
            <p:spPr>
              <a:xfrm>
                <a:off x="11234327" y="5193554"/>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grpSp>
        <p:grpSp>
          <p:nvGrpSpPr>
            <p:cNvPr id="21" name="Group 20">
              <a:extLst>
                <a:ext uri="{FF2B5EF4-FFF2-40B4-BE49-F238E27FC236}">
                  <a16:creationId xmlns:a16="http://schemas.microsoft.com/office/drawing/2014/main" id="{6B215168-B68D-4699-9B84-44D04D4833B1}"/>
                </a:ext>
              </a:extLst>
            </p:cNvPr>
            <p:cNvGrpSpPr/>
            <p:nvPr/>
          </p:nvGrpSpPr>
          <p:grpSpPr>
            <a:xfrm>
              <a:off x="10920233" y="5511045"/>
              <a:ext cx="1073160" cy="276999"/>
              <a:chOff x="10911524" y="5707309"/>
              <a:chExt cx="1073160" cy="276999"/>
            </a:xfrm>
          </p:grpSpPr>
          <p:sp>
            <p:nvSpPr>
              <p:cNvPr id="22" name="Rectangle 21">
                <a:extLst>
                  <a:ext uri="{FF2B5EF4-FFF2-40B4-BE49-F238E27FC236}">
                    <a16:creationId xmlns:a16="http://schemas.microsoft.com/office/drawing/2014/main" id="{9D16A390-2F22-4602-A7D7-E399DC199401}"/>
                  </a:ext>
                </a:extLst>
              </p:cNvPr>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8B2C93A-3D67-4232-95A7-7E9749883F31}"/>
                  </a:ext>
                </a:extLst>
              </p:cNvPr>
              <p:cNvSpPr/>
              <p:nvPr/>
            </p:nvSpPr>
            <p:spPr>
              <a:xfrm>
                <a:off x="11247944" y="5707309"/>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grpSp>
      </p:grpSp>
      <p:sp>
        <p:nvSpPr>
          <p:cNvPr id="26" name="Rectangle 25">
            <a:extLst>
              <a:ext uri="{FF2B5EF4-FFF2-40B4-BE49-F238E27FC236}">
                <a16:creationId xmlns:a16="http://schemas.microsoft.com/office/drawing/2014/main" id="{2ECCB430-CCBF-4060-A0C9-893431E68176}"/>
              </a:ext>
            </a:extLst>
          </p:cNvPr>
          <p:cNvSpPr/>
          <p:nvPr/>
        </p:nvSpPr>
        <p:spPr>
          <a:xfrm>
            <a:off x="10198746" y="362443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6CC2D98E-7288-4477-B183-BF91D79D00ED}"/>
              </a:ext>
            </a:extLst>
          </p:cNvPr>
          <p:cNvSpPr/>
          <p:nvPr/>
        </p:nvSpPr>
        <p:spPr>
          <a:xfrm>
            <a:off x="10198746" y="461847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E9289C73-FE87-4617-A401-9DCD2731D5BF}"/>
              </a:ext>
            </a:extLst>
          </p:cNvPr>
          <p:cNvSpPr/>
          <p:nvPr/>
        </p:nvSpPr>
        <p:spPr>
          <a:xfrm>
            <a:off x="10198746" y="5115499"/>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BEF0962-A298-44D7-8D6B-F52CB1D29A99}"/>
              </a:ext>
            </a:extLst>
          </p:cNvPr>
          <p:cNvSpPr/>
          <p:nvPr/>
        </p:nvSpPr>
        <p:spPr>
          <a:xfrm>
            <a:off x="10198746" y="4121457"/>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57F6E090-732B-498D-A227-47E414639AE5}"/>
              </a:ext>
            </a:extLst>
          </p:cNvPr>
          <p:cNvSpPr/>
          <p:nvPr/>
        </p:nvSpPr>
        <p:spPr>
          <a:xfrm>
            <a:off x="7689221" y="361855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50CB2242-2D0A-4827-A7AC-69AA1DA0133C}"/>
              </a:ext>
            </a:extLst>
          </p:cNvPr>
          <p:cNvSpPr/>
          <p:nvPr/>
        </p:nvSpPr>
        <p:spPr>
          <a:xfrm>
            <a:off x="7689221" y="411704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C0855175-DD0A-450C-A822-C58AECE15E08}"/>
              </a:ext>
            </a:extLst>
          </p:cNvPr>
          <p:cNvSpPr/>
          <p:nvPr/>
        </p:nvSpPr>
        <p:spPr>
          <a:xfrm>
            <a:off x="7689221" y="461553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406383CD-BCAB-44A8-A9A8-7BDFE10F2954}"/>
              </a:ext>
            </a:extLst>
          </p:cNvPr>
          <p:cNvSpPr/>
          <p:nvPr/>
        </p:nvSpPr>
        <p:spPr>
          <a:xfrm>
            <a:off x="7689221" y="511402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0BE9D1D9-EB58-40D4-A196-4233EB44F005}"/>
              </a:ext>
            </a:extLst>
          </p:cNvPr>
          <p:cNvSpPr/>
          <p:nvPr/>
        </p:nvSpPr>
        <p:spPr>
          <a:xfrm>
            <a:off x="7689221" y="5612518"/>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688F7EE0-C69E-49AC-BCBE-CCAB954F77C0}"/>
              </a:ext>
            </a:extLst>
          </p:cNvPr>
          <p:cNvSpPr/>
          <p:nvPr/>
        </p:nvSpPr>
        <p:spPr>
          <a:xfrm>
            <a:off x="7689221" y="212308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5A68F5EC-7DA5-4560-A45F-1A2A1CDF9F5B}"/>
              </a:ext>
            </a:extLst>
          </p:cNvPr>
          <p:cNvSpPr/>
          <p:nvPr/>
        </p:nvSpPr>
        <p:spPr>
          <a:xfrm>
            <a:off x="7689221" y="262157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668E48FA-25A3-4977-81D2-3A470F6578E2}"/>
              </a:ext>
            </a:extLst>
          </p:cNvPr>
          <p:cNvSpPr/>
          <p:nvPr/>
        </p:nvSpPr>
        <p:spPr>
          <a:xfrm>
            <a:off x="10198746" y="561251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321DE008-39CA-4684-8198-BED870F6313E}"/>
              </a:ext>
            </a:extLst>
          </p:cNvPr>
          <p:cNvSpPr/>
          <p:nvPr/>
        </p:nvSpPr>
        <p:spPr>
          <a:xfrm>
            <a:off x="7689221" y="3120069"/>
            <a:ext cx="249549" cy="2495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4CF1F02F-C1D7-4290-883C-26146E714AFD}"/>
              </a:ext>
            </a:extLst>
          </p:cNvPr>
          <p:cNvGrpSpPr/>
          <p:nvPr/>
        </p:nvGrpSpPr>
        <p:grpSpPr>
          <a:xfrm>
            <a:off x="10197327" y="2117947"/>
            <a:ext cx="252387" cy="254691"/>
            <a:chOff x="7895257" y="6287059"/>
            <a:chExt cx="339999" cy="343103"/>
          </a:xfrm>
        </p:grpSpPr>
        <p:sp>
          <p:nvSpPr>
            <p:cNvPr id="40" name="Rectangle 39">
              <a:extLst>
                <a:ext uri="{FF2B5EF4-FFF2-40B4-BE49-F238E27FC236}">
                  <a16:creationId xmlns:a16="http://schemas.microsoft.com/office/drawing/2014/main" id="{0209B439-157F-4371-B432-A966E78C91B4}"/>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1" name="Right Triangle 40">
              <a:extLst>
                <a:ext uri="{FF2B5EF4-FFF2-40B4-BE49-F238E27FC236}">
                  <a16:creationId xmlns:a16="http://schemas.microsoft.com/office/drawing/2014/main" id="{BE63D9B5-65DF-4891-904F-201F921B100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6B89C58F-8EDD-4269-8CF4-3D0982C257E3}"/>
              </a:ext>
            </a:extLst>
          </p:cNvPr>
          <p:cNvGrpSpPr/>
          <p:nvPr/>
        </p:nvGrpSpPr>
        <p:grpSpPr>
          <a:xfrm>
            <a:off x="10197327" y="2620110"/>
            <a:ext cx="252387" cy="254691"/>
            <a:chOff x="7895257" y="6287059"/>
            <a:chExt cx="339999" cy="343103"/>
          </a:xfrm>
        </p:grpSpPr>
        <p:sp>
          <p:nvSpPr>
            <p:cNvPr id="43" name="Rectangle 42">
              <a:extLst>
                <a:ext uri="{FF2B5EF4-FFF2-40B4-BE49-F238E27FC236}">
                  <a16:creationId xmlns:a16="http://schemas.microsoft.com/office/drawing/2014/main" id="{0395359A-4041-4526-88EB-984B0818989D}"/>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4" name="Right Triangle 43">
              <a:extLst>
                <a:ext uri="{FF2B5EF4-FFF2-40B4-BE49-F238E27FC236}">
                  <a16:creationId xmlns:a16="http://schemas.microsoft.com/office/drawing/2014/main" id="{39D3D878-CA66-461A-99C9-E2A79BC0F111}"/>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A977B3B2-7F8B-4FB2-9D78-D0CAA3D18A27}"/>
              </a:ext>
            </a:extLst>
          </p:cNvPr>
          <p:cNvGrpSpPr/>
          <p:nvPr/>
        </p:nvGrpSpPr>
        <p:grpSpPr>
          <a:xfrm>
            <a:off x="10197327" y="3122273"/>
            <a:ext cx="252387" cy="254691"/>
            <a:chOff x="7895257" y="6287059"/>
            <a:chExt cx="339999" cy="343103"/>
          </a:xfrm>
        </p:grpSpPr>
        <p:sp>
          <p:nvSpPr>
            <p:cNvPr id="46" name="Rectangle 45">
              <a:extLst>
                <a:ext uri="{FF2B5EF4-FFF2-40B4-BE49-F238E27FC236}">
                  <a16:creationId xmlns:a16="http://schemas.microsoft.com/office/drawing/2014/main" id="{329652E1-2DAF-4B13-B615-43EFC307F152}"/>
                </a:ext>
              </a:extLst>
            </p:cNvPr>
            <p:cNvSpPr/>
            <p:nvPr/>
          </p:nvSpPr>
          <p:spPr>
            <a:xfrm>
              <a:off x="7899080" y="6287059"/>
              <a:ext cx="336176" cy="336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7" name="Right Triangle 46">
              <a:extLst>
                <a:ext uri="{FF2B5EF4-FFF2-40B4-BE49-F238E27FC236}">
                  <a16:creationId xmlns:a16="http://schemas.microsoft.com/office/drawing/2014/main" id="{BF7DA0A6-2D99-4C2C-A26A-918425F14551}"/>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723692C-8A83-4DE8-9D47-3965D6C75B43}"/>
              </a:ext>
            </a:extLst>
          </p:cNvPr>
          <p:cNvGrpSpPr/>
          <p:nvPr/>
        </p:nvGrpSpPr>
        <p:grpSpPr>
          <a:xfrm>
            <a:off x="400594" y="1982963"/>
            <a:ext cx="3405684" cy="1501907"/>
            <a:chOff x="400594" y="1403844"/>
            <a:chExt cx="3405684" cy="1501907"/>
          </a:xfrm>
        </p:grpSpPr>
        <p:sp>
          <p:nvSpPr>
            <p:cNvPr id="48" name="TextBox 47">
              <a:extLst>
                <a:ext uri="{FF2B5EF4-FFF2-40B4-BE49-F238E27FC236}">
                  <a16:creationId xmlns:a16="http://schemas.microsoft.com/office/drawing/2014/main" id="{912760DD-18A3-4F7C-9E33-185D7343519C}"/>
                </a:ext>
              </a:extLst>
            </p:cNvPr>
            <p:cNvSpPr txBox="1"/>
            <p:nvPr/>
          </p:nvSpPr>
          <p:spPr>
            <a:xfrm>
              <a:off x="465138" y="1403844"/>
              <a:ext cx="3341140" cy="553998"/>
            </a:xfrm>
            <a:prstGeom prst="rect">
              <a:avLst/>
            </a:prstGeom>
            <a:noFill/>
          </p:spPr>
          <p:txBody>
            <a:bodyPr wrap="square" lIns="0" tIns="0" rIns="0" bIns="0" rtlCol="0">
              <a:spAutoFit/>
            </a:bodyPr>
            <a:lstStyle/>
            <a:p>
              <a:pPr marL="0" marR="0" lvl="0" indent="0" algn="l" defTabSz="914016"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Managed Kubernetes empowers you to achieve more </a:t>
              </a:r>
            </a:p>
          </p:txBody>
        </p:sp>
        <p:cxnSp>
          <p:nvCxnSpPr>
            <p:cNvPr id="49" name="Straight Connector 48">
              <a:extLst>
                <a:ext uri="{FF2B5EF4-FFF2-40B4-BE49-F238E27FC236}">
                  <a16:creationId xmlns:a16="http://schemas.microsoft.com/office/drawing/2014/main" id="{43726CCD-FEE5-4AE4-A164-C5816BD250F4}"/>
                </a:ext>
              </a:extLst>
            </p:cNvPr>
            <p:cNvCxnSpPr>
              <a:cxnSpLocks/>
            </p:cNvCxnSpPr>
            <p:nvPr/>
          </p:nvCxnSpPr>
          <p:spPr>
            <a:xfrm>
              <a:off x="400594" y="2154797"/>
              <a:ext cx="3187337" cy="0"/>
            </a:xfrm>
            <a:prstGeom prst="line">
              <a:avLst/>
            </a:prstGeom>
            <a:ln>
              <a:solidFill>
                <a:srgbClr val="0078D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08ADF78E-32AB-43FD-9903-49A647F996BB}"/>
                </a:ext>
              </a:extLst>
            </p:cNvPr>
            <p:cNvSpPr txBox="1"/>
            <p:nvPr/>
          </p:nvSpPr>
          <p:spPr>
            <a:xfrm>
              <a:off x="465137" y="2351753"/>
              <a:ext cx="3341139" cy="553998"/>
            </a:xfrm>
            <a:prstGeom prst="rect">
              <a:avLst/>
            </a:prstGeom>
            <a:noFill/>
          </p:spPr>
          <p:txBody>
            <a:bodyPr wrap="square" lIns="0" tIns="0" rIns="0" bIns="0" rtlCol="0">
              <a:spAutoFit/>
            </a:bodyPr>
            <a:lstStyle/>
            <a:p>
              <a:pPr marL="0" marR="0" lvl="0" indent="0" algn="l" defTabSz="914016"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Focus on your containers and code, not the plumbing of them</a:t>
              </a:r>
            </a:p>
          </p:txBody>
        </p:sp>
      </p:grpSp>
    </p:spTree>
    <p:extLst>
      <p:ext uri="{BB962C8B-B14F-4D97-AF65-F5344CB8AC3E}">
        <p14:creationId xmlns:p14="http://schemas.microsoft.com/office/powerpoint/2010/main" val="105388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897144" y="1271073"/>
            <a:ext cx="8792698" cy="672108"/>
          </a:xfrm>
          <a:prstGeom prst="rect">
            <a:avLst/>
          </a:prstGeom>
          <a:noFill/>
        </p:spPr>
        <p:txBody>
          <a:bodyPr wrap="square" lIns="146283" tIns="146283" rIns="146283" bIns="146283" rtlCol="0">
            <a:spAutoFit/>
          </a:bodyPr>
          <a:lstStyle/>
          <a:p>
            <a:pPr algn="ctr" defTabSz="932563">
              <a:spcAft>
                <a:spcPts val="600"/>
              </a:spcAft>
              <a:defRPr/>
            </a:pPr>
            <a:r>
              <a:rPr lang="en-US" sz="2400"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134384" y="1993040"/>
            <a:ext cx="9885942" cy="415305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buSzTx/>
              <a:buNone/>
              <a:defRPr/>
            </a:pPr>
            <a:r>
              <a:rPr lang="en-US" sz="2040" b="1" dirty="0">
                <a:solidFill>
                  <a:srgbClr val="0072C6"/>
                </a:solidFill>
                <a:latin typeface="Consolas" charset="0"/>
              </a:rPr>
              <a:t>&gt; </a:t>
            </a:r>
            <a:r>
              <a:rPr lang="en-US" sz="2040" b="1" dirty="0" err="1">
                <a:solidFill>
                  <a:srgbClr val="0072C6"/>
                </a:solidFill>
                <a:latin typeface="Consolas" charset="0"/>
              </a:rPr>
              <a:t>az</a:t>
            </a:r>
            <a:r>
              <a:rPr lang="en-US" sz="2040" b="1" dirty="0">
                <a:solidFill>
                  <a:srgbClr val="0072C6"/>
                </a:solidFill>
                <a:latin typeface="Consolas" charset="0"/>
              </a:rPr>
              <a:t> </a:t>
            </a:r>
            <a:r>
              <a:rPr lang="en-US" sz="2040" b="1" dirty="0" err="1">
                <a:solidFill>
                  <a:srgbClr val="0072C6"/>
                </a:solidFill>
                <a:latin typeface="Consolas" charset="0"/>
                <a:ea typeface="Consolas" charset="0"/>
                <a:cs typeface="Consolas" charset="0"/>
              </a:rPr>
              <a:t>aks</a:t>
            </a:r>
            <a:r>
              <a:rPr lang="en-US" sz="2040" b="1" dirty="0">
                <a:solidFill>
                  <a:srgbClr val="0072C6"/>
                </a:solidFill>
                <a:latin typeface="Consolas" charset="0"/>
                <a:ea typeface="Consolas" charset="0"/>
                <a:cs typeface="Consolas" charset="0"/>
              </a:rPr>
              <a:t> create</a:t>
            </a:r>
            <a:r>
              <a:rPr lang="en-US" sz="2040" dirty="0">
                <a:solidFill>
                  <a:srgbClr val="0072C6"/>
                </a:solidFill>
                <a:latin typeface="Consolas" charset="0"/>
                <a:ea typeface="Consolas" charset="0"/>
                <a:cs typeface="Consolas" charset="0"/>
              </a:rPr>
              <a:t> </a:t>
            </a:r>
            <a:r>
              <a:rPr lang="en-US" sz="2040" dirty="0">
                <a:gradFill>
                  <a:gsLst>
                    <a:gs pos="1250">
                      <a:srgbClr val="505050"/>
                    </a:gs>
                    <a:gs pos="100000">
                      <a:srgbClr val="505050"/>
                    </a:gs>
                  </a:gsLst>
                  <a:lin ang="5400000" scaled="0"/>
                </a:gradFill>
                <a:latin typeface="Consolas" charset="0"/>
                <a:ea typeface="Consolas" charset="0"/>
                <a:cs typeface="Consolas" charset="0"/>
              </a:rPr>
              <a:t>-g </a:t>
            </a:r>
            <a:r>
              <a:rPr lang="en-US" sz="2040"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2040" dirty="0">
                <a:gradFill>
                  <a:gsLst>
                    <a:gs pos="1250">
                      <a:srgbClr val="505050"/>
                    </a:gs>
                    <a:gs pos="100000">
                      <a:srgbClr val="505050"/>
                    </a:gs>
                  </a:gsLst>
                  <a:lin ang="5400000" scaled="0"/>
                </a:gradFill>
                <a:latin typeface="Consolas" charset="0"/>
                <a:ea typeface="Consolas" charset="0"/>
                <a:cs typeface="Consolas" charset="0"/>
              </a:rPr>
              <a:t> -n </a:t>
            </a:r>
            <a:r>
              <a:rPr lang="en-US" sz="2040" dirty="0" err="1">
                <a:gradFill>
                  <a:gsLst>
                    <a:gs pos="1250">
                      <a:srgbClr val="505050"/>
                    </a:gs>
                    <a:gs pos="100000">
                      <a:srgbClr val="505050"/>
                    </a:gs>
                  </a:gsLst>
                  <a:lin ang="5400000" scaled="0"/>
                </a:gradFill>
                <a:latin typeface="Consolas" charset="0"/>
                <a:ea typeface="Consolas" charset="0"/>
                <a:cs typeface="Consolas" charset="0"/>
              </a:rPr>
              <a:t>myCluster</a:t>
            </a:r>
            <a:r>
              <a:rPr lang="en-US" sz="2040" dirty="0">
                <a:gradFill>
                  <a:gsLst>
                    <a:gs pos="1250">
                      <a:srgbClr val="505050"/>
                    </a:gs>
                    <a:gs pos="100000">
                      <a:srgbClr val="505050"/>
                    </a:gs>
                  </a:gsLst>
                  <a:lin ang="5400000" scaled="0"/>
                </a:gradFill>
                <a:latin typeface="Consolas" charset="0"/>
                <a:ea typeface="Consolas" charset="0"/>
                <a:cs typeface="Consolas" charset="0"/>
              </a:rPr>
              <a:t> --generate-</a:t>
            </a:r>
            <a:r>
              <a:rPr lang="en-US" sz="2040" dirty="0" err="1">
                <a:gradFill>
                  <a:gsLst>
                    <a:gs pos="1250">
                      <a:srgbClr val="505050"/>
                    </a:gs>
                    <a:gs pos="100000">
                      <a:srgbClr val="505050"/>
                    </a:gs>
                  </a:gsLst>
                  <a:lin ang="5400000" scaled="0"/>
                </a:gradFill>
                <a:latin typeface="Consolas" charset="0"/>
                <a:ea typeface="Consolas" charset="0"/>
                <a:cs typeface="Consolas" charset="0"/>
              </a:rPr>
              <a:t>ssh</a:t>
            </a:r>
            <a:r>
              <a:rPr lang="en-US" sz="2040"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32563">
              <a:buNone/>
              <a:defRPr/>
            </a:pPr>
            <a:r>
              <a:rPr lang="en-US" sz="2040"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914224">
              <a:lnSpc>
                <a:spcPct val="100000"/>
              </a:lnSpc>
              <a:spcBef>
                <a:spcPts val="0"/>
              </a:spcBef>
              <a:buSzTx/>
              <a:buNone/>
              <a:defRPr/>
            </a:pPr>
            <a:endParaRPr lang="en-US" sz="2040" dirty="0">
              <a:gradFill>
                <a:gsLst>
                  <a:gs pos="1250">
                    <a:srgbClr val="505050"/>
                  </a:gs>
                  <a:gs pos="100000">
                    <a:srgbClr val="505050"/>
                  </a:gs>
                </a:gsLst>
                <a:lin ang="5400000" scaled="0"/>
              </a:gradFill>
              <a:latin typeface="Consolas" charset="0"/>
              <a:ea typeface="Consolas" charset="0"/>
              <a:cs typeface="Consolas" charset="0"/>
            </a:endParaRPr>
          </a:p>
          <a:p>
            <a:pPr marL="0" indent="0" defTabSz="914224">
              <a:lnSpc>
                <a:spcPct val="100000"/>
              </a:lnSpc>
              <a:spcBef>
                <a:spcPts val="0"/>
              </a:spcBef>
              <a:buSzTx/>
              <a:buNone/>
              <a:defRPr/>
            </a:pPr>
            <a:r>
              <a:rPr lang="en-US" sz="2040" b="1" dirty="0">
                <a:solidFill>
                  <a:srgbClr val="0072C6"/>
                </a:solidFill>
                <a:latin typeface="Consolas" charset="0"/>
              </a:rPr>
              <a:t>&gt;</a:t>
            </a:r>
            <a:r>
              <a:rPr lang="mr-IN" sz="2040" b="1" dirty="0">
                <a:solidFill>
                  <a:srgbClr val="0072C6"/>
                </a:solidFill>
                <a:latin typeface="Consolas" charset="0"/>
              </a:rPr>
              <a:t> </a:t>
            </a:r>
            <a:r>
              <a:rPr lang="en-US" sz="2040" b="1" dirty="0" err="1">
                <a:solidFill>
                  <a:srgbClr val="0072C6"/>
                </a:solidFill>
                <a:latin typeface="Consolas" charset="0"/>
              </a:rPr>
              <a:t>az</a:t>
            </a:r>
            <a:r>
              <a:rPr lang="en-US" sz="2040" b="1" dirty="0">
                <a:solidFill>
                  <a:srgbClr val="0072C6"/>
                </a:solidFill>
                <a:latin typeface="Consolas" charset="0"/>
              </a:rPr>
              <a:t> </a:t>
            </a:r>
            <a:r>
              <a:rPr lang="en-US" sz="2040" b="1" dirty="0" err="1">
                <a:solidFill>
                  <a:srgbClr val="0072C6"/>
                </a:solidFill>
                <a:latin typeface="Consolas" charset="0"/>
              </a:rPr>
              <a:t>aks</a:t>
            </a:r>
            <a:r>
              <a:rPr lang="en-US" sz="2040" b="1" dirty="0">
                <a:solidFill>
                  <a:srgbClr val="0072C6"/>
                </a:solidFill>
                <a:latin typeface="Consolas" charset="0"/>
              </a:rPr>
              <a:t> install-cli</a:t>
            </a:r>
          </a:p>
          <a:p>
            <a:pPr marL="0" indent="0" defTabSz="914224">
              <a:lnSpc>
                <a:spcPct val="100000"/>
              </a:lnSpc>
              <a:spcBef>
                <a:spcPts val="0"/>
              </a:spcBef>
              <a:buSzTx/>
              <a:buNone/>
              <a:defRPr/>
            </a:pPr>
            <a:r>
              <a:rPr lang="en-US" sz="2040"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2040" dirty="0" err="1">
                <a:gradFill>
                  <a:gsLst>
                    <a:gs pos="1250">
                      <a:srgbClr val="505050"/>
                    </a:gs>
                    <a:gs pos="100000">
                      <a:srgbClr val="505050"/>
                    </a:gs>
                  </a:gsLst>
                  <a:lin ang="5400000" scaled="0"/>
                </a:gradFill>
                <a:latin typeface="Consolas" charset="0"/>
                <a:ea typeface="Consolas" charset="0"/>
                <a:cs typeface="Consolas" charset="0"/>
              </a:rPr>
              <a:t>usr</a:t>
            </a:r>
            <a:r>
              <a:rPr lang="en-US" sz="2040" dirty="0">
                <a:gradFill>
                  <a:gsLst>
                    <a:gs pos="1250">
                      <a:srgbClr val="505050"/>
                    </a:gs>
                    <a:gs pos="100000">
                      <a:srgbClr val="505050"/>
                    </a:gs>
                  </a:gsLst>
                  <a:lin ang="5400000" scaled="0"/>
                </a:gradFill>
                <a:latin typeface="Consolas" charset="0"/>
                <a:ea typeface="Consolas" charset="0"/>
                <a:cs typeface="Consolas" charset="0"/>
              </a:rPr>
              <a:t>/local/bin/</a:t>
            </a:r>
            <a:r>
              <a:rPr lang="en-US" sz="2040" dirty="0" err="1">
                <a:gradFill>
                  <a:gsLst>
                    <a:gs pos="1250">
                      <a:srgbClr val="505050"/>
                    </a:gs>
                    <a:gs pos="100000">
                      <a:srgbClr val="505050"/>
                    </a:gs>
                  </a:gsLst>
                  <a:lin ang="5400000" scaled="0"/>
                </a:gradFill>
                <a:latin typeface="Consolas" charset="0"/>
                <a:ea typeface="Consolas" charset="0"/>
                <a:cs typeface="Consolas" charset="0"/>
              </a:rPr>
              <a:t>kubectl</a:t>
            </a:r>
            <a:r>
              <a:rPr lang="en-US" sz="2040"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224">
              <a:lnSpc>
                <a:spcPct val="100000"/>
              </a:lnSpc>
              <a:spcBef>
                <a:spcPts val="0"/>
              </a:spcBef>
              <a:buSzTx/>
              <a:buNone/>
              <a:defRPr/>
            </a:pPr>
            <a:endParaRPr lang="en-US" sz="1632" dirty="0">
              <a:gradFill>
                <a:gsLst>
                  <a:gs pos="1250">
                    <a:srgbClr val="505050"/>
                  </a:gs>
                  <a:gs pos="100000">
                    <a:srgbClr val="505050"/>
                  </a:gs>
                </a:gsLst>
                <a:lin ang="5400000" scaled="0"/>
              </a:gradFill>
              <a:latin typeface="Consolas" charset="0"/>
              <a:ea typeface="Consolas" charset="0"/>
              <a:cs typeface="Consolas" charset="0"/>
            </a:endParaRPr>
          </a:p>
          <a:p>
            <a:pPr marL="0" indent="0" defTabSz="932563">
              <a:buNone/>
              <a:defRPr/>
            </a:pPr>
            <a:r>
              <a:rPr lang="en-US" sz="2040" b="1" dirty="0">
                <a:solidFill>
                  <a:srgbClr val="0072C6"/>
                </a:solidFill>
                <a:latin typeface="Consolas" charset="0"/>
              </a:rPr>
              <a:t>&gt; </a:t>
            </a:r>
            <a:r>
              <a:rPr lang="en-US" sz="2040" b="1" dirty="0" err="1">
                <a:solidFill>
                  <a:srgbClr val="0072C6"/>
                </a:solidFill>
                <a:latin typeface="Consolas" charset="0"/>
              </a:rPr>
              <a:t>az</a:t>
            </a:r>
            <a:r>
              <a:rPr lang="en-US" sz="2040" b="1" dirty="0">
                <a:solidFill>
                  <a:srgbClr val="0072C6"/>
                </a:solidFill>
                <a:latin typeface="Consolas" charset="0"/>
              </a:rPr>
              <a:t> </a:t>
            </a:r>
            <a:r>
              <a:rPr lang="en-US" sz="2040" b="1" dirty="0" err="1">
                <a:solidFill>
                  <a:srgbClr val="0072C6"/>
                </a:solidFill>
                <a:latin typeface="Consolas" charset="0"/>
              </a:rPr>
              <a:t>aks</a:t>
            </a:r>
            <a:r>
              <a:rPr lang="en-US" sz="2040" b="1" dirty="0">
                <a:solidFill>
                  <a:srgbClr val="0072C6"/>
                </a:solidFill>
                <a:latin typeface="Consolas" charset="0"/>
              </a:rPr>
              <a:t> get-credentials </a:t>
            </a:r>
            <a:r>
              <a:rPr lang="en-US" sz="2040" dirty="0">
                <a:gradFill>
                  <a:gsLst>
                    <a:gs pos="1250">
                      <a:srgbClr val="505050"/>
                    </a:gs>
                    <a:gs pos="100000">
                      <a:srgbClr val="505050"/>
                    </a:gs>
                  </a:gsLst>
                  <a:lin ang="5400000" scaled="0"/>
                </a:gradFill>
                <a:latin typeface="Consolas" charset="0"/>
                <a:ea typeface="Consolas" charset="0"/>
                <a:cs typeface="Consolas" charset="0"/>
              </a:rPr>
              <a:t>-g </a:t>
            </a:r>
            <a:r>
              <a:rPr lang="en-US" sz="2040"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2040" dirty="0">
                <a:gradFill>
                  <a:gsLst>
                    <a:gs pos="1250">
                      <a:srgbClr val="505050"/>
                    </a:gs>
                    <a:gs pos="100000">
                      <a:srgbClr val="505050"/>
                    </a:gs>
                  </a:gsLst>
                  <a:lin ang="5400000" scaled="0"/>
                </a:gradFill>
                <a:latin typeface="Consolas" charset="0"/>
                <a:ea typeface="Consolas" charset="0"/>
                <a:cs typeface="Consolas" charset="0"/>
              </a:rPr>
              <a:t> -n </a:t>
            </a:r>
            <a:r>
              <a:rPr lang="en-US" sz="2040" dirty="0" err="1">
                <a:gradFill>
                  <a:gsLst>
                    <a:gs pos="1250">
                      <a:srgbClr val="505050"/>
                    </a:gs>
                    <a:gs pos="100000">
                      <a:srgbClr val="505050"/>
                    </a:gs>
                  </a:gsLst>
                  <a:lin ang="5400000" scaled="0"/>
                </a:gradFill>
                <a:latin typeface="Consolas" charset="0"/>
                <a:ea typeface="Consolas" charset="0"/>
                <a:cs typeface="Consolas" charset="0"/>
              </a:rPr>
              <a:t>myCluster</a:t>
            </a:r>
            <a:r>
              <a:rPr lang="en-US" sz="2040" dirty="0">
                <a:gradFill>
                  <a:gsLst>
                    <a:gs pos="1250">
                      <a:srgbClr val="505050"/>
                    </a:gs>
                    <a:gs pos="100000">
                      <a:srgbClr val="505050"/>
                    </a:gs>
                  </a:gsLst>
                  <a:lin ang="5400000" scaled="0"/>
                </a:gradFill>
                <a:latin typeface="Consolas" charset="0"/>
                <a:ea typeface="Consolas" charset="0"/>
                <a:cs typeface="Consolas" charset="0"/>
              </a:rPr>
              <a:t> </a:t>
            </a:r>
          </a:p>
          <a:p>
            <a:pPr marL="0" indent="0" defTabSz="932563">
              <a:buNone/>
              <a:defRPr/>
            </a:pPr>
            <a:r>
              <a:rPr lang="en-US" sz="2040" dirty="0">
                <a:gradFill>
                  <a:gsLst>
                    <a:gs pos="1250">
                      <a:srgbClr val="505050"/>
                    </a:gs>
                    <a:gs pos="100000">
                      <a:srgbClr val="505050"/>
                    </a:gs>
                  </a:gsLst>
                  <a:lin ang="5400000" scaled="0"/>
                </a:gradFill>
                <a:latin typeface="Consolas" charset="0"/>
                <a:ea typeface="Consolas" charset="0"/>
                <a:cs typeface="Consolas" charset="0"/>
              </a:rPr>
              <a:t>Merged "</a:t>
            </a:r>
            <a:r>
              <a:rPr lang="en-US" sz="2040" dirty="0" err="1">
                <a:gradFill>
                  <a:gsLst>
                    <a:gs pos="1250">
                      <a:srgbClr val="505050"/>
                    </a:gs>
                    <a:gs pos="100000">
                      <a:srgbClr val="505050"/>
                    </a:gs>
                  </a:gsLst>
                  <a:lin ang="5400000" scaled="0"/>
                </a:gradFill>
                <a:latin typeface="Consolas" charset="0"/>
                <a:ea typeface="Consolas" charset="0"/>
                <a:cs typeface="Consolas" charset="0"/>
              </a:rPr>
              <a:t>myCluster</a:t>
            </a:r>
            <a:r>
              <a:rPr lang="en-US" sz="2040"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32563">
              <a:buNone/>
              <a:defRPr/>
            </a:pPr>
            <a:endParaRPr lang="en-US" sz="2040" dirty="0">
              <a:gradFill>
                <a:gsLst>
                  <a:gs pos="1250">
                    <a:srgbClr val="505050"/>
                  </a:gs>
                  <a:gs pos="100000">
                    <a:srgbClr val="505050"/>
                  </a:gs>
                </a:gsLst>
                <a:lin ang="5400000" scaled="0"/>
              </a:gradFill>
              <a:latin typeface="Consolas" charset="0"/>
              <a:ea typeface="Consolas" charset="0"/>
              <a:cs typeface="Consolas" charset="0"/>
            </a:endParaRPr>
          </a:p>
          <a:p>
            <a:pPr marL="0" indent="0" defTabSz="914224">
              <a:lnSpc>
                <a:spcPct val="100000"/>
              </a:lnSpc>
              <a:spcBef>
                <a:spcPts val="0"/>
              </a:spcBef>
              <a:buSzTx/>
              <a:buNone/>
              <a:defRPr/>
            </a:pPr>
            <a:r>
              <a:rPr lang="en-US" sz="2040" b="1" dirty="0">
                <a:solidFill>
                  <a:srgbClr val="0072C6"/>
                </a:solidFill>
                <a:latin typeface="Consolas" charset="0"/>
              </a:rPr>
              <a:t>&gt; </a:t>
            </a:r>
            <a:r>
              <a:rPr lang="en-US" sz="2040" b="1" dirty="0" err="1">
                <a:solidFill>
                  <a:srgbClr val="0072C6"/>
                </a:solidFill>
                <a:latin typeface="Consolas" charset="0"/>
              </a:rPr>
              <a:t>kubectl</a:t>
            </a:r>
            <a:r>
              <a:rPr lang="en-US" sz="2040" b="1" dirty="0">
                <a:solidFill>
                  <a:srgbClr val="0072C6"/>
                </a:solidFill>
                <a:latin typeface="Consolas" charset="0"/>
              </a:rPr>
              <a:t> get nodes</a:t>
            </a:r>
          </a:p>
          <a:p>
            <a:pPr marL="0" indent="0" defTabSz="932563">
              <a:buNone/>
              <a:defRPr/>
            </a:pPr>
            <a:r>
              <a:rPr lang="is-IS" sz="2040"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32563">
              <a:buNone/>
              <a:defRPr/>
            </a:pPr>
            <a:r>
              <a:rPr lang="is-IS" sz="2040"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32563">
              <a:buNone/>
              <a:defRPr/>
            </a:pPr>
            <a:r>
              <a:rPr lang="is-IS" sz="2040"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32563">
              <a:buNone/>
              <a:defRPr/>
            </a:pPr>
            <a:r>
              <a:rPr lang="is-IS" sz="2040"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72" name="Title 16">
            <a:extLst>
              <a:ext uri="{FF2B5EF4-FFF2-40B4-BE49-F238E27FC236}">
                <a16:creationId xmlns:a16="http://schemas.microsoft.com/office/drawing/2014/main" id="{03B01979-9CE6-4987-AD80-5031C56206CD}"/>
              </a:ext>
            </a:extLst>
          </p:cNvPr>
          <p:cNvSpPr txBox="1">
            <a:spLocks/>
          </p:cNvSpPr>
          <p:nvPr/>
        </p:nvSpPr>
        <p:spPr>
          <a:xfrm>
            <a:off x="1568573" y="221831"/>
            <a:ext cx="965340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dirty="0">
                <a:solidFill>
                  <a:srgbClr val="000000"/>
                </a:solidFill>
                <a:latin typeface="Segoe UI Light" panose="020B0502040204020203" pitchFamily="34" charset="0"/>
                <a:cs typeface="Segoe UI Light" panose="020B0502040204020203" pitchFamily="34" charset="0"/>
              </a:rPr>
              <a:t>Azure makes Kubernetes easy</a:t>
            </a:r>
          </a:p>
        </p:txBody>
      </p:sp>
    </p:spTree>
    <p:extLst>
      <p:ext uri="{BB962C8B-B14F-4D97-AF65-F5344CB8AC3E}">
        <p14:creationId xmlns:p14="http://schemas.microsoft.com/office/powerpoint/2010/main" val="2011509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1756116" y="1259818"/>
            <a:ext cx="9201099" cy="672108"/>
          </a:xfrm>
          <a:prstGeom prst="rect">
            <a:avLst/>
          </a:prstGeom>
          <a:noFill/>
        </p:spPr>
        <p:txBody>
          <a:bodyPr wrap="square" lIns="146283" tIns="146283" rIns="146283" bIns="146283" rtlCol="0">
            <a:spAutoFit/>
          </a:bodyPr>
          <a:lstStyle/>
          <a:p>
            <a:pPr algn="ctr" defTabSz="932563">
              <a:spcAft>
                <a:spcPts val="600"/>
              </a:spcAft>
              <a:defRPr/>
            </a:pPr>
            <a:r>
              <a:rPr lang="en-US" sz="2400"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178908" y="2339709"/>
            <a:ext cx="10888553" cy="368918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a:lnSpc>
                <a:spcPct val="100000"/>
              </a:lnSpc>
              <a:spcBef>
                <a:spcPts val="0"/>
              </a:spcBef>
              <a:buSzTx/>
              <a:buNone/>
              <a:defRPr/>
            </a:pPr>
            <a:r>
              <a:rPr lang="en-US" sz="2040" b="1" dirty="0">
                <a:solidFill>
                  <a:srgbClr val="0072C6"/>
                </a:solidFill>
                <a:latin typeface="Consolas" charset="0"/>
              </a:rPr>
              <a:t>&gt;</a:t>
            </a:r>
            <a:r>
              <a:rPr lang="mr-IN" sz="2040" b="1" dirty="0">
                <a:solidFill>
                  <a:srgbClr val="0072C6"/>
                </a:solidFill>
                <a:latin typeface="Consolas" charset="0"/>
              </a:rPr>
              <a:t> az aks list</a:t>
            </a:r>
            <a:r>
              <a:rPr lang="en-US" sz="2040" b="1" dirty="0">
                <a:solidFill>
                  <a:srgbClr val="0072C6"/>
                </a:solidFill>
                <a:latin typeface="Consolas" charset="0"/>
              </a:rPr>
              <a:t> </a:t>
            </a:r>
            <a:r>
              <a:rPr lang="mr-IN" sz="2040"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914224">
              <a:lnSpc>
                <a:spcPct val="100000"/>
              </a:lnSpc>
              <a:spcBef>
                <a:spcPts val="0"/>
              </a:spcBef>
              <a:buSzTx/>
              <a:buNone/>
              <a:defRPr/>
            </a:pPr>
            <a:r>
              <a:rPr lang="mr-IN" sz="1632"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224">
              <a:lnSpc>
                <a:spcPct val="100000"/>
              </a:lnSpc>
              <a:spcBef>
                <a:spcPts val="0"/>
              </a:spcBef>
              <a:buSzTx/>
              <a:buNone/>
              <a:defRPr/>
            </a:pPr>
            <a:r>
              <a:rPr lang="mr-IN" sz="1632"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224">
              <a:lnSpc>
                <a:spcPct val="100000"/>
              </a:lnSpc>
              <a:spcBef>
                <a:spcPts val="0"/>
              </a:spcBef>
              <a:buSzTx/>
              <a:buNone/>
              <a:defRPr/>
            </a:pPr>
            <a:r>
              <a:rPr lang="en-US" sz="1632"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632"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632"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632"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632"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224">
              <a:lnSpc>
                <a:spcPct val="100000"/>
              </a:lnSpc>
              <a:spcBef>
                <a:spcPts val="0"/>
              </a:spcBef>
              <a:buSzTx/>
              <a:buNone/>
              <a:defRPr/>
            </a:pPr>
            <a:endParaRPr lang="en-US" sz="1632"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349724" indent="-349724" defTabSz="914224">
              <a:lnSpc>
                <a:spcPct val="100000"/>
              </a:lnSpc>
              <a:spcBef>
                <a:spcPts val="0"/>
              </a:spcBef>
              <a:buSzTx/>
              <a:buFont typeface="Wingdings" panose="05000000000000000000" pitchFamily="2" charset="2"/>
              <a:buChar char="Ø"/>
              <a:defRPr/>
            </a:pPr>
            <a:r>
              <a:rPr lang="en-US" sz="2040" b="1" dirty="0" err="1">
                <a:solidFill>
                  <a:srgbClr val="0072C6"/>
                </a:solidFill>
                <a:latin typeface="Consolas" charset="0"/>
              </a:rPr>
              <a:t>az</a:t>
            </a:r>
            <a:r>
              <a:rPr lang="en-US" sz="2040" b="1" dirty="0">
                <a:solidFill>
                  <a:srgbClr val="0072C6"/>
                </a:solidFill>
                <a:latin typeface="Consolas" charset="0"/>
              </a:rPr>
              <a:t> </a:t>
            </a:r>
            <a:r>
              <a:rPr lang="en-US" sz="2040" b="1" dirty="0" err="1">
                <a:solidFill>
                  <a:srgbClr val="0072C6"/>
                </a:solidFill>
                <a:latin typeface="Consolas" charset="0"/>
              </a:rPr>
              <a:t>aks</a:t>
            </a:r>
            <a:r>
              <a:rPr lang="en-US" sz="2040" b="1" dirty="0">
                <a:solidFill>
                  <a:srgbClr val="0072C6"/>
                </a:solidFill>
                <a:latin typeface="Consolas" charset="0"/>
              </a:rPr>
              <a:t> upgrade </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2040"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2040"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2040"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2040"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a:t>
            </a:r>
          </a:p>
          <a:p>
            <a:pPr marL="0" indent="0" defTabSz="914224">
              <a:lnSpc>
                <a:spcPct val="100000"/>
              </a:lnSpc>
              <a:spcBef>
                <a:spcPts val="0"/>
              </a:spcBef>
              <a:buSzTx/>
              <a:buNone/>
              <a:defRPr/>
            </a:pP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p>
          <a:p>
            <a:pPr marL="0" indent="0" defTabSz="932563">
              <a:buNone/>
              <a:defRPr/>
            </a:pPr>
            <a:r>
              <a:rPr lang="en-US" sz="2040"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 Running ..</a:t>
            </a:r>
          </a:p>
          <a:p>
            <a:pPr marL="0" indent="0" defTabSz="932563">
              <a:buNone/>
              <a:defRPr/>
            </a:pPr>
            <a:endParaRPr lang="en-US" sz="2040"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349724" indent="-349724" defTabSz="914224">
              <a:lnSpc>
                <a:spcPct val="100000"/>
              </a:lnSpc>
              <a:spcBef>
                <a:spcPts val="0"/>
              </a:spcBef>
              <a:buSzTx/>
              <a:buFont typeface="Wingdings" panose="05000000000000000000" pitchFamily="2" charset="2"/>
              <a:buChar char="Ø"/>
              <a:defRPr/>
            </a:pPr>
            <a:r>
              <a:rPr lang="en-US" sz="2040" b="1" dirty="0" err="1">
                <a:solidFill>
                  <a:srgbClr val="0072C6"/>
                </a:solidFill>
                <a:latin typeface="Consolas" charset="0"/>
              </a:rPr>
              <a:t>az</a:t>
            </a:r>
            <a:r>
              <a:rPr lang="en-US" sz="2040" b="1" dirty="0">
                <a:solidFill>
                  <a:srgbClr val="0072C6"/>
                </a:solidFill>
                <a:latin typeface="Consolas" charset="0"/>
              </a:rPr>
              <a:t> </a:t>
            </a:r>
            <a:r>
              <a:rPr lang="en-US" sz="2040" b="1" dirty="0" err="1">
                <a:solidFill>
                  <a:srgbClr val="0072C6"/>
                </a:solidFill>
                <a:latin typeface="Consolas" charset="0"/>
              </a:rPr>
              <a:t>aks</a:t>
            </a:r>
            <a:r>
              <a:rPr lang="en-US" sz="2040" b="1" dirty="0">
                <a:solidFill>
                  <a:srgbClr val="0072C6"/>
                </a:solidFill>
                <a:latin typeface="Consolas" charset="0"/>
              </a:rPr>
              <a:t> scale </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2040"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2040"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224">
              <a:lnSpc>
                <a:spcPct val="100000"/>
              </a:lnSpc>
              <a:spcBef>
                <a:spcPts val="0"/>
              </a:spcBef>
              <a:buSzTx/>
              <a:buNone/>
              <a:defRPr/>
            </a:pPr>
            <a:endParaRPr lang="en-US" sz="2040"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32563">
              <a:buNone/>
              <a:defRPr/>
            </a:pPr>
            <a:r>
              <a:rPr lang="en-US" sz="2040"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 Running ..</a:t>
            </a:r>
          </a:p>
        </p:txBody>
      </p:sp>
      <p:sp>
        <p:nvSpPr>
          <p:cNvPr id="74" name="Title 16">
            <a:extLst>
              <a:ext uri="{FF2B5EF4-FFF2-40B4-BE49-F238E27FC236}">
                <a16:creationId xmlns:a16="http://schemas.microsoft.com/office/drawing/2014/main" id="{71D5420C-C9C1-4A6B-8C1F-9A2A752F7194}"/>
              </a:ext>
            </a:extLst>
          </p:cNvPr>
          <p:cNvSpPr txBox="1">
            <a:spLocks/>
          </p:cNvSpPr>
          <p:nvPr/>
        </p:nvSpPr>
        <p:spPr>
          <a:xfrm>
            <a:off x="1241345" y="221831"/>
            <a:ext cx="965340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dirty="0">
                <a:solidFill>
                  <a:srgbClr val="000000"/>
                </a:solidFill>
                <a:latin typeface="Segoe UI Light" panose="020B0502040204020203" pitchFamily="34" charset="0"/>
                <a:cs typeface="Segoe UI Light" panose="020B0502040204020203" pitchFamily="34" charset="0"/>
              </a:rPr>
              <a:t>Azure makes Kubernetes easy</a:t>
            </a:r>
          </a:p>
        </p:txBody>
      </p:sp>
    </p:spTree>
    <p:extLst>
      <p:ext uri="{BB962C8B-B14F-4D97-AF65-F5344CB8AC3E}">
        <p14:creationId xmlns:p14="http://schemas.microsoft.com/office/powerpoint/2010/main" val="98073687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A279-7A95-4191-AD60-9DD6B6FE80AC}"/>
              </a:ext>
            </a:extLst>
          </p:cNvPr>
          <p:cNvSpPr>
            <a:spLocks noGrp="1"/>
          </p:cNvSpPr>
          <p:nvPr>
            <p:ph type="title"/>
          </p:nvPr>
        </p:nvSpPr>
        <p:spPr>
          <a:xfrm>
            <a:off x="1749759" y="1170511"/>
            <a:ext cx="9287443" cy="565027"/>
          </a:xfrm>
        </p:spPr>
        <p:txBody>
          <a:bodyPr>
            <a:normAutofit/>
          </a:bodyPr>
          <a:lstStyle/>
          <a:p>
            <a:pPr algn="ctr">
              <a:lnSpc>
                <a:spcPct val="100000"/>
              </a:lnSpc>
              <a:spcBef>
                <a:spcPts val="0"/>
              </a:spcBef>
              <a:spcAft>
                <a:spcPts val="600"/>
              </a:spcAft>
              <a:defRPr/>
            </a:pPr>
            <a:r>
              <a:rPr lang="en-US" sz="2400" spc="0" dirty="0">
                <a:ln>
                  <a:noFill/>
                </a:ln>
                <a:solidFill>
                  <a:srgbClr val="0072C6"/>
                </a:solidFill>
                <a:latin typeface="Segoe UI"/>
              </a:rPr>
              <a:t>Cluster Upgrade</a:t>
            </a:r>
          </a:p>
        </p:txBody>
      </p:sp>
      <p:sp>
        <p:nvSpPr>
          <p:cNvPr id="4" name="Content Placeholder 2">
            <a:extLst>
              <a:ext uri="{FF2B5EF4-FFF2-40B4-BE49-F238E27FC236}">
                <a16:creationId xmlns:a16="http://schemas.microsoft.com/office/drawing/2014/main" id="{A9C33710-9BA9-48AF-8ED1-DA87EF7CAE68}"/>
              </a:ext>
            </a:extLst>
          </p:cNvPr>
          <p:cNvSpPr txBox="1">
            <a:spLocks/>
          </p:cNvSpPr>
          <p:nvPr/>
        </p:nvSpPr>
        <p:spPr>
          <a:xfrm>
            <a:off x="1749759" y="2000272"/>
            <a:ext cx="9998653" cy="4268552"/>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defRPr/>
            </a:pPr>
            <a:r>
              <a:rPr lang="en-US" sz="2040" b="1" dirty="0">
                <a:solidFill>
                  <a:srgbClr val="505050"/>
                </a:solidFill>
                <a:latin typeface="Segoe UI" panose="020B0502040204020203" pitchFamily="34" charset="0"/>
                <a:cs typeface="Segoe UI" panose="020B0502040204020203" pitchFamily="34" charset="0"/>
              </a:rPr>
              <a:t>Upgrade to version 1.11.4</a:t>
            </a:r>
            <a:endParaRPr lang="en-US" sz="2040" dirty="0">
              <a:solidFill>
                <a:srgbClr val="505050"/>
              </a:solidFill>
              <a:latin typeface="Segoe UI" panose="020B0502040204020203" pitchFamily="34" charset="0"/>
              <a:cs typeface="Segoe UI" panose="020B0502040204020203" pitchFamily="34" charset="0"/>
            </a:endParaRPr>
          </a:p>
          <a:p>
            <a:pPr marL="0" indent="0" defTabSz="932597">
              <a:spcBef>
                <a:spcPts val="1020"/>
              </a:spcBef>
              <a:buNone/>
              <a:defRPr/>
            </a:pPr>
            <a:r>
              <a:rPr lang="en-US" sz="1734" b="1" dirty="0">
                <a:solidFill>
                  <a:srgbClr val="4472C4"/>
                </a:solidFill>
                <a:latin typeface="Consolas" panose="020B0609020204030204" pitchFamily="49" charset="0"/>
              </a:rPr>
              <a:t>$ </a:t>
            </a:r>
            <a:r>
              <a:rPr lang="en-US" sz="1734" b="1" dirty="0" err="1">
                <a:solidFill>
                  <a:srgbClr val="4472C4"/>
                </a:solidFill>
                <a:latin typeface="Consolas" panose="020B0609020204030204" pitchFamily="49" charset="0"/>
              </a:rPr>
              <a:t>az</a:t>
            </a:r>
            <a:r>
              <a:rPr lang="en-US" sz="1734" b="1" dirty="0">
                <a:solidFill>
                  <a:srgbClr val="4472C4"/>
                </a:solidFill>
                <a:latin typeface="Consolas" panose="020B0609020204030204" pitchFamily="49" charset="0"/>
              </a:rPr>
              <a:t> </a:t>
            </a:r>
            <a:r>
              <a:rPr lang="en-US" sz="1734" b="1" dirty="0" err="1">
                <a:solidFill>
                  <a:srgbClr val="4472C4"/>
                </a:solidFill>
                <a:latin typeface="Consolas" panose="020B0609020204030204" pitchFamily="49" charset="0"/>
              </a:rPr>
              <a:t>aks</a:t>
            </a:r>
            <a:r>
              <a:rPr lang="en-US" sz="1734" b="1" dirty="0">
                <a:solidFill>
                  <a:srgbClr val="4472C4"/>
                </a:solidFill>
                <a:latin typeface="Consolas" panose="020B0609020204030204" pitchFamily="49" charset="0"/>
              </a:rPr>
              <a:t> upgrade </a:t>
            </a:r>
            <a:r>
              <a:rPr lang="en-US" sz="1734" dirty="0">
                <a:solidFill>
                  <a:srgbClr val="505050"/>
                </a:solidFill>
                <a:latin typeface="Consolas" panose="020B0609020204030204" pitchFamily="49" charset="0"/>
              </a:rPr>
              <a:t>--name </a:t>
            </a:r>
            <a:r>
              <a:rPr lang="en-US" sz="1734" dirty="0" err="1">
                <a:solidFill>
                  <a:srgbClr val="505050"/>
                </a:solidFill>
                <a:latin typeface="Consolas" panose="020B0609020204030204" pitchFamily="49" charset="0"/>
              </a:rPr>
              <a:t>myAKSCluster</a:t>
            </a:r>
            <a:r>
              <a:rPr lang="en-US" sz="1734" dirty="0">
                <a:solidFill>
                  <a:srgbClr val="505050"/>
                </a:solidFill>
                <a:latin typeface="Consolas" panose="020B0609020204030204" pitchFamily="49" charset="0"/>
              </a:rPr>
              <a:t> --resource-group </a:t>
            </a:r>
            <a:r>
              <a:rPr lang="en-US" sz="1734" dirty="0" err="1">
                <a:solidFill>
                  <a:srgbClr val="505050"/>
                </a:solidFill>
                <a:latin typeface="Consolas" panose="020B0609020204030204" pitchFamily="49" charset="0"/>
              </a:rPr>
              <a:t>myResourceGroup</a:t>
            </a:r>
            <a:r>
              <a:rPr lang="en-US" sz="1734" dirty="0">
                <a:solidFill>
                  <a:srgbClr val="505050"/>
                </a:solidFill>
                <a:latin typeface="Consolas" panose="020B0609020204030204" pitchFamily="49" charset="0"/>
              </a:rPr>
              <a:t> --kubernetes-version 1.11.4</a:t>
            </a:r>
          </a:p>
          <a:p>
            <a:pPr marL="0" indent="0" defTabSz="932597">
              <a:spcBef>
                <a:spcPts val="1020"/>
              </a:spcBef>
              <a:buNone/>
              <a:defRPr/>
            </a:pPr>
            <a:endParaRPr lang="en-US" sz="1632" dirty="0">
              <a:solidFill>
                <a:srgbClr val="505050"/>
              </a:solidFill>
              <a:latin typeface="Consolas" panose="020B0609020204030204" pitchFamily="49" charset="0"/>
            </a:endParaRPr>
          </a:p>
          <a:p>
            <a:pPr marL="233149" indent="-233149" defTabSz="932597">
              <a:spcBef>
                <a:spcPts val="1020"/>
              </a:spcBef>
              <a:defRPr/>
            </a:pPr>
            <a:r>
              <a:rPr lang="en-US" sz="2448" dirty="0">
                <a:solidFill>
                  <a:srgbClr val="505050"/>
                </a:solidFill>
                <a:latin typeface="Segoe UI"/>
              </a:rPr>
              <a:t>The Kubernetes community releases minor versions roughly every three months</a:t>
            </a:r>
          </a:p>
          <a:p>
            <a:pPr marL="0" indent="0" defTabSz="932597">
              <a:spcBef>
                <a:spcPts val="1020"/>
              </a:spcBef>
              <a:buNone/>
              <a:defRPr/>
            </a:pPr>
            <a:endParaRPr lang="en-US" sz="2448" dirty="0">
              <a:solidFill>
                <a:srgbClr val="505050"/>
              </a:solidFill>
              <a:latin typeface="Segoe UI"/>
            </a:endParaRPr>
          </a:p>
          <a:p>
            <a:pPr marL="233149" indent="-233149" defTabSz="932597">
              <a:spcBef>
                <a:spcPts val="1020"/>
              </a:spcBef>
              <a:defRPr/>
            </a:pPr>
            <a:r>
              <a:rPr lang="en-US" sz="2448" dirty="0">
                <a:solidFill>
                  <a:srgbClr val="505050"/>
                </a:solidFill>
                <a:latin typeface="Segoe UI"/>
              </a:rPr>
              <a:t>AKS supports *4* minor versions of Kubernetes </a:t>
            </a:r>
          </a:p>
          <a:p>
            <a:pPr marL="699447" lvl="1" indent="-233149" defTabSz="932597">
              <a:spcBef>
                <a:spcPts val="510"/>
              </a:spcBef>
              <a:defRPr/>
            </a:pPr>
            <a:r>
              <a:rPr lang="en-US" sz="2040" dirty="0">
                <a:solidFill>
                  <a:srgbClr val="505050"/>
                </a:solidFill>
                <a:latin typeface="Segoe UI"/>
              </a:rPr>
              <a:t>The latest stable version upstream and the previous 3</a:t>
            </a:r>
          </a:p>
          <a:p>
            <a:pPr marL="233149" indent="-233149" defTabSz="932597">
              <a:spcBef>
                <a:spcPts val="1020"/>
              </a:spcBef>
              <a:defRPr/>
            </a:pPr>
            <a:endParaRPr lang="en-US" sz="2448" dirty="0">
              <a:solidFill>
                <a:srgbClr val="505050"/>
              </a:solidFill>
              <a:latin typeface="Segoe UI"/>
            </a:endParaRPr>
          </a:p>
          <a:p>
            <a:pPr marL="233149" indent="-233149" defTabSz="932597">
              <a:spcBef>
                <a:spcPts val="1020"/>
              </a:spcBef>
              <a:defRPr/>
            </a:pPr>
            <a:r>
              <a:rPr lang="en-US" sz="2448" dirty="0">
                <a:solidFill>
                  <a:srgbClr val="505050"/>
                </a:solidFill>
                <a:latin typeface="Segoe UI"/>
              </a:rPr>
              <a:t>Each supported minor version also supports *2* stable patches.</a:t>
            </a:r>
          </a:p>
          <a:p>
            <a:pPr marL="0" indent="0" defTabSz="932597">
              <a:spcBef>
                <a:spcPts val="1020"/>
              </a:spcBef>
              <a:buNone/>
              <a:defRPr/>
            </a:pPr>
            <a:endParaRPr lang="en-US" sz="1632" dirty="0">
              <a:solidFill>
                <a:srgbClr val="505050"/>
              </a:solidFill>
              <a:latin typeface="Consolas" panose="020B0609020204030204" pitchFamily="49" charset="0"/>
            </a:endParaRPr>
          </a:p>
        </p:txBody>
      </p:sp>
      <p:sp>
        <p:nvSpPr>
          <p:cNvPr id="71" name="Title 16">
            <a:extLst>
              <a:ext uri="{FF2B5EF4-FFF2-40B4-BE49-F238E27FC236}">
                <a16:creationId xmlns:a16="http://schemas.microsoft.com/office/drawing/2014/main" id="{0D9FB9AC-93AA-442A-B72A-0A15232169F2}"/>
              </a:ext>
            </a:extLst>
          </p:cNvPr>
          <p:cNvSpPr txBox="1">
            <a:spLocks/>
          </p:cNvSpPr>
          <p:nvPr/>
        </p:nvSpPr>
        <p:spPr>
          <a:xfrm>
            <a:off x="1429502" y="221831"/>
            <a:ext cx="9653403"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dirty="0">
                <a:solidFill>
                  <a:srgbClr val="000000"/>
                </a:solidFill>
                <a:latin typeface="Segoe UI Light" panose="020B0502040204020203" pitchFamily="34" charset="0"/>
                <a:cs typeface="Segoe UI Light" panose="020B0502040204020203" pitchFamily="34" charset="0"/>
              </a:rPr>
              <a:t>Azure makes Kubernetes easy</a:t>
            </a:r>
          </a:p>
        </p:txBody>
      </p:sp>
    </p:spTree>
    <p:extLst>
      <p:ext uri="{BB962C8B-B14F-4D97-AF65-F5344CB8AC3E}">
        <p14:creationId xmlns:p14="http://schemas.microsoft.com/office/powerpoint/2010/main" val="269334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fade">
                                      <p:cBhvr>
                                        <p:cTn id="2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Azure Devops for K8s</a:t>
            </a:r>
          </a:p>
        </p:txBody>
      </p:sp>
    </p:spTree>
    <p:extLst>
      <p:ext uri="{BB962C8B-B14F-4D97-AF65-F5344CB8AC3E}">
        <p14:creationId xmlns:p14="http://schemas.microsoft.com/office/powerpoint/2010/main" val="318534523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itle 16">
            <a:extLst>
              <a:ext uri="{FF2B5EF4-FFF2-40B4-BE49-F238E27FC236}">
                <a16:creationId xmlns:a16="http://schemas.microsoft.com/office/drawing/2014/main" id="{249B4BFF-3036-4B7F-BD62-26C3582C0753}"/>
              </a:ext>
            </a:extLst>
          </p:cNvPr>
          <p:cNvSpPr txBox="1">
            <a:spLocks/>
          </p:cNvSpPr>
          <p:nvPr/>
        </p:nvSpPr>
        <p:spPr>
          <a:xfrm>
            <a:off x="600855" y="466302"/>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spc="-51" dirty="0">
                <a:gradFill>
                  <a:gsLst>
                    <a:gs pos="1250">
                      <a:srgbClr val="1A1A1A"/>
                    </a:gs>
                    <a:gs pos="100000">
                      <a:srgbClr val="1A1A1A"/>
                    </a:gs>
                  </a:gsLst>
                  <a:lin ang="5400000" scaled="0"/>
                </a:gradFill>
                <a:latin typeface="Segoe UI Semibold"/>
              </a:rPr>
              <a:t>Integrated end-to-end Kubernetes experience</a:t>
            </a:r>
          </a:p>
        </p:txBody>
      </p:sp>
      <p:grpSp>
        <p:nvGrpSpPr>
          <p:cNvPr id="114" name="Group 113">
            <a:extLst>
              <a:ext uri="{FF2B5EF4-FFF2-40B4-BE49-F238E27FC236}">
                <a16:creationId xmlns:a16="http://schemas.microsoft.com/office/drawing/2014/main" id="{F9A49386-F777-4312-B2A9-92F8148D56AE}"/>
              </a:ext>
            </a:extLst>
          </p:cNvPr>
          <p:cNvGrpSpPr/>
          <p:nvPr/>
        </p:nvGrpSpPr>
        <p:grpSpPr>
          <a:xfrm>
            <a:off x="6927893" y="4470836"/>
            <a:ext cx="2611289" cy="1112062"/>
            <a:chOff x="6791804" y="5178241"/>
            <a:chExt cx="2560320" cy="1090356"/>
          </a:xfrm>
        </p:grpSpPr>
        <p:sp>
          <p:nvSpPr>
            <p:cNvPr id="115" name="Rectangle: Rounded Corners 114">
              <a:extLst>
                <a:ext uri="{FF2B5EF4-FFF2-40B4-BE49-F238E27FC236}">
                  <a16:creationId xmlns:a16="http://schemas.microsoft.com/office/drawing/2014/main" id="{C36B1A41-FBD2-45EB-9072-5A48DA927B9E}"/>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16" name="Title 1">
              <a:extLst>
                <a:ext uri="{FF2B5EF4-FFF2-40B4-BE49-F238E27FC236}">
                  <a16:creationId xmlns:a16="http://schemas.microsoft.com/office/drawing/2014/main" id="{933F19DA-624C-4D4A-BF88-F57A2AF9EA34}"/>
                </a:ext>
              </a:extLst>
            </p:cNvPr>
            <p:cNvSpPr txBox="1">
              <a:spLocks/>
            </p:cNvSpPr>
            <p:nvPr/>
          </p:nvSpPr>
          <p:spPr>
            <a:xfrm>
              <a:off x="6791804" y="5178241"/>
              <a:ext cx="169717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3C3C41"/>
                  </a:solidFill>
                  <a:latin typeface="Segoe UI Semibold" panose="020B0702040204020203" pitchFamily="34" charset="0"/>
                  <a:cs typeface="Segoe UI Semibold" panose="020B0702040204020203" pitchFamily="34" charset="0"/>
                </a:rPr>
                <a:t>Database tier</a:t>
              </a:r>
            </a:p>
          </p:txBody>
        </p:sp>
      </p:grpSp>
      <p:grpSp>
        <p:nvGrpSpPr>
          <p:cNvPr id="117" name="Group 116">
            <a:extLst>
              <a:ext uri="{FF2B5EF4-FFF2-40B4-BE49-F238E27FC236}">
                <a16:creationId xmlns:a16="http://schemas.microsoft.com/office/drawing/2014/main" id="{F7462FB5-FE86-4C1B-87D9-337E50708A6A}"/>
              </a:ext>
            </a:extLst>
          </p:cNvPr>
          <p:cNvGrpSpPr/>
          <p:nvPr/>
        </p:nvGrpSpPr>
        <p:grpSpPr>
          <a:xfrm>
            <a:off x="6927892" y="1372521"/>
            <a:ext cx="2611289" cy="2819346"/>
            <a:chOff x="6791803" y="2140401"/>
            <a:chExt cx="2560320" cy="2764316"/>
          </a:xfrm>
        </p:grpSpPr>
        <p:sp>
          <p:nvSpPr>
            <p:cNvPr id="118" name="Rectangle: Rounded Corners 117">
              <a:extLst>
                <a:ext uri="{FF2B5EF4-FFF2-40B4-BE49-F238E27FC236}">
                  <a16:creationId xmlns:a16="http://schemas.microsoft.com/office/drawing/2014/main" id="{77441C5F-EBF3-4A4A-AB03-DF0BF95C61C3}"/>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19" name="Title 1">
              <a:extLst>
                <a:ext uri="{FF2B5EF4-FFF2-40B4-BE49-F238E27FC236}">
                  <a16:creationId xmlns:a16="http://schemas.microsoft.com/office/drawing/2014/main" id="{3C6B0A75-678D-4338-B9FA-6FFD600376C9}"/>
                </a:ext>
              </a:extLst>
            </p:cNvPr>
            <p:cNvSpPr txBox="1">
              <a:spLocks/>
            </p:cNvSpPr>
            <p:nvPr/>
          </p:nvSpPr>
          <p:spPr>
            <a:xfrm>
              <a:off x="6791803" y="2140401"/>
              <a:ext cx="169717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AKS production cluster</a:t>
              </a:r>
            </a:p>
          </p:txBody>
        </p:sp>
      </p:grpSp>
      <p:cxnSp>
        <p:nvCxnSpPr>
          <p:cNvPr id="120" name="Straight Arrow Connector 119">
            <a:extLst>
              <a:ext uri="{FF2B5EF4-FFF2-40B4-BE49-F238E27FC236}">
                <a16:creationId xmlns:a16="http://schemas.microsoft.com/office/drawing/2014/main" id="{84DF9C76-66D0-4636-8CBC-D4EB184597E4}"/>
              </a:ext>
            </a:extLst>
          </p:cNvPr>
          <p:cNvCxnSpPr>
            <a:cxnSpLocks/>
            <a:stCxn id="173" idx="3"/>
            <a:endCxn id="180" idx="1"/>
          </p:cNvCxnSpPr>
          <p:nvPr/>
        </p:nvCxnSpPr>
        <p:spPr>
          <a:xfrm flipV="1">
            <a:off x="4557567" y="2886223"/>
            <a:ext cx="76695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E55B46D-2E41-41CB-915F-B57864EE523B}"/>
              </a:ext>
            </a:extLst>
          </p:cNvPr>
          <p:cNvCxnSpPr>
            <a:cxnSpLocks/>
            <a:stCxn id="129" idx="3"/>
            <a:endCxn id="173" idx="1"/>
          </p:cNvCxnSpPr>
          <p:nvPr/>
        </p:nvCxnSpPr>
        <p:spPr>
          <a:xfrm>
            <a:off x="3281303" y="2886223"/>
            <a:ext cx="436921"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5F8D1CCD-4B1C-4765-BDE9-7A49D90E8E67}"/>
              </a:ext>
            </a:extLst>
          </p:cNvPr>
          <p:cNvGrpSpPr/>
          <p:nvPr/>
        </p:nvGrpSpPr>
        <p:grpSpPr>
          <a:xfrm>
            <a:off x="1291179" y="2030608"/>
            <a:ext cx="1990124" cy="1498535"/>
            <a:chOff x="878880" y="2642256"/>
            <a:chExt cx="1951279" cy="1469285"/>
          </a:xfrm>
        </p:grpSpPr>
        <p:sp>
          <p:nvSpPr>
            <p:cNvPr id="129" name="Rectangle: Rounded Corners 128">
              <a:extLst>
                <a:ext uri="{FF2B5EF4-FFF2-40B4-BE49-F238E27FC236}">
                  <a16:creationId xmlns:a16="http://schemas.microsoft.com/office/drawing/2014/main" id="{690F7881-F217-4A29-8892-37A9E78B0BC8}"/>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0" name="Title 1">
              <a:extLst>
                <a:ext uri="{FF2B5EF4-FFF2-40B4-BE49-F238E27FC236}">
                  <a16:creationId xmlns:a16="http://schemas.microsoft.com/office/drawing/2014/main" id="{3B8573A9-EBFD-4FFF-BCBE-81E0C6DB6AF5}"/>
                </a:ext>
              </a:extLst>
            </p:cNvPr>
            <p:cNvSpPr txBox="1">
              <a:spLocks/>
            </p:cNvSpPr>
            <p:nvPr/>
          </p:nvSpPr>
          <p:spPr>
            <a:xfrm>
              <a:off x="878880" y="2642256"/>
              <a:ext cx="745963"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Inner loop</a:t>
              </a:r>
            </a:p>
          </p:txBody>
        </p:sp>
        <p:grpSp>
          <p:nvGrpSpPr>
            <p:cNvPr id="132" name="Group 131">
              <a:extLst>
                <a:ext uri="{FF2B5EF4-FFF2-40B4-BE49-F238E27FC236}">
                  <a16:creationId xmlns:a16="http://schemas.microsoft.com/office/drawing/2014/main" id="{62BB8998-EE30-4A28-9530-31D9D926092F}"/>
                </a:ext>
              </a:extLst>
            </p:cNvPr>
            <p:cNvGrpSpPr/>
            <p:nvPr/>
          </p:nvGrpSpPr>
          <p:grpSpPr>
            <a:xfrm>
              <a:off x="1037074" y="3060866"/>
              <a:ext cx="1634891" cy="835737"/>
              <a:chOff x="1019964" y="3074776"/>
              <a:chExt cx="1634891" cy="835737"/>
            </a:xfrm>
          </p:grpSpPr>
          <p:grpSp>
            <p:nvGrpSpPr>
              <p:cNvPr id="133" name="Group 132">
                <a:extLst>
                  <a:ext uri="{FF2B5EF4-FFF2-40B4-BE49-F238E27FC236}">
                    <a16:creationId xmlns:a16="http://schemas.microsoft.com/office/drawing/2014/main" id="{BBF86144-B77C-454F-9424-502640A868BB}"/>
                  </a:ext>
                </a:extLst>
              </p:cNvPr>
              <p:cNvGrpSpPr/>
              <p:nvPr/>
            </p:nvGrpSpPr>
            <p:grpSpPr>
              <a:xfrm>
                <a:off x="1590949" y="3558085"/>
                <a:ext cx="528081" cy="166688"/>
                <a:chOff x="5304203" y="3756536"/>
                <a:chExt cx="528081" cy="166688"/>
              </a:xfrm>
            </p:grpSpPr>
            <p:cxnSp>
              <p:nvCxnSpPr>
                <p:cNvPr id="154" name="Straight Arrow Connector 153">
                  <a:extLst>
                    <a:ext uri="{FF2B5EF4-FFF2-40B4-BE49-F238E27FC236}">
                      <a16:creationId xmlns:a16="http://schemas.microsoft.com/office/drawing/2014/main" id="{24472835-0C89-4E94-BF3A-2E2132D9A2DF}"/>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5F02CF3-EDC6-46C4-B6FC-7D0A7856373B}"/>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4" name="Title 1">
                <a:extLst>
                  <a:ext uri="{FF2B5EF4-FFF2-40B4-BE49-F238E27FC236}">
                    <a16:creationId xmlns:a16="http://schemas.microsoft.com/office/drawing/2014/main" id="{E4D62A58-01E2-4A3A-A4B5-141DD72D2152}"/>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16" spc="0">
                    <a:solidFill>
                      <a:srgbClr val="000000"/>
                    </a:solidFill>
                    <a:latin typeface="Segoe UI"/>
                    <a:cs typeface="Segoe UI Semibold" panose="020B0702040204020203" pitchFamily="34" charset="0"/>
                  </a:rPr>
                  <a:t>Test</a:t>
                </a:r>
              </a:p>
            </p:txBody>
          </p:sp>
          <p:sp>
            <p:nvSpPr>
              <p:cNvPr id="135" name="Title 1">
                <a:extLst>
                  <a:ext uri="{FF2B5EF4-FFF2-40B4-BE49-F238E27FC236}">
                    <a16:creationId xmlns:a16="http://schemas.microsoft.com/office/drawing/2014/main" id="{15E8A82A-305A-46D3-8D0F-29EC5FC5C3C1}"/>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16" spc="0">
                    <a:solidFill>
                      <a:srgbClr val="000000"/>
                    </a:solidFill>
                    <a:latin typeface="Segoe UI"/>
                    <a:cs typeface="Segoe UI Semibold" panose="020B0702040204020203" pitchFamily="34" charset="0"/>
                  </a:rPr>
                  <a:t>Debug</a:t>
                </a:r>
              </a:p>
            </p:txBody>
          </p:sp>
          <p:sp>
            <p:nvSpPr>
              <p:cNvPr id="136" name="Title 1">
                <a:extLst>
                  <a:ext uri="{FF2B5EF4-FFF2-40B4-BE49-F238E27FC236}">
                    <a16:creationId xmlns:a16="http://schemas.microsoft.com/office/drawing/2014/main" id="{610C034A-7EE1-4C43-B63A-2E4384AB1ABC}"/>
                  </a:ext>
                </a:extLst>
              </p:cNvPr>
              <p:cNvSpPr txBox="1">
                <a:spLocks/>
              </p:cNvSpPr>
              <p:nvPr/>
            </p:nvSpPr>
            <p:spPr>
              <a:xfrm>
                <a:off x="1019964" y="3074776"/>
                <a:ext cx="601487"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Azure </a:t>
                </a:r>
                <a:r>
                  <a:rPr lang="en-US" sz="816" spc="0" err="1">
                    <a:solidFill>
                      <a:srgbClr val="000000"/>
                    </a:solidFill>
                    <a:latin typeface="Segoe UI Semibold" panose="020B0702040204020203" pitchFamily="34" charset="0"/>
                    <a:cs typeface="Segoe UI Semibold" panose="020B0702040204020203" pitchFamily="34" charset="0"/>
                  </a:rPr>
                  <a:t>DevSpaces</a:t>
                </a:r>
                <a:endParaRPr lang="en-US" sz="816" spc="0">
                  <a:solidFill>
                    <a:srgbClr val="000000"/>
                  </a:solidFill>
                  <a:latin typeface="Segoe UI Semibold" panose="020B0702040204020203" pitchFamily="34" charset="0"/>
                  <a:cs typeface="Segoe UI Semibold" panose="020B0702040204020203" pitchFamily="34" charset="0"/>
                </a:endParaRPr>
              </a:p>
            </p:txBody>
          </p:sp>
          <p:sp>
            <p:nvSpPr>
              <p:cNvPr id="137" name="Title 1">
                <a:extLst>
                  <a:ext uri="{FF2B5EF4-FFF2-40B4-BE49-F238E27FC236}">
                    <a16:creationId xmlns:a16="http://schemas.microsoft.com/office/drawing/2014/main" id="{B7120595-5516-4BD4-A58E-A54327C90662}"/>
                  </a:ext>
                </a:extLst>
              </p:cNvPr>
              <p:cNvSpPr txBox="1">
                <a:spLocks/>
              </p:cNvSpPr>
              <p:nvPr/>
            </p:nvSpPr>
            <p:spPr>
              <a:xfrm>
                <a:off x="2121266" y="3074776"/>
                <a:ext cx="533589"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138" name="Group 137">
                <a:extLst>
                  <a:ext uri="{FF2B5EF4-FFF2-40B4-BE49-F238E27FC236}">
                    <a16:creationId xmlns:a16="http://schemas.microsoft.com/office/drawing/2014/main" id="{AB006B43-9940-4C9F-83E7-BF04C92598D2}"/>
                  </a:ext>
                </a:extLst>
              </p:cNvPr>
              <p:cNvGrpSpPr/>
              <p:nvPr/>
            </p:nvGrpSpPr>
            <p:grpSpPr>
              <a:xfrm>
                <a:off x="1054184" y="3372344"/>
                <a:ext cx="533589" cy="533589"/>
                <a:chOff x="1054184" y="3372344"/>
                <a:chExt cx="533589" cy="533589"/>
              </a:xfrm>
            </p:grpSpPr>
            <p:sp>
              <p:nvSpPr>
                <p:cNvPr id="152" name="Rectangle: Rounded Corners 151">
                  <a:extLst>
                    <a:ext uri="{FF2B5EF4-FFF2-40B4-BE49-F238E27FC236}">
                      <a16:creationId xmlns:a16="http://schemas.microsoft.com/office/drawing/2014/main" id="{09BB0A20-8C2E-4345-AEBB-16C70AFFC1E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53" name="Graphic 152">
                  <a:extLst>
                    <a:ext uri="{FF2B5EF4-FFF2-40B4-BE49-F238E27FC236}">
                      <a16:creationId xmlns:a16="http://schemas.microsoft.com/office/drawing/2014/main" id="{E752CBF6-2096-4868-B99B-17A824F00F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151814" y="3469974"/>
                  <a:ext cx="338328" cy="338328"/>
                </a:xfrm>
                <a:prstGeom prst="rect">
                  <a:avLst/>
                </a:prstGeom>
              </p:spPr>
            </p:pic>
          </p:grpSp>
          <p:grpSp>
            <p:nvGrpSpPr>
              <p:cNvPr id="139" name="Group 138">
                <a:extLst>
                  <a:ext uri="{FF2B5EF4-FFF2-40B4-BE49-F238E27FC236}">
                    <a16:creationId xmlns:a16="http://schemas.microsoft.com/office/drawing/2014/main" id="{A56010A9-5979-4BA2-AED1-764815BF1C8C}"/>
                  </a:ext>
                </a:extLst>
              </p:cNvPr>
              <p:cNvGrpSpPr/>
              <p:nvPr/>
            </p:nvGrpSpPr>
            <p:grpSpPr>
              <a:xfrm>
                <a:off x="2121266" y="3372344"/>
                <a:ext cx="533589" cy="533589"/>
                <a:chOff x="2121266" y="3372344"/>
                <a:chExt cx="533589" cy="533589"/>
              </a:xfrm>
            </p:grpSpPr>
            <p:sp>
              <p:nvSpPr>
                <p:cNvPr id="140" name="Rectangle: Rounded Corners 139">
                  <a:extLst>
                    <a:ext uri="{FF2B5EF4-FFF2-40B4-BE49-F238E27FC236}">
                      <a16:creationId xmlns:a16="http://schemas.microsoft.com/office/drawing/2014/main" id="{0D9D9811-3C31-40BE-9D72-29BCBC145A44}"/>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41" name="Group 140">
                  <a:extLst>
                    <a:ext uri="{FF2B5EF4-FFF2-40B4-BE49-F238E27FC236}">
                      <a16:creationId xmlns:a16="http://schemas.microsoft.com/office/drawing/2014/main" id="{B0D63E24-13CF-48C2-AC64-0285088CA3FE}"/>
                    </a:ext>
                  </a:extLst>
                </p:cNvPr>
                <p:cNvGrpSpPr/>
                <p:nvPr/>
              </p:nvGrpSpPr>
              <p:grpSpPr>
                <a:xfrm>
                  <a:off x="2210352" y="3471248"/>
                  <a:ext cx="355417" cy="335781"/>
                  <a:chOff x="3172902" y="4132385"/>
                  <a:chExt cx="355417" cy="335781"/>
                </a:xfrm>
              </p:grpSpPr>
              <p:grpSp>
                <p:nvGrpSpPr>
                  <p:cNvPr id="142" name="Group 141">
                    <a:extLst>
                      <a:ext uri="{FF2B5EF4-FFF2-40B4-BE49-F238E27FC236}">
                        <a16:creationId xmlns:a16="http://schemas.microsoft.com/office/drawing/2014/main" id="{D502A8EF-F6B7-45B9-8DF9-B5D34D8C9AED}"/>
                      </a:ext>
                    </a:extLst>
                  </p:cNvPr>
                  <p:cNvGrpSpPr/>
                  <p:nvPr/>
                </p:nvGrpSpPr>
                <p:grpSpPr>
                  <a:xfrm>
                    <a:off x="3234030" y="4132385"/>
                    <a:ext cx="233160" cy="110531"/>
                    <a:chOff x="3234867" y="4132385"/>
                    <a:chExt cx="233160" cy="110531"/>
                  </a:xfrm>
                </p:grpSpPr>
                <p:sp>
                  <p:nvSpPr>
                    <p:cNvPr id="150" name="Freeform: Shape 149">
                      <a:extLst>
                        <a:ext uri="{FF2B5EF4-FFF2-40B4-BE49-F238E27FC236}">
                          <a16:creationId xmlns:a16="http://schemas.microsoft.com/office/drawing/2014/main" id="{44BCAFFF-4398-4B11-969F-6CFD52AD751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51" name="Freeform: Shape 150">
                      <a:extLst>
                        <a:ext uri="{FF2B5EF4-FFF2-40B4-BE49-F238E27FC236}">
                          <a16:creationId xmlns:a16="http://schemas.microsoft.com/office/drawing/2014/main" id="{6640DEF5-CAB1-4277-9230-464F3DBBCD1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3" name="Group 142">
                    <a:extLst>
                      <a:ext uri="{FF2B5EF4-FFF2-40B4-BE49-F238E27FC236}">
                        <a16:creationId xmlns:a16="http://schemas.microsoft.com/office/drawing/2014/main" id="{3DBB0907-9D94-4C9A-BC01-D029BF10A32C}"/>
                      </a:ext>
                    </a:extLst>
                  </p:cNvPr>
                  <p:cNvGrpSpPr/>
                  <p:nvPr/>
                </p:nvGrpSpPr>
                <p:grpSpPr>
                  <a:xfrm>
                    <a:off x="3172902" y="4245010"/>
                    <a:ext cx="355417" cy="110531"/>
                    <a:chOff x="3172902" y="4244590"/>
                    <a:chExt cx="355417" cy="110531"/>
                  </a:xfrm>
                </p:grpSpPr>
                <p:sp>
                  <p:nvSpPr>
                    <p:cNvPr id="147" name="Freeform: Shape 146">
                      <a:extLst>
                        <a:ext uri="{FF2B5EF4-FFF2-40B4-BE49-F238E27FC236}">
                          <a16:creationId xmlns:a16="http://schemas.microsoft.com/office/drawing/2014/main" id="{0A70124D-7054-469D-9856-7CF75A57A5A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8" name="Freeform: Shape 147">
                      <a:extLst>
                        <a:ext uri="{FF2B5EF4-FFF2-40B4-BE49-F238E27FC236}">
                          <a16:creationId xmlns:a16="http://schemas.microsoft.com/office/drawing/2014/main" id="{D39A64A2-3567-40E6-9858-AC3760D79F5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9" name="Freeform: Shape 148">
                      <a:extLst>
                        <a:ext uri="{FF2B5EF4-FFF2-40B4-BE49-F238E27FC236}">
                          <a16:creationId xmlns:a16="http://schemas.microsoft.com/office/drawing/2014/main" id="{B2C9E0BB-62F3-4D69-9DCF-CE5472B9F3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44" name="Group 143">
                    <a:extLst>
                      <a:ext uri="{FF2B5EF4-FFF2-40B4-BE49-F238E27FC236}">
                        <a16:creationId xmlns:a16="http://schemas.microsoft.com/office/drawing/2014/main" id="{E5DBEF36-A679-4CBF-994F-5B3B5BAF3F68}"/>
                      </a:ext>
                    </a:extLst>
                  </p:cNvPr>
                  <p:cNvGrpSpPr/>
                  <p:nvPr/>
                </p:nvGrpSpPr>
                <p:grpSpPr>
                  <a:xfrm>
                    <a:off x="3234030" y="4357635"/>
                    <a:ext cx="233160" cy="110531"/>
                    <a:chOff x="3234867" y="4132385"/>
                    <a:chExt cx="233160" cy="110531"/>
                  </a:xfrm>
                </p:grpSpPr>
                <p:sp>
                  <p:nvSpPr>
                    <p:cNvPr id="145" name="Freeform: Shape 144">
                      <a:extLst>
                        <a:ext uri="{FF2B5EF4-FFF2-40B4-BE49-F238E27FC236}">
                          <a16:creationId xmlns:a16="http://schemas.microsoft.com/office/drawing/2014/main" id="{2AB40C72-027C-4917-B09B-F5706D2109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146" name="Freeform: Shape 145">
                      <a:extLst>
                        <a:ext uri="{FF2B5EF4-FFF2-40B4-BE49-F238E27FC236}">
                          <a16:creationId xmlns:a16="http://schemas.microsoft.com/office/drawing/2014/main" id="{F72A7844-1C8C-4183-8672-91F65A61393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grpSp>
        </p:grpSp>
      </p:grpSp>
      <p:grpSp>
        <p:nvGrpSpPr>
          <p:cNvPr id="156" name="Group 155">
            <a:extLst>
              <a:ext uri="{FF2B5EF4-FFF2-40B4-BE49-F238E27FC236}">
                <a16:creationId xmlns:a16="http://schemas.microsoft.com/office/drawing/2014/main" id="{95EC6692-E428-4237-91B8-FD7426072826}"/>
              </a:ext>
            </a:extLst>
          </p:cNvPr>
          <p:cNvGrpSpPr/>
          <p:nvPr/>
        </p:nvGrpSpPr>
        <p:grpSpPr>
          <a:xfrm>
            <a:off x="3547871" y="2297093"/>
            <a:ext cx="1009696" cy="1008802"/>
            <a:chOff x="3477756" y="3046927"/>
            <a:chExt cx="989988" cy="989111"/>
          </a:xfrm>
        </p:grpSpPr>
        <p:grpSp>
          <p:nvGrpSpPr>
            <p:cNvPr id="157" name="Group 156">
              <a:extLst>
                <a:ext uri="{FF2B5EF4-FFF2-40B4-BE49-F238E27FC236}">
                  <a16:creationId xmlns:a16="http://schemas.microsoft.com/office/drawing/2014/main" id="{7884DD41-1CBB-4DB8-947E-81184C568B91}"/>
                </a:ext>
              </a:extLst>
            </p:cNvPr>
            <p:cNvGrpSpPr/>
            <p:nvPr/>
          </p:nvGrpSpPr>
          <p:grpSpPr>
            <a:xfrm>
              <a:off x="3644784" y="3213078"/>
              <a:ext cx="822960" cy="822960"/>
              <a:chOff x="3223040" y="3069691"/>
              <a:chExt cx="822960" cy="822960"/>
            </a:xfrm>
          </p:grpSpPr>
          <p:sp>
            <p:nvSpPr>
              <p:cNvPr id="173" name="Rectangle: Rounded Corners 172">
                <a:extLst>
                  <a:ext uri="{FF2B5EF4-FFF2-40B4-BE49-F238E27FC236}">
                    <a16:creationId xmlns:a16="http://schemas.microsoft.com/office/drawing/2014/main" id="{424966F0-CEFA-438F-A79E-9C28EDA7E208}"/>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76" name="Graphic 175">
                <a:extLst>
                  <a:ext uri="{FF2B5EF4-FFF2-40B4-BE49-F238E27FC236}">
                    <a16:creationId xmlns:a16="http://schemas.microsoft.com/office/drawing/2014/main" id="{467B9F78-0609-4028-81DC-5211F73AD6D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385943" y="3232593"/>
                <a:ext cx="497154" cy="497154"/>
              </a:xfrm>
              <a:prstGeom prst="rect">
                <a:avLst/>
              </a:prstGeom>
            </p:spPr>
          </p:pic>
        </p:grpSp>
        <p:grpSp>
          <p:nvGrpSpPr>
            <p:cNvPr id="163" name="Group 162">
              <a:extLst>
                <a:ext uri="{FF2B5EF4-FFF2-40B4-BE49-F238E27FC236}">
                  <a16:creationId xmlns:a16="http://schemas.microsoft.com/office/drawing/2014/main" id="{8894469F-55CD-4C60-BA10-53DAC4F52766}"/>
                </a:ext>
              </a:extLst>
            </p:cNvPr>
            <p:cNvGrpSpPr/>
            <p:nvPr/>
          </p:nvGrpSpPr>
          <p:grpSpPr>
            <a:xfrm>
              <a:off x="3477756" y="3046927"/>
              <a:ext cx="329609" cy="329609"/>
              <a:chOff x="5688419" y="3487479"/>
              <a:chExt cx="329609" cy="329609"/>
            </a:xfrm>
          </p:grpSpPr>
          <p:sp>
            <p:nvSpPr>
              <p:cNvPr id="164" name="Oval 163">
                <a:extLst>
                  <a:ext uri="{FF2B5EF4-FFF2-40B4-BE49-F238E27FC236}">
                    <a16:creationId xmlns:a16="http://schemas.microsoft.com/office/drawing/2014/main" id="{D7587F6C-BC7C-4FAA-8A3C-49E3F1F6FA11}"/>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2" name="Picture 171">
                <a:extLst>
                  <a:ext uri="{FF2B5EF4-FFF2-40B4-BE49-F238E27FC236}">
                    <a16:creationId xmlns:a16="http://schemas.microsoft.com/office/drawing/2014/main" id="{7F0B9F36-8D36-4B38-A244-38329D4447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177" name="Group 176">
            <a:extLst>
              <a:ext uri="{FF2B5EF4-FFF2-40B4-BE49-F238E27FC236}">
                <a16:creationId xmlns:a16="http://schemas.microsoft.com/office/drawing/2014/main" id="{5E6DA963-01F0-40B2-B128-07340C80B036}"/>
              </a:ext>
            </a:extLst>
          </p:cNvPr>
          <p:cNvGrpSpPr/>
          <p:nvPr/>
        </p:nvGrpSpPr>
        <p:grpSpPr>
          <a:xfrm>
            <a:off x="5324522" y="1937665"/>
            <a:ext cx="839343" cy="1368228"/>
            <a:chOff x="5219729" y="2694515"/>
            <a:chExt cx="822960" cy="1341522"/>
          </a:xfrm>
        </p:grpSpPr>
        <p:sp>
          <p:nvSpPr>
            <p:cNvPr id="178" name="Title 1">
              <a:extLst>
                <a:ext uri="{FF2B5EF4-FFF2-40B4-BE49-F238E27FC236}">
                  <a16:creationId xmlns:a16="http://schemas.microsoft.com/office/drawing/2014/main" id="{019FB571-D7D9-43CB-8017-21B0CCEA8F2C}"/>
                </a:ext>
              </a:extLst>
            </p:cNvPr>
            <p:cNvSpPr txBox="1">
              <a:spLocks/>
            </p:cNvSpPr>
            <p:nvPr/>
          </p:nvSpPr>
          <p:spPr>
            <a:xfrm>
              <a:off x="5291044" y="2694515"/>
              <a:ext cx="680330" cy="47089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Azure Container Registry</a:t>
              </a:r>
            </a:p>
          </p:txBody>
        </p:sp>
        <p:grpSp>
          <p:nvGrpSpPr>
            <p:cNvPr id="179" name="Group 178">
              <a:extLst>
                <a:ext uri="{FF2B5EF4-FFF2-40B4-BE49-F238E27FC236}">
                  <a16:creationId xmlns:a16="http://schemas.microsoft.com/office/drawing/2014/main" id="{012A15F1-6FCE-4630-B46D-FD8874DE66FD}"/>
                </a:ext>
              </a:extLst>
            </p:cNvPr>
            <p:cNvGrpSpPr/>
            <p:nvPr/>
          </p:nvGrpSpPr>
          <p:grpSpPr>
            <a:xfrm>
              <a:off x="5219729" y="3213077"/>
              <a:ext cx="822960" cy="822960"/>
              <a:chOff x="5824800" y="1539202"/>
              <a:chExt cx="822960" cy="822960"/>
            </a:xfrm>
          </p:grpSpPr>
          <p:sp>
            <p:nvSpPr>
              <p:cNvPr id="180" name="Rectangle: Rounded Corners 179">
                <a:extLst>
                  <a:ext uri="{FF2B5EF4-FFF2-40B4-BE49-F238E27FC236}">
                    <a16:creationId xmlns:a16="http://schemas.microsoft.com/office/drawing/2014/main" id="{9F97ECFB-A205-4741-AACD-EB33DDC5FEB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82" name="Graphic 181">
                <a:extLst>
                  <a:ext uri="{FF2B5EF4-FFF2-40B4-BE49-F238E27FC236}">
                    <a16:creationId xmlns:a16="http://schemas.microsoft.com/office/drawing/2014/main" id="{B3BD18F6-9193-4396-AE55-85BACC7083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5930334" y="1644736"/>
                <a:ext cx="611893" cy="611893"/>
              </a:xfrm>
              <a:prstGeom prst="rect">
                <a:avLst/>
              </a:prstGeom>
            </p:spPr>
          </p:pic>
        </p:grpSp>
      </p:grpSp>
      <p:cxnSp>
        <p:nvCxnSpPr>
          <p:cNvPr id="188" name="Straight Arrow Connector 187">
            <a:extLst>
              <a:ext uri="{FF2B5EF4-FFF2-40B4-BE49-F238E27FC236}">
                <a16:creationId xmlns:a16="http://schemas.microsoft.com/office/drawing/2014/main" id="{224311F2-7BFA-4298-95B9-C477D15ED234}"/>
              </a:ext>
            </a:extLst>
          </p:cNvPr>
          <p:cNvCxnSpPr>
            <a:cxnSpLocks/>
            <a:stCxn id="186" idx="0"/>
            <a:endCxn id="180" idx="2"/>
          </p:cNvCxnSpPr>
          <p:nvPr/>
        </p:nvCxnSpPr>
        <p:spPr>
          <a:xfrm flipV="1">
            <a:off x="5744194" y="3305893"/>
            <a:ext cx="0" cy="18077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Title 1">
            <a:extLst>
              <a:ext uri="{FF2B5EF4-FFF2-40B4-BE49-F238E27FC236}">
                <a16:creationId xmlns:a16="http://schemas.microsoft.com/office/drawing/2014/main" id="{B2A5952E-BE0F-4B98-882E-C7EAD527C476}"/>
              </a:ext>
            </a:extLst>
          </p:cNvPr>
          <p:cNvSpPr txBox="1">
            <a:spLocks/>
          </p:cNvSpPr>
          <p:nvPr/>
        </p:nvSpPr>
        <p:spPr>
          <a:xfrm>
            <a:off x="4681085" y="3917857"/>
            <a:ext cx="1008583" cy="32018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Azure Pipelines/</a:t>
            </a:r>
            <a:br>
              <a:rPr lang="en-US" sz="1020" spc="0">
                <a:solidFill>
                  <a:srgbClr val="000000"/>
                </a:solidFill>
                <a:latin typeface="Segoe UI Semibold" panose="020B0702040204020203" pitchFamily="34" charset="0"/>
                <a:cs typeface="Segoe UI Semibold" panose="020B0702040204020203" pitchFamily="34" charset="0"/>
              </a:rPr>
            </a:br>
            <a:r>
              <a:rPr lang="en-US" sz="1020" spc="0">
                <a:solidFill>
                  <a:srgbClr val="000000"/>
                </a:solidFill>
                <a:latin typeface="Segoe UI Semibold" panose="020B0702040204020203" pitchFamily="34" charset="0"/>
                <a:cs typeface="Segoe UI Semibold" panose="020B0702040204020203" pitchFamily="34" charset="0"/>
              </a:rPr>
              <a:t>DevOps Project</a:t>
            </a:r>
          </a:p>
        </p:txBody>
      </p:sp>
      <p:sp>
        <p:nvSpPr>
          <p:cNvPr id="190" name="Title 1">
            <a:extLst>
              <a:ext uri="{FF2B5EF4-FFF2-40B4-BE49-F238E27FC236}">
                <a16:creationId xmlns:a16="http://schemas.microsoft.com/office/drawing/2014/main" id="{2D5D017A-3FB4-4855-A36F-D8EF618318E8}"/>
              </a:ext>
            </a:extLst>
          </p:cNvPr>
          <p:cNvSpPr txBox="1">
            <a:spLocks/>
          </p:cNvSpPr>
          <p:nvPr/>
        </p:nvSpPr>
        <p:spPr>
          <a:xfrm>
            <a:off x="5387145" y="3526166"/>
            <a:ext cx="714099" cy="31202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114">
              <a:defRPr/>
            </a:pPr>
            <a:r>
              <a:rPr lang="en-US" sz="816">
                <a:ln w="3175">
                  <a:noFill/>
                </a:ln>
                <a:solidFill>
                  <a:srgbClr val="3C3C41"/>
                </a:solidFill>
                <a:cs typeface="Segoe UI Semibold" panose="020B0702040204020203" pitchFamily="34" charset="0"/>
              </a:rPr>
              <a:t>Auto-build</a:t>
            </a:r>
          </a:p>
        </p:txBody>
      </p:sp>
      <p:cxnSp>
        <p:nvCxnSpPr>
          <p:cNvPr id="191" name="Straight Arrow Connector 190">
            <a:extLst>
              <a:ext uri="{FF2B5EF4-FFF2-40B4-BE49-F238E27FC236}">
                <a16:creationId xmlns:a16="http://schemas.microsoft.com/office/drawing/2014/main" id="{143233DC-DFD7-4103-B09D-CDD092FD269D}"/>
              </a:ext>
            </a:extLst>
          </p:cNvPr>
          <p:cNvCxnSpPr>
            <a:cxnSpLocks/>
            <a:stCxn id="180" idx="3"/>
            <a:endCxn id="118" idx="1"/>
          </p:cNvCxnSpPr>
          <p:nvPr/>
        </p:nvCxnSpPr>
        <p:spPr>
          <a:xfrm>
            <a:off x="6163865" y="2886222"/>
            <a:ext cx="764027"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654BB42-51D4-40C1-A339-141A712B1B4C}"/>
              </a:ext>
            </a:extLst>
          </p:cNvPr>
          <p:cNvGrpSpPr/>
          <p:nvPr/>
        </p:nvGrpSpPr>
        <p:grpSpPr>
          <a:xfrm>
            <a:off x="7080320" y="3079142"/>
            <a:ext cx="2306434" cy="815467"/>
            <a:chOff x="6941256" y="3813711"/>
            <a:chExt cx="2261415" cy="799550"/>
          </a:xfrm>
        </p:grpSpPr>
        <p:sp>
          <p:nvSpPr>
            <p:cNvPr id="193" name="Rectangle: Rounded Corners 192">
              <a:extLst>
                <a:ext uri="{FF2B5EF4-FFF2-40B4-BE49-F238E27FC236}">
                  <a16:creationId xmlns:a16="http://schemas.microsoft.com/office/drawing/2014/main" id="{C1328EB9-51B2-4776-8B65-340CCCCF4132}"/>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94" name="Title 1">
              <a:extLst>
                <a:ext uri="{FF2B5EF4-FFF2-40B4-BE49-F238E27FC236}">
                  <a16:creationId xmlns:a16="http://schemas.microsoft.com/office/drawing/2014/main" id="{CF549E21-B66C-4D12-964D-49BAF84C586F}"/>
                </a:ext>
              </a:extLst>
            </p:cNvPr>
            <p:cNvSpPr txBox="1">
              <a:spLocks/>
            </p:cNvSpPr>
            <p:nvPr/>
          </p:nvSpPr>
          <p:spPr>
            <a:xfrm>
              <a:off x="6941256" y="3813711"/>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Business tier</a:t>
              </a:r>
            </a:p>
          </p:txBody>
        </p:sp>
      </p:grpSp>
      <p:grpSp>
        <p:nvGrpSpPr>
          <p:cNvPr id="195" name="Group 194">
            <a:extLst>
              <a:ext uri="{FF2B5EF4-FFF2-40B4-BE49-F238E27FC236}">
                <a16:creationId xmlns:a16="http://schemas.microsoft.com/office/drawing/2014/main" id="{EEAC4FAD-5586-4AB6-9115-5E66B58B69A1}"/>
              </a:ext>
            </a:extLst>
          </p:cNvPr>
          <p:cNvGrpSpPr/>
          <p:nvPr/>
        </p:nvGrpSpPr>
        <p:grpSpPr>
          <a:xfrm>
            <a:off x="7218878" y="3372703"/>
            <a:ext cx="409278" cy="409278"/>
            <a:chOff x="7077109" y="4101542"/>
            <a:chExt cx="401289" cy="401289"/>
          </a:xfrm>
        </p:grpSpPr>
        <p:sp>
          <p:nvSpPr>
            <p:cNvPr id="196" name="Rectangle: Rounded Corners 195">
              <a:extLst>
                <a:ext uri="{FF2B5EF4-FFF2-40B4-BE49-F238E27FC236}">
                  <a16:creationId xmlns:a16="http://schemas.microsoft.com/office/drawing/2014/main" id="{2B9696C4-B5D9-4DB9-BC4A-4120A2C960AF}"/>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97" name="Graphic 196">
              <a:extLst>
                <a:ext uri="{FF2B5EF4-FFF2-40B4-BE49-F238E27FC236}">
                  <a16:creationId xmlns:a16="http://schemas.microsoft.com/office/drawing/2014/main" id="{A9210BF6-13B8-42C6-9608-FB304EB95A0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7160189" y="4184622"/>
              <a:ext cx="235129" cy="235129"/>
            </a:xfrm>
            <a:prstGeom prst="rect">
              <a:avLst/>
            </a:prstGeom>
          </p:spPr>
        </p:pic>
      </p:grpSp>
      <p:grpSp>
        <p:nvGrpSpPr>
          <p:cNvPr id="198" name="Group 197">
            <a:extLst>
              <a:ext uri="{FF2B5EF4-FFF2-40B4-BE49-F238E27FC236}">
                <a16:creationId xmlns:a16="http://schemas.microsoft.com/office/drawing/2014/main" id="{1ABA7513-7051-4FD0-9396-B04D26679716}"/>
              </a:ext>
            </a:extLst>
          </p:cNvPr>
          <p:cNvGrpSpPr/>
          <p:nvPr/>
        </p:nvGrpSpPr>
        <p:grpSpPr>
          <a:xfrm>
            <a:off x="7758891" y="3372703"/>
            <a:ext cx="409278" cy="409278"/>
            <a:chOff x="7606582" y="4101542"/>
            <a:chExt cx="401289" cy="401289"/>
          </a:xfrm>
        </p:grpSpPr>
        <p:sp>
          <p:nvSpPr>
            <p:cNvPr id="199" name="Rectangle: Rounded Corners 198">
              <a:extLst>
                <a:ext uri="{FF2B5EF4-FFF2-40B4-BE49-F238E27FC236}">
                  <a16:creationId xmlns:a16="http://schemas.microsoft.com/office/drawing/2014/main" id="{500AB67E-B462-430E-81E3-93E8C780C60F}"/>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00" name="Graphic 199">
              <a:extLst>
                <a:ext uri="{FF2B5EF4-FFF2-40B4-BE49-F238E27FC236}">
                  <a16:creationId xmlns:a16="http://schemas.microsoft.com/office/drawing/2014/main" id="{622D6136-E7A6-46E1-B0D3-1D15CD6581B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7689662" y="4184622"/>
              <a:ext cx="235129" cy="235129"/>
            </a:xfrm>
            <a:prstGeom prst="rect">
              <a:avLst/>
            </a:prstGeom>
          </p:spPr>
        </p:pic>
      </p:grpSp>
      <p:grpSp>
        <p:nvGrpSpPr>
          <p:cNvPr id="201" name="Group 200">
            <a:extLst>
              <a:ext uri="{FF2B5EF4-FFF2-40B4-BE49-F238E27FC236}">
                <a16:creationId xmlns:a16="http://schemas.microsoft.com/office/drawing/2014/main" id="{369C0280-D673-4424-8FC3-8738D794E765}"/>
              </a:ext>
            </a:extLst>
          </p:cNvPr>
          <p:cNvGrpSpPr/>
          <p:nvPr/>
        </p:nvGrpSpPr>
        <p:grpSpPr>
          <a:xfrm>
            <a:off x="8298905" y="3372703"/>
            <a:ext cx="409278" cy="409278"/>
            <a:chOff x="8136055" y="4101542"/>
            <a:chExt cx="401289" cy="401289"/>
          </a:xfrm>
        </p:grpSpPr>
        <p:sp>
          <p:nvSpPr>
            <p:cNvPr id="202" name="Rectangle: Rounded Corners 201">
              <a:extLst>
                <a:ext uri="{FF2B5EF4-FFF2-40B4-BE49-F238E27FC236}">
                  <a16:creationId xmlns:a16="http://schemas.microsoft.com/office/drawing/2014/main" id="{87080084-FF4E-47ED-AA4C-D500B8442D97}"/>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11" name="Graphic 210">
              <a:extLst>
                <a:ext uri="{FF2B5EF4-FFF2-40B4-BE49-F238E27FC236}">
                  <a16:creationId xmlns:a16="http://schemas.microsoft.com/office/drawing/2014/main" id="{6CDC7435-CE39-4ECF-ABFC-6EDCCFB99CB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8219135" y="4184622"/>
              <a:ext cx="235129" cy="235129"/>
            </a:xfrm>
            <a:prstGeom prst="rect">
              <a:avLst/>
            </a:prstGeom>
          </p:spPr>
        </p:pic>
      </p:grpSp>
      <p:grpSp>
        <p:nvGrpSpPr>
          <p:cNvPr id="212" name="Group 211">
            <a:extLst>
              <a:ext uri="{FF2B5EF4-FFF2-40B4-BE49-F238E27FC236}">
                <a16:creationId xmlns:a16="http://schemas.microsoft.com/office/drawing/2014/main" id="{92C83B91-9573-4E17-B937-C04B253D84CC}"/>
              </a:ext>
            </a:extLst>
          </p:cNvPr>
          <p:cNvGrpSpPr/>
          <p:nvPr/>
        </p:nvGrpSpPr>
        <p:grpSpPr>
          <a:xfrm>
            <a:off x="8838918" y="3372703"/>
            <a:ext cx="409278" cy="409278"/>
            <a:chOff x="8665528" y="4101542"/>
            <a:chExt cx="401289" cy="401289"/>
          </a:xfrm>
        </p:grpSpPr>
        <p:sp>
          <p:nvSpPr>
            <p:cNvPr id="216" name="Rectangle: Rounded Corners 215">
              <a:extLst>
                <a:ext uri="{FF2B5EF4-FFF2-40B4-BE49-F238E27FC236}">
                  <a16:creationId xmlns:a16="http://schemas.microsoft.com/office/drawing/2014/main" id="{7C862C67-60CC-467D-8C36-3B62171E085C}"/>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17" name="Graphic 216">
              <a:extLst>
                <a:ext uri="{FF2B5EF4-FFF2-40B4-BE49-F238E27FC236}">
                  <a16:creationId xmlns:a16="http://schemas.microsoft.com/office/drawing/2014/main" id="{12FC4DF9-5ECF-46F6-BBF6-A58023AB023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8748608" y="4184622"/>
              <a:ext cx="235129" cy="235129"/>
            </a:xfrm>
            <a:prstGeom prst="rect">
              <a:avLst/>
            </a:prstGeom>
          </p:spPr>
        </p:pic>
      </p:grpSp>
      <p:cxnSp>
        <p:nvCxnSpPr>
          <p:cNvPr id="218" name="Straight Arrow Connector 217">
            <a:extLst>
              <a:ext uri="{FF2B5EF4-FFF2-40B4-BE49-F238E27FC236}">
                <a16:creationId xmlns:a16="http://schemas.microsoft.com/office/drawing/2014/main" id="{7FF67413-02F3-4398-9FFA-1DF4A17637BC}"/>
              </a:ext>
            </a:extLst>
          </p:cNvPr>
          <p:cNvCxnSpPr>
            <a:cxnSpLocks/>
          </p:cNvCxnSpPr>
          <p:nvPr/>
        </p:nvCxnSpPr>
        <p:spPr>
          <a:xfrm>
            <a:off x="8233537" y="2556597"/>
            <a:ext cx="0" cy="70347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98E30A2-342E-4DF0-935D-B69C7DAD1E34}"/>
              </a:ext>
            </a:extLst>
          </p:cNvPr>
          <p:cNvCxnSpPr>
            <a:cxnSpLocks/>
          </p:cNvCxnSpPr>
          <p:nvPr/>
        </p:nvCxnSpPr>
        <p:spPr>
          <a:xfrm>
            <a:off x="8773550" y="2556597"/>
            <a:ext cx="0" cy="70347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A458BB7E-AD25-4348-9A08-D965C7CF323E}"/>
              </a:ext>
            </a:extLst>
          </p:cNvPr>
          <p:cNvGrpSpPr/>
          <p:nvPr/>
        </p:nvGrpSpPr>
        <p:grpSpPr>
          <a:xfrm>
            <a:off x="7080320" y="1741129"/>
            <a:ext cx="2306434" cy="815467"/>
            <a:chOff x="6941256" y="2501815"/>
            <a:chExt cx="2261415" cy="799550"/>
          </a:xfrm>
        </p:grpSpPr>
        <p:sp>
          <p:nvSpPr>
            <p:cNvPr id="223" name="Rectangle: Rounded Corners 222">
              <a:extLst>
                <a:ext uri="{FF2B5EF4-FFF2-40B4-BE49-F238E27FC236}">
                  <a16:creationId xmlns:a16="http://schemas.microsoft.com/office/drawing/2014/main" id="{830EACE4-98B3-4B31-ABCC-429779A72F05}"/>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26" name="Title 1">
              <a:extLst>
                <a:ext uri="{FF2B5EF4-FFF2-40B4-BE49-F238E27FC236}">
                  <a16:creationId xmlns:a16="http://schemas.microsoft.com/office/drawing/2014/main" id="{728987D7-845D-4BB9-8D13-EDBD9F00D380}"/>
                </a:ext>
              </a:extLst>
            </p:cNvPr>
            <p:cNvSpPr txBox="1">
              <a:spLocks/>
            </p:cNvSpPr>
            <p:nvPr/>
          </p:nvSpPr>
          <p:spPr>
            <a:xfrm>
              <a:off x="6941256" y="2501815"/>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Web tier</a:t>
              </a:r>
            </a:p>
          </p:txBody>
        </p:sp>
      </p:grpSp>
      <p:grpSp>
        <p:nvGrpSpPr>
          <p:cNvPr id="227" name="Group 226">
            <a:extLst>
              <a:ext uri="{FF2B5EF4-FFF2-40B4-BE49-F238E27FC236}">
                <a16:creationId xmlns:a16="http://schemas.microsoft.com/office/drawing/2014/main" id="{F851CBB4-C5B1-4707-B212-DD5530BF64CC}"/>
              </a:ext>
            </a:extLst>
          </p:cNvPr>
          <p:cNvGrpSpPr/>
          <p:nvPr/>
        </p:nvGrpSpPr>
        <p:grpSpPr>
          <a:xfrm>
            <a:off x="7218878" y="2034690"/>
            <a:ext cx="409278" cy="409278"/>
            <a:chOff x="7077109" y="2789646"/>
            <a:chExt cx="401289" cy="401289"/>
          </a:xfrm>
        </p:grpSpPr>
        <p:sp>
          <p:nvSpPr>
            <p:cNvPr id="228" name="Rectangle: Rounded Corners 227">
              <a:extLst>
                <a:ext uri="{FF2B5EF4-FFF2-40B4-BE49-F238E27FC236}">
                  <a16:creationId xmlns:a16="http://schemas.microsoft.com/office/drawing/2014/main" id="{3FCFFAB1-38F7-4056-B93E-467E4C8F1D02}"/>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29" name="Graphic 228">
              <a:extLst>
                <a:ext uri="{FF2B5EF4-FFF2-40B4-BE49-F238E27FC236}">
                  <a16:creationId xmlns:a16="http://schemas.microsoft.com/office/drawing/2014/main" id="{6A32B68B-975E-4C5D-9C8F-7D02C7226DA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7155415" y="2867952"/>
              <a:ext cx="244676" cy="244676"/>
            </a:xfrm>
            <a:prstGeom prst="rect">
              <a:avLst/>
            </a:prstGeom>
          </p:spPr>
        </p:pic>
      </p:grpSp>
      <p:grpSp>
        <p:nvGrpSpPr>
          <p:cNvPr id="230" name="Group 229">
            <a:extLst>
              <a:ext uri="{FF2B5EF4-FFF2-40B4-BE49-F238E27FC236}">
                <a16:creationId xmlns:a16="http://schemas.microsoft.com/office/drawing/2014/main" id="{C1BB9269-B71F-4C17-B42B-9F34374BA323}"/>
              </a:ext>
            </a:extLst>
          </p:cNvPr>
          <p:cNvGrpSpPr/>
          <p:nvPr/>
        </p:nvGrpSpPr>
        <p:grpSpPr>
          <a:xfrm>
            <a:off x="7758891" y="2034690"/>
            <a:ext cx="409278" cy="409278"/>
            <a:chOff x="7606582" y="2789646"/>
            <a:chExt cx="401289" cy="401289"/>
          </a:xfrm>
        </p:grpSpPr>
        <p:sp>
          <p:nvSpPr>
            <p:cNvPr id="231" name="Rectangle: Rounded Corners 230">
              <a:extLst>
                <a:ext uri="{FF2B5EF4-FFF2-40B4-BE49-F238E27FC236}">
                  <a16:creationId xmlns:a16="http://schemas.microsoft.com/office/drawing/2014/main" id="{E28F7EF0-7796-45AE-8425-FA48DB1B1A3B}"/>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32" name="Graphic 231">
              <a:extLst>
                <a:ext uri="{FF2B5EF4-FFF2-40B4-BE49-F238E27FC236}">
                  <a16:creationId xmlns:a16="http://schemas.microsoft.com/office/drawing/2014/main" id="{1D6E7D16-0919-4EF0-9343-E3768DEBF43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7684888" y="2867952"/>
              <a:ext cx="244676" cy="244676"/>
            </a:xfrm>
            <a:prstGeom prst="rect">
              <a:avLst/>
            </a:prstGeom>
          </p:spPr>
        </p:pic>
      </p:grpSp>
      <p:grpSp>
        <p:nvGrpSpPr>
          <p:cNvPr id="233" name="Group 232">
            <a:extLst>
              <a:ext uri="{FF2B5EF4-FFF2-40B4-BE49-F238E27FC236}">
                <a16:creationId xmlns:a16="http://schemas.microsoft.com/office/drawing/2014/main" id="{2645A38A-68D9-4629-8B09-3DCB11893AF8}"/>
              </a:ext>
            </a:extLst>
          </p:cNvPr>
          <p:cNvGrpSpPr/>
          <p:nvPr/>
        </p:nvGrpSpPr>
        <p:grpSpPr>
          <a:xfrm>
            <a:off x="8298905" y="2034690"/>
            <a:ext cx="409278" cy="409278"/>
            <a:chOff x="8136055" y="2789646"/>
            <a:chExt cx="401289" cy="401289"/>
          </a:xfrm>
        </p:grpSpPr>
        <p:sp>
          <p:nvSpPr>
            <p:cNvPr id="234" name="Rectangle: Rounded Corners 233">
              <a:extLst>
                <a:ext uri="{FF2B5EF4-FFF2-40B4-BE49-F238E27FC236}">
                  <a16:creationId xmlns:a16="http://schemas.microsoft.com/office/drawing/2014/main" id="{2B9B6722-F6D0-421C-B0A8-1554442FF432}"/>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35" name="Graphic 234">
              <a:extLst>
                <a:ext uri="{FF2B5EF4-FFF2-40B4-BE49-F238E27FC236}">
                  <a16:creationId xmlns:a16="http://schemas.microsoft.com/office/drawing/2014/main" id="{80439153-58F1-48C7-9022-F2DE64852AB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8214361" y="2867952"/>
              <a:ext cx="244676" cy="244676"/>
            </a:xfrm>
            <a:prstGeom prst="rect">
              <a:avLst/>
            </a:prstGeom>
          </p:spPr>
        </p:pic>
      </p:grpSp>
      <p:cxnSp>
        <p:nvCxnSpPr>
          <p:cNvPr id="236" name="Straight Arrow Connector 235">
            <a:extLst>
              <a:ext uri="{FF2B5EF4-FFF2-40B4-BE49-F238E27FC236}">
                <a16:creationId xmlns:a16="http://schemas.microsoft.com/office/drawing/2014/main" id="{CFEAD16F-1628-4250-895B-7AC959FB3700}"/>
              </a:ext>
            </a:extLst>
          </p:cNvPr>
          <p:cNvCxnSpPr>
            <a:cxnSpLocks/>
          </p:cNvCxnSpPr>
          <p:nvPr/>
        </p:nvCxnSpPr>
        <p:spPr>
          <a:xfrm>
            <a:off x="8233537" y="4191867"/>
            <a:ext cx="1" cy="48640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B034949D-1ABA-4066-90D6-94BAE32DC2DD}"/>
              </a:ext>
            </a:extLst>
          </p:cNvPr>
          <p:cNvCxnSpPr>
            <a:cxnSpLocks/>
          </p:cNvCxnSpPr>
          <p:nvPr/>
        </p:nvCxnSpPr>
        <p:spPr>
          <a:xfrm>
            <a:off x="8773550" y="4191867"/>
            <a:ext cx="1" cy="48640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4DC84DA9-AC48-4CAD-A241-64EEABC29E78}"/>
              </a:ext>
            </a:extLst>
          </p:cNvPr>
          <p:cNvGrpSpPr/>
          <p:nvPr/>
        </p:nvGrpSpPr>
        <p:grpSpPr>
          <a:xfrm>
            <a:off x="7119499" y="4858481"/>
            <a:ext cx="544211" cy="544211"/>
            <a:chOff x="9572166" y="4425234"/>
            <a:chExt cx="533589" cy="533589"/>
          </a:xfrm>
        </p:grpSpPr>
        <p:sp>
          <p:nvSpPr>
            <p:cNvPr id="239" name="Rectangle: Rounded Corners 238">
              <a:extLst>
                <a:ext uri="{FF2B5EF4-FFF2-40B4-BE49-F238E27FC236}">
                  <a16:creationId xmlns:a16="http://schemas.microsoft.com/office/drawing/2014/main" id="{5D87A180-B262-43A3-A188-19651971B32A}"/>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40" name="Database_EFC7" title="Icon of a cylinder">
              <a:extLst>
                <a:ext uri="{FF2B5EF4-FFF2-40B4-BE49-F238E27FC236}">
                  <a16:creationId xmlns:a16="http://schemas.microsoft.com/office/drawing/2014/main" id="{A1AB72A2-9006-4C35-9377-C72DF5C89E35}"/>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241" name="Group 240">
            <a:extLst>
              <a:ext uri="{FF2B5EF4-FFF2-40B4-BE49-F238E27FC236}">
                <a16:creationId xmlns:a16="http://schemas.microsoft.com/office/drawing/2014/main" id="{28D73B6D-06C6-427B-B84E-F5CACF94A9EA}"/>
              </a:ext>
            </a:extLst>
          </p:cNvPr>
          <p:cNvGrpSpPr/>
          <p:nvPr/>
        </p:nvGrpSpPr>
        <p:grpSpPr>
          <a:xfrm>
            <a:off x="7961433" y="4858481"/>
            <a:ext cx="544211" cy="544211"/>
            <a:chOff x="9572166" y="4425234"/>
            <a:chExt cx="533589" cy="533589"/>
          </a:xfrm>
        </p:grpSpPr>
        <p:sp>
          <p:nvSpPr>
            <p:cNvPr id="242" name="Rectangle: Rounded Corners 241">
              <a:extLst>
                <a:ext uri="{FF2B5EF4-FFF2-40B4-BE49-F238E27FC236}">
                  <a16:creationId xmlns:a16="http://schemas.microsoft.com/office/drawing/2014/main" id="{C016DB6E-E5C8-479A-8CD2-998DAAD4DF49}"/>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43" name="Database_EFC7" title="Icon of a cylinder">
              <a:extLst>
                <a:ext uri="{FF2B5EF4-FFF2-40B4-BE49-F238E27FC236}">
                  <a16:creationId xmlns:a16="http://schemas.microsoft.com/office/drawing/2014/main" id="{79331E5C-0C98-4BD8-8550-590166004226}"/>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cxnSp>
        <p:nvCxnSpPr>
          <p:cNvPr id="244" name="Straight Arrow Connector 243">
            <a:extLst>
              <a:ext uri="{FF2B5EF4-FFF2-40B4-BE49-F238E27FC236}">
                <a16:creationId xmlns:a16="http://schemas.microsoft.com/office/drawing/2014/main" id="{64BE8DB1-F38F-45BB-B669-520D3AEEE0BE}"/>
              </a:ext>
            </a:extLst>
          </p:cNvPr>
          <p:cNvCxnSpPr>
            <a:cxnSpLocks/>
            <a:stCxn id="249" idx="1"/>
            <a:endCxn id="118" idx="3"/>
          </p:cNvCxnSpPr>
          <p:nvPr/>
        </p:nvCxnSpPr>
        <p:spPr>
          <a:xfrm flipH="1">
            <a:off x="9539182" y="2886222"/>
            <a:ext cx="76677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E9A7974A-2276-406E-A5FD-18E7667F88A2}"/>
              </a:ext>
            </a:extLst>
          </p:cNvPr>
          <p:cNvGrpSpPr/>
          <p:nvPr/>
        </p:nvGrpSpPr>
        <p:grpSpPr>
          <a:xfrm>
            <a:off x="10305952" y="2097756"/>
            <a:ext cx="839343" cy="1208137"/>
            <a:chOff x="10103928" y="2851481"/>
            <a:chExt cx="822960" cy="1184556"/>
          </a:xfrm>
        </p:grpSpPr>
        <p:grpSp>
          <p:nvGrpSpPr>
            <p:cNvPr id="247" name="Group 246">
              <a:extLst>
                <a:ext uri="{FF2B5EF4-FFF2-40B4-BE49-F238E27FC236}">
                  <a16:creationId xmlns:a16="http://schemas.microsoft.com/office/drawing/2014/main" id="{B3006208-DFE0-4521-9F91-BAFA79D97BC2}"/>
                </a:ext>
              </a:extLst>
            </p:cNvPr>
            <p:cNvGrpSpPr/>
            <p:nvPr/>
          </p:nvGrpSpPr>
          <p:grpSpPr>
            <a:xfrm>
              <a:off x="10103928" y="3213077"/>
              <a:ext cx="822960" cy="822960"/>
              <a:chOff x="9992901" y="2243255"/>
              <a:chExt cx="822960" cy="822960"/>
            </a:xfrm>
          </p:grpSpPr>
          <p:sp>
            <p:nvSpPr>
              <p:cNvPr id="249" name="Rectangle: Rounded Corners 248">
                <a:extLst>
                  <a:ext uri="{FF2B5EF4-FFF2-40B4-BE49-F238E27FC236}">
                    <a16:creationId xmlns:a16="http://schemas.microsoft.com/office/drawing/2014/main" id="{A031C9BE-EC8B-4824-A1AF-E19528D1ACCC}"/>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50" name="Graphic 249">
                <a:extLst>
                  <a:ext uri="{FF2B5EF4-FFF2-40B4-BE49-F238E27FC236}">
                    <a16:creationId xmlns:a16="http://schemas.microsoft.com/office/drawing/2014/main" id="{2FB71895-15DC-4D46-8E09-2597C934D5E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10166256" y="2416610"/>
                <a:ext cx="476250" cy="476250"/>
              </a:xfrm>
              <a:prstGeom prst="rect">
                <a:avLst/>
              </a:prstGeom>
            </p:spPr>
          </p:pic>
        </p:grpSp>
        <p:sp>
          <p:nvSpPr>
            <p:cNvPr id="248" name="Title 1">
              <a:extLst>
                <a:ext uri="{FF2B5EF4-FFF2-40B4-BE49-F238E27FC236}">
                  <a16:creationId xmlns:a16="http://schemas.microsoft.com/office/drawing/2014/main" id="{3B9F62ED-E491-4EC1-B5E1-019DBC5CA94E}"/>
                </a:ext>
              </a:extLst>
            </p:cNvPr>
            <p:cNvSpPr txBox="1">
              <a:spLocks/>
            </p:cNvSpPr>
            <p:nvPr/>
          </p:nvSpPr>
          <p:spPr>
            <a:xfrm>
              <a:off x="10175243" y="2851481"/>
              <a:ext cx="680330" cy="31393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Azure Monitor</a:t>
              </a:r>
            </a:p>
          </p:txBody>
        </p:sp>
      </p:grpSp>
      <p:sp>
        <p:nvSpPr>
          <p:cNvPr id="254" name="Oval 253">
            <a:extLst>
              <a:ext uri="{FF2B5EF4-FFF2-40B4-BE49-F238E27FC236}">
                <a16:creationId xmlns:a16="http://schemas.microsoft.com/office/drawing/2014/main" id="{56C45B85-D177-4DC5-8F24-65DBD18595C9}"/>
              </a:ext>
            </a:extLst>
          </p:cNvPr>
          <p:cNvSpPr/>
          <p:nvPr/>
        </p:nvSpPr>
        <p:spPr bwMode="auto">
          <a:xfrm>
            <a:off x="4100591" y="5508290"/>
            <a:ext cx="74608" cy="74608"/>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5" name="Straight Arrow Connector 254">
            <a:extLst>
              <a:ext uri="{FF2B5EF4-FFF2-40B4-BE49-F238E27FC236}">
                <a16:creationId xmlns:a16="http://schemas.microsoft.com/office/drawing/2014/main" id="{EFFE71FC-A05F-41F6-96DC-B60A44B35502}"/>
              </a:ext>
            </a:extLst>
          </p:cNvPr>
          <p:cNvCxnSpPr>
            <a:cxnSpLocks/>
            <a:stCxn id="173" idx="2"/>
          </p:cNvCxnSpPr>
          <p:nvPr/>
        </p:nvCxnSpPr>
        <p:spPr>
          <a:xfrm>
            <a:off x="4137896" y="3305895"/>
            <a:ext cx="0" cy="2190164"/>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A61949B-F992-40BC-8A81-8D68F78D6BEC}"/>
              </a:ext>
            </a:extLst>
          </p:cNvPr>
          <p:cNvCxnSpPr>
            <a:cxnSpLocks/>
            <a:endCxn id="186" idx="1"/>
          </p:cNvCxnSpPr>
          <p:nvPr/>
        </p:nvCxnSpPr>
        <p:spPr>
          <a:xfrm>
            <a:off x="4137896" y="5533364"/>
            <a:ext cx="1186626"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524C0C31-D855-4354-B411-49198680248D}"/>
              </a:ext>
            </a:extLst>
          </p:cNvPr>
          <p:cNvGrpSpPr/>
          <p:nvPr/>
        </p:nvGrpSpPr>
        <p:grpSpPr>
          <a:xfrm>
            <a:off x="8792552" y="4858480"/>
            <a:ext cx="544211" cy="544211"/>
            <a:chOff x="9572166" y="4425234"/>
            <a:chExt cx="533589" cy="533589"/>
          </a:xfrm>
        </p:grpSpPr>
        <p:sp>
          <p:nvSpPr>
            <p:cNvPr id="160" name="Rectangle: Rounded Corners 159">
              <a:extLst>
                <a:ext uri="{FF2B5EF4-FFF2-40B4-BE49-F238E27FC236}">
                  <a16:creationId xmlns:a16="http://schemas.microsoft.com/office/drawing/2014/main" id="{7384EDC5-A1C0-4443-ADF8-B1F506056E50}"/>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61" name="Database_EFC7" title="Icon of a cylinder">
              <a:extLst>
                <a:ext uri="{FF2B5EF4-FFF2-40B4-BE49-F238E27FC236}">
                  <a16:creationId xmlns:a16="http://schemas.microsoft.com/office/drawing/2014/main" id="{1EC355AE-C6EB-4853-AC9D-F67280CBBB6E}"/>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162" name="Group 161">
            <a:extLst>
              <a:ext uri="{FF2B5EF4-FFF2-40B4-BE49-F238E27FC236}">
                <a16:creationId xmlns:a16="http://schemas.microsoft.com/office/drawing/2014/main" id="{C5A8029B-F518-422F-A864-F900BD8FA43D}"/>
              </a:ext>
            </a:extLst>
          </p:cNvPr>
          <p:cNvGrpSpPr/>
          <p:nvPr/>
        </p:nvGrpSpPr>
        <p:grpSpPr>
          <a:xfrm>
            <a:off x="8852330" y="2034689"/>
            <a:ext cx="409278" cy="409278"/>
            <a:chOff x="8136055" y="2789646"/>
            <a:chExt cx="401289" cy="401289"/>
          </a:xfrm>
        </p:grpSpPr>
        <p:sp>
          <p:nvSpPr>
            <p:cNvPr id="165" name="Rectangle: Rounded Corners 164">
              <a:extLst>
                <a:ext uri="{FF2B5EF4-FFF2-40B4-BE49-F238E27FC236}">
                  <a16:creationId xmlns:a16="http://schemas.microsoft.com/office/drawing/2014/main" id="{9B503D1A-D0C3-4E6E-BBF1-89D53EEB9EC8}"/>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66" name="Graphic 165">
              <a:extLst>
                <a:ext uri="{FF2B5EF4-FFF2-40B4-BE49-F238E27FC236}">
                  <a16:creationId xmlns:a16="http://schemas.microsoft.com/office/drawing/2014/main" id="{351E4D5C-1B5F-41A3-B050-AE36FBFE082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8214361" y="2867952"/>
              <a:ext cx="244676" cy="244676"/>
            </a:xfrm>
            <a:prstGeom prst="rect">
              <a:avLst/>
            </a:prstGeom>
          </p:spPr>
        </p:pic>
      </p:grpSp>
      <p:grpSp>
        <p:nvGrpSpPr>
          <p:cNvPr id="7" name="Group 6">
            <a:extLst>
              <a:ext uri="{FF2B5EF4-FFF2-40B4-BE49-F238E27FC236}">
                <a16:creationId xmlns:a16="http://schemas.microsoft.com/office/drawing/2014/main" id="{65BEEE0A-577E-4818-BF3A-F31BD6E76A41}"/>
              </a:ext>
            </a:extLst>
          </p:cNvPr>
          <p:cNvGrpSpPr/>
          <p:nvPr/>
        </p:nvGrpSpPr>
        <p:grpSpPr>
          <a:xfrm>
            <a:off x="5324522" y="5113692"/>
            <a:ext cx="839343" cy="1049996"/>
            <a:chOff x="5324522" y="5113692"/>
            <a:chExt cx="839343" cy="1049996"/>
          </a:xfrm>
        </p:grpSpPr>
        <p:sp>
          <p:nvSpPr>
            <p:cNvPr id="186" name="Rectangle: Rounded Corners 185">
              <a:extLst>
                <a:ext uri="{FF2B5EF4-FFF2-40B4-BE49-F238E27FC236}">
                  <a16:creationId xmlns:a16="http://schemas.microsoft.com/office/drawing/2014/main" id="{FF4DA065-6276-4C85-96BF-3E2A5BE5DC17}"/>
                </a:ext>
              </a:extLst>
            </p:cNvPr>
            <p:cNvSpPr/>
            <p:nvPr/>
          </p:nvSpPr>
          <p:spPr bwMode="auto">
            <a:xfrm>
              <a:off x="5324522" y="5113692"/>
              <a:ext cx="839343" cy="83934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85" name="Title 1">
              <a:extLst>
                <a:ext uri="{FF2B5EF4-FFF2-40B4-BE49-F238E27FC236}">
                  <a16:creationId xmlns:a16="http://schemas.microsoft.com/office/drawing/2014/main" id="{D125F2D9-F9E5-46BB-884D-E1872394F082}"/>
                </a:ext>
              </a:extLst>
            </p:cNvPr>
            <p:cNvSpPr txBox="1">
              <a:spLocks/>
            </p:cNvSpPr>
            <p:nvPr/>
          </p:nvSpPr>
          <p:spPr>
            <a:xfrm>
              <a:off x="5397257" y="6003597"/>
              <a:ext cx="693874" cy="16009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sz="1020">
                  <a:solidFill>
                    <a:srgbClr val="000000"/>
                  </a:solidFill>
                </a:rPr>
                <a:t>CI/CD</a:t>
              </a:r>
            </a:p>
          </p:txBody>
        </p:sp>
        <p:sp>
          <p:nvSpPr>
            <p:cNvPr id="158" name="Freeform: Shape 157">
              <a:extLst>
                <a:ext uri="{FF2B5EF4-FFF2-40B4-BE49-F238E27FC236}">
                  <a16:creationId xmlns:a16="http://schemas.microsoft.com/office/drawing/2014/main" id="{78BB4AD0-2000-4C7B-8B78-5E623119B26F}"/>
                </a:ext>
              </a:extLst>
            </p:cNvPr>
            <p:cNvSpPr>
              <a:spLocks noChangeAspect="1"/>
            </p:cNvSpPr>
            <p:nvPr/>
          </p:nvSpPr>
          <p:spPr bwMode="auto">
            <a:xfrm>
              <a:off x="5518520" y="5282026"/>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0" name="Group 9">
            <a:extLst>
              <a:ext uri="{FF2B5EF4-FFF2-40B4-BE49-F238E27FC236}">
                <a16:creationId xmlns:a16="http://schemas.microsoft.com/office/drawing/2014/main" id="{D238BA42-852F-4904-BAE8-BA8E9474C645}"/>
              </a:ext>
            </a:extLst>
          </p:cNvPr>
          <p:cNvGrpSpPr/>
          <p:nvPr/>
        </p:nvGrpSpPr>
        <p:grpSpPr>
          <a:xfrm>
            <a:off x="4566716" y="4363312"/>
            <a:ext cx="1452746" cy="548640"/>
            <a:chOff x="4566716" y="4363312"/>
            <a:chExt cx="1452746" cy="548640"/>
          </a:xfrm>
        </p:grpSpPr>
        <p:sp>
          <p:nvSpPr>
            <p:cNvPr id="127" name="Title 1">
              <a:extLst>
                <a:ext uri="{FF2B5EF4-FFF2-40B4-BE49-F238E27FC236}">
                  <a16:creationId xmlns:a16="http://schemas.microsoft.com/office/drawing/2014/main" id="{AE5619E0-E1BB-4608-8BA6-793EE94D9A89}"/>
                </a:ext>
              </a:extLst>
            </p:cNvPr>
            <p:cNvSpPr txBox="1">
              <a:spLocks/>
            </p:cNvSpPr>
            <p:nvPr/>
          </p:nvSpPr>
          <p:spPr>
            <a:xfrm>
              <a:off x="4566716" y="4559149"/>
              <a:ext cx="82732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38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Helm chart </a:t>
              </a:r>
            </a:p>
          </p:txBody>
        </p:sp>
        <p:grpSp>
          <p:nvGrpSpPr>
            <p:cNvPr id="168" name="Group 167">
              <a:extLst>
                <a:ext uri="{FF2B5EF4-FFF2-40B4-BE49-F238E27FC236}">
                  <a16:creationId xmlns:a16="http://schemas.microsoft.com/office/drawing/2014/main" id="{40B9A519-3CA2-4FF6-9683-0E7BC0155029}"/>
                </a:ext>
              </a:extLst>
            </p:cNvPr>
            <p:cNvGrpSpPr/>
            <p:nvPr/>
          </p:nvGrpSpPr>
          <p:grpSpPr>
            <a:xfrm>
              <a:off x="5470822" y="4363312"/>
              <a:ext cx="548640" cy="548640"/>
              <a:chOff x="2544050" y="5011012"/>
              <a:chExt cx="548640" cy="548640"/>
            </a:xfrm>
          </p:grpSpPr>
          <p:sp>
            <p:nvSpPr>
              <p:cNvPr id="170" name="Rectangle: Rounded Corners 169">
                <a:extLst>
                  <a:ext uri="{FF2B5EF4-FFF2-40B4-BE49-F238E27FC236}">
                    <a16:creationId xmlns:a16="http://schemas.microsoft.com/office/drawing/2014/main" id="{83DA8742-CD9D-4BB7-9EEE-4280B5607A49}"/>
                  </a:ext>
                </a:extLst>
              </p:cNvPr>
              <p:cNvSpPr/>
              <p:nvPr/>
            </p:nvSpPr>
            <p:spPr bwMode="auto">
              <a:xfrm>
                <a:off x="2544050" y="5011012"/>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a:solidFill>
                    <a:srgbClr val="505050"/>
                  </a:solidFill>
                  <a:latin typeface="Segoe UI"/>
                  <a:cs typeface="Segoe UI" pitchFamily="34" charset="0"/>
                </a:endParaRPr>
              </a:p>
            </p:txBody>
          </p:sp>
          <p:sp>
            <p:nvSpPr>
              <p:cNvPr id="169" name="CRMArticles_EFF5" title="Icon of two documents stacked together with writing on them">
                <a:extLst>
                  <a:ext uri="{FF2B5EF4-FFF2-40B4-BE49-F238E27FC236}">
                    <a16:creationId xmlns:a16="http://schemas.microsoft.com/office/drawing/2014/main" id="{3A5450FF-5409-4E5A-83DD-DED718A6F9B7}"/>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grpSp>
      </p:grpSp>
      <p:sp>
        <p:nvSpPr>
          <p:cNvPr id="121" name="Title 1">
            <a:extLst>
              <a:ext uri="{FF2B5EF4-FFF2-40B4-BE49-F238E27FC236}">
                <a16:creationId xmlns:a16="http://schemas.microsoft.com/office/drawing/2014/main" id="{1AF5A7D6-BC3E-4E30-8384-C0008733A382}"/>
              </a:ext>
            </a:extLst>
          </p:cNvPr>
          <p:cNvSpPr txBox="1">
            <a:spLocks/>
          </p:cNvSpPr>
          <p:nvPr/>
        </p:nvSpPr>
        <p:spPr>
          <a:xfrm>
            <a:off x="3871346" y="2097755"/>
            <a:ext cx="839344" cy="32018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Source </a:t>
            </a:r>
            <a:br>
              <a:rPr lang="en-US" sz="1020" spc="0">
                <a:solidFill>
                  <a:srgbClr val="000000"/>
                </a:solidFill>
                <a:latin typeface="Segoe UI Semibold" panose="020B0702040204020203" pitchFamily="34" charset="0"/>
                <a:cs typeface="Segoe UI Semibold" panose="020B0702040204020203" pitchFamily="34" charset="0"/>
              </a:rPr>
            </a:br>
            <a:r>
              <a:rPr lang="en-US" sz="1020" spc="0">
                <a:solidFill>
                  <a:srgbClr val="000000"/>
                </a:solidFill>
                <a:latin typeface="Segoe UI Semibold" panose="020B0702040204020203" pitchFamily="34" charset="0"/>
                <a:cs typeface="Segoe UI Semibold" panose="020B0702040204020203" pitchFamily="34" charset="0"/>
              </a:rPr>
              <a:t>code control</a:t>
            </a:r>
          </a:p>
        </p:txBody>
      </p:sp>
    </p:spTree>
    <p:extLst>
      <p:ext uri="{BB962C8B-B14F-4D97-AF65-F5344CB8AC3E}">
        <p14:creationId xmlns:p14="http://schemas.microsoft.com/office/powerpoint/2010/main" val="361038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22" presetClass="entr" presetSubtype="8" fill="hold"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wipe(left)">
                                      <p:cBhvr>
                                        <p:cTn id="10" dur="500"/>
                                        <p:tgtEl>
                                          <p:spTgt spid="122"/>
                                        </p:tgtEl>
                                      </p:cBhvr>
                                    </p:animEffect>
                                  </p:childTnLst>
                                </p:cTn>
                              </p:par>
                              <p:par>
                                <p:cTn id="11" presetID="10" presetClass="entr" presetSubtype="0" fill="hold" nodeType="withEffect">
                                  <p:stCondLst>
                                    <p:cond delay="50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55"/>
                                        </p:tgtEl>
                                        <p:attrNameLst>
                                          <p:attrName>style.visibility</p:attrName>
                                        </p:attrNameLst>
                                      </p:cBhvr>
                                      <p:to>
                                        <p:strVal val="visible"/>
                                      </p:to>
                                    </p:set>
                                    <p:animEffect transition="in" filter="wipe(up)">
                                      <p:cBhvr>
                                        <p:cTn id="18" dur="500"/>
                                        <p:tgtEl>
                                          <p:spTgt spid="255"/>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254"/>
                                        </p:tgtEl>
                                        <p:attrNameLst>
                                          <p:attrName>style.visibility</p:attrName>
                                        </p:attrNameLst>
                                      </p:cBhvr>
                                      <p:to>
                                        <p:strVal val="visible"/>
                                      </p:to>
                                    </p:set>
                                    <p:animEffect transition="in" filter="fade">
                                      <p:cBhvr>
                                        <p:cTn id="21" dur="250"/>
                                        <p:tgtEl>
                                          <p:spTgt spid="254"/>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56"/>
                                        </p:tgtEl>
                                        <p:attrNameLst>
                                          <p:attrName>style.visibility</p:attrName>
                                        </p:attrNameLst>
                                      </p:cBhvr>
                                      <p:to>
                                        <p:strVal val="visible"/>
                                      </p:to>
                                    </p:set>
                                    <p:animEffect transition="in" filter="wipe(left)">
                                      <p:cBhvr>
                                        <p:cTn id="25" dur="500"/>
                                        <p:tgtEl>
                                          <p:spTgt spid="256"/>
                                        </p:tgtEl>
                                      </p:cBhvr>
                                    </p:animEffect>
                                  </p:childTnLst>
                                </p:cTn>
                              </p:par>
                              <p:par>
                                <p:cTn id="26" presetID="22" presetClass="entr" presetSubtype="8" fill="hold"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wipe(left)">
                                      <p:cBhvr>
                                        <p:cTn id="28" dur="500"/>
                                        <p:tgtEl>
                                          <p:spTgt spid="120"/>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77"/>
                                        </p:tgtEl>
                                        <p:attrNameLst>
                                          <p:attrName>style.visibility</p:attrName>
                                        </p:attrNameLst>
                                      </p:cBhvr>
                                      <p:to>
                                        <p:strVal val="visible"/>
                                      </p:to>
                                    </p:set>
                                    <p:animEffect transition="in" filter="fade">
                                      <p:cBhvr>
                                        <p:cTn id="32" dur="500"/>
                                        <p:tgtEl>
                                          <p:spTgt spid="177"/>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500"/>
                                        <p:tgtEl>
                                          <p:spTgt spid="189"/>
                                        </p:tgtEl>
                                      </p:cBhvr>
                                    </p:animEffect>
                                  </p:childTnLst>
                                </p:cTn>
                              </p:par>
                              <p:par>
                                <p:cTn id="40" presetID="22" presetClass="entr" presetSubtype="4" fill="hold" nodeType="withEffect">
                                  <p:stCondLst>
                                    <p:cond delay="0"/>
                                  </p:stCondLst>
                                  <p:childTnLst>
                                    <p:set>
                                      <p:cBhvr>
                                        <p:cTn id="41" dur="1" fill="hold">
                                          <p:stCondLst>
                                            <p:cond delay="0"/>
                                          </p:stCondLst>
                                        </p:cTn>
                                        <p:tgtEl>
                                          <p:spTgt spid="188"/>
                                        </p:tgtEl>
                                        <p:attrNameLst>
                                          <p:attrName>style.visibility</p:attrName>
                                        </p:attrNameLst>
                                      </p:cBhvr>
                                      <p:to>
                                        <p:strVal val="visible"/>
                                      </p:to>
                                    </p:set>
                                    <p:animEffect transition="in" filter="wipe(down)">
                                      <p:cBhvr>
                                        <p:cTn id="42" dur="500"/>
                                        <p:tgtEl>
                                          <p:spTgt spid="188"/>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0"/>
                                        </p:tgtEl>
                                        <p:attrNameLst>
                                          <p:attrName>style.visibility</p:attrName>
                                        </p:attrNameLst>
                                      </p:cBhvr>
                                      <p:to>
                                        <p:strVal val="visible"/>
                                      </p:to>
                                    </p:set>
                                    <p:animEffect transition="in" filter="fade">
                                      <p:cBhvr>
                                        <p:cTn id="48" dur="500"/>
                                        <p:tgtEl>
                                          <p:spTgt spid="19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91"/>
                                        </p:tgtEl>
                                        <p:attrNameLst>
                                          <p:attrName>style.visibility</p:attrName>
                                        </p:attrNameLst>
                                      </p:cBhvr>
                                      <p:to>
                                        <p:strVal val="visible"/>
                                      </p:to>
                                    </p:set>
                                    <p:animEffect transition="in" filter="wipe(left)">
                                      <p:cBhvr>
                                        <p:cTn id="53" dur="500"/>
                                        <p:tgtEl>
                                          <p:spTgt spid="191"/>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500"/>
                                        <p:tgtEl>
                                          <p:spTgt spid="117"/>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222"/>
                                        </p:tgtEl>
                                        <p:attrNameLst>
                                          <p:attrName>style.visibility</p:attrName>
                                        </p:attrNameLst>
                                      </p:cBhvr>
                                      <p:to>
                                        <p:strVal val="visible"/>
                                      </p:to>
                                    </p:set>
                                    <p:animEffect transition="in" filter="fade">
                                      <p:cBhvr>
                                        <p:cTn id="61" dur="500"/>
                                        <p:tgtEl>
                                          <p:spTgt spid="222"/>
                                        </p:tgtEl>
                                      </p:cBhvr>
                                    </p:animEffect>
                                  </p:childTnLst>
                                </p:cTn>
                              </p:par>
                              <p:par>
                                <p:cTn id="62" presetID="10" presetClass="entr" presetSubtype="0" fill="hold" nodeType="withEffect">
                                  <p:stCondLst>
                                    <p:cond delay="0"/>
                                  </p:stCondLst>
                                  <p:childTnLst>
                                    <p:set>
                                      <p:cBhvr>
                                        <p:cTn id="63" dur="1" fill="hold">
                                          <p:stCondLst>
                                            <p:cond delay="0"/>
                                          </p:stCondLst>
                                        </p:cTn>
                                        <p:tgtEl>
                                          <p:spTgt spid="192"/>
                                        </p:tgtEl>
                                        <p:attrNameLst>
                                          <p:attrName>style.visibility</p:attrName>
                                        </p:attrNameLst>
                                      </p:cBhvr>
                                      <p:to>
                                        <p:strVal val="visible"/>
                                      </p:to>
                                    </p:set>
                                    <p:animEffect transition="in" filter="fade">
                                      <p:cBhvr>
                                        <p:cTn id="64" dur="500"/>
                                        <p:tgtEl>
                                          <p:spTgt spid="192"/>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227"/>
                                        </p:tgtEl>
                                        <p:attrNameLst>
                                          <p:attrName>style.visibility</p:attrName>
                                        </p:attrNameLst>
                                      </p:cBhvr>
                                      <p:to>
                                        <p:strVal val="visible"/>
                                      </p:to>
                                    </p:set>
                                    <p:animEffect transition="in" filter="fade">
                                      <p:cBhvr>
                                        <p:cTn id="68" dur="500"/>
                                        <p:tgtEl>
                                          <p:spTgt spid="227"/>
                                        </p:tgtEl>
                                      </p:cBhvr>
                                    </p:animEffect>
                                  </p:childTnLst>
                                </p:cTn>
                              </p:par>
                              <p:par>
                                <p:cTn id="69" presetID="10" presetClass="entr" presetSubtype="0" fill="hold" nodeType="withEffect">
                                  <p:stCondLst>
                                    <p:cond delay="0"/>
                                  </p:stCondLst>
                                  <p:childTnLst>
                                    <p:set>
                                      <p:cBhvr>
                                        <p:cTn id="70" dur="1" fill="hold">
                                          <p:stCondLst>
                                            <p:cond delay="0"/>
                                          </p:stCondLst>
                                        </p:cTn>
                                        <p:tgtEl>
                                          <p:spTgt spid="195"/>
                                        </p:tgtEl>
                                        <p:attrNameLst>
                                          <p:attrName>style.visibility</p:attrName>
                                        </p:attrNameLst>
                                      </p:cBhvr>
                                      <p:to>
                                        <p:strVal val="visible"/>
                                      </p:to>
                                    </p:set>
                                    <p:animEffect transition="in" filter="fade">
                                      <p:cBhvr>
                                        <p:cTn id="71" dur="500"/>
                                        <p:tgtEl>
                                          <p:spTgt spid="195"/>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230"/>
                                        </p:tgtEl>
                                        <p:attrNameLst>
                                          <p:attrName>style.visibility</p:attrName>
                                        </p:attrNameLst>
                                      </p:cBhvr>
                                      <p:to>
                                        <p:strVal val="visible"/>
                                      </p:to>
                                    </p:set>
                                    <p:animEffect transition="in" filter="fade">
                                      <p:cBhvr>
                                        <p:cTn id="75" dur="500"/>
                                        <p:tgtEl>
                                          <p:spTgt spid="230"/>
                                        </p:tgtEl>
                                      </p:cBhvr>
                                    </p:animEffect>
                                  </p:childTnLst>
                                </p:cTn>
                              </p:par>
                              <p:par>
                                <p:cTn id="76" presetID="10" presetClass="entr" presetSubtype="0" fill="hold" nodeType="withEffect">
                                  <p:stCondLst>
                                    <p:cond delay="0"/>
                                  </p:stCondLst>
                                  <p:childTnLst>
                                    <p:set>
                                      <p:cBhvr>
                                        <p:cTn id="77" dur="1" fill="hold">
                                          <p:stCondLst>
                                            <p:cond delay="0"/>
                                          </p:stCondLst>
                                        </p:cTn>
                                        <p:tgtEl>
                                          <p:spTgt spid="198"/>
                                        </p:tgtEl>
                                        <p:attrNameLst>
                                          <p:attrName>style.visibility</p:attrName>
                                        </p:attrNameLst>
                                      </p:cBhvr>
                                      <p:to>
                                        <p:strVal val="visible"/>
                                      </p:to>
                                    </p:set>
                                    <p:animEffect transition="in" filter="fade">
                                      <p:cBhvr>
                                        <p:cTn id="78" dur="500"/>
                                        <p:tgtEl>
                                          <p:spTgt spid="198"/>
                                        </p:tgtEl>
                                      </p:cBhvr>
                                    </p:animEffect>
                                  </p:childTnLst>
                                </p:cTn>
                              </p:par>
                            </p:childTnLst>
                          </p:cTn>
                        </p:par>
                        <p:par>
                          <p:cTn id="79" fill="hold">
                            <p:stCondLst>
                              <p:cond delay="2500"/>
                            </p:stCondLst>
                            <p:childTnLst>
                              <p:par>
                                <p:cTn id="80" presetID="10" presetClass="entr" presetSubtype="0" fill="hold"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fade">
                                      <p:cBhvr>
                                        <p:cTn id="82" dur="500"/>
                                        <p:tgtEl>
                                          <p:spTgt spid="233"/>
                                        </p:tgtEl>
                                      </p:cBhvr>
                                    </p:animEffect>
                                  </p:childTnLst>
                                </p:cTn>
                              </p:par>
                            </p:childTnLst>
                          </p:cTn>
                        </p:par>
                        <p:par>
                          <p:cTn id="83" fill="hold">
                            <p:stCondLst>
                              <p:cond delay="3000"/>
                            </p:stCondLst>
                            <p:childTnLst>
                              <p:par>
                                <p:cTn id="84" presetID="10" presetClass="entr" presetSubtype="0" fill="hold" nodeType="afterEffect">
                                  <p:stCondLst>
                                    <p:cond delay="0"/>
                                  </p:stCondLst>
                                  <p:childTnLst>
                                    <p:set>
                                      <p:cBhvr>
                                        <p:cTn id="85" dur="1" fill="hold">
                                          <p:stCondLst>
                                            <p:cond delay="0"/>
                                          </p:stCondLst>
                                        </p:cTn>
                                        <p:tgtEl>
                                          <p:spTgt spid="162"/>
                                        </p:tgtEl>
                                        <p:attrNameLst>
                                          <p:attrName>style.visibility</p:attrName>
                                        </p:attrNameLst>
                                      </p:cBhvr>
                                      <p:to>
                                        <p:strVal val="visible"/>
                                      </p:to>
                                    </p:set>
                                    <p:animEffect transition="in" filter="fade">
                                      <p:cBhvr>
                                        <p:cTn id="86" dur="500"/>
                                        <p:tgtEl>
                                          <p:spTgt spid="162"/>
                                        </p:tgtEl>
                                      </p:cBhvr>
                                    </p:animEffect>
                                  </p:childTnLst>
                                </p:cTn>
                              </p:par>
                              <p:par>
                                <p:cTn id="87" presetID="10" presetClass="entr" presetSubtype="0" fill="hold" nodeType="withEffect">
                                  <p:stCondLst>
                                    <p:cond delay="0"/>
                                  </p:stCondLst>
                                  <p:childTnLst>
                                    <p:set>
                                      <p:cBhvr>
                                        <p:cTn id="88" dur="1" fill="hold">
                                          <p:stCondLst>
                                            <p:cond delay="0"/>
                                          </p:stCondLst>
                                        </p:cTn>
                                        <p:tgtEl>
                                          <p:spTgt spid="201"/>
                                        </p:tgtEl>
                                        <p:attrNameLst>
                                          <p:attrName>style.visibility</p:attrName>
                                        </p:attrNameLst>
                                      </p:cBhvr>
                                      <p:to>
                                        <p:strVal val="visible"/>
                                      </p:to>
                                    </p:set>
                                    <p:animEffect transition="in" filter="fade">
                                      <p:cBhvr>
                                        <p:cTn id="89" dur="500"/>
                                        <p:tgtEl>
                                          <p:spTgt spid="201"/>
                                        </p:tgtEl>
                                      </p:cBhvr>
                                    </p:animEffect>
                                  </p:childTnLst>
                                </p:cTn>
                              </p:par>
                            </p:childTnLst>
                          </p:cTn>
                        </p:par>
                        <p:par>
                          <p:cTn id="90" fill="hold">
                            <p:stCondLst>
                              <p:cond delay="3500"/>
                            </p:stCondLst>
                            <p:childTnLst>
                              <p:par>
                                <p:cTn id="91" presetID="10" presetClass="entr" presetSubtype="0" fill="hold" nodeType="afterEffect">
                                  <p:stCondLst>
                                    <p:cond delay="0"/>
                                  </p:stCondLst>
                                  <p:childTnLst>
                                    <p:set>
                                      <p:cBhvr>
                                        <p:cTn id="92" dur="1" fill="hold">
                                          <p:stCondLst>
                                            <p:cond delay="0"/>
                                          </p:stCondLst>
                                        </p:cTn>
                                        <p:tgtEl>
                                          <p:spTgt spid="212"/>
                                        </p:tgtEl>
                                        <p:attrNameLst>
                                          <p:attrName>style.visibility</p:attrName>
                                        </p:attrNameLst>
                                      </p:cBhvr>
                                      <p:to>
                                        <p:strVal val="visible"/>
                                      </p:to>
                                    </p:set>
                                    <p:animEffect transition="in" filter="fade">
                                      <p:cBhvr>
                                        <p:cTn id="93" dur="500"/>
                                        <p:tgtEl>
                                          <p:spTgt spid="212"/>
                                        </p:tgtEl>
                                      </p:cBhvr>
                                    </p:animEffect>
                                  </p:childTnLst>
                                </p:cTn>
                              </p:par>
                            </p:childTnLst>
                          </p:cTn>
                        </p:par>
                        <p:par>
                          <p:cTn id="94" fill="hold">
                            <p:stCondLst>
                              <p:cond delay="4000"/>
                            </p:stCondLst>
                            <p:childTnLst>
                              <p:par>
                                <p:cTn id="95" presetID="22" presetClass="entr" presetSubtype="1" fill="hold" nodeType="afterEffect">
                                  <p:stCondLst>
                                    <p:cond delay="0"/>
                                  </p:stCondLst>
                                  <p:childTnLst>
                                    <p:set>
                                      <p:cBhvr>
                                        <p:cTn id="96" dur="1" fill="hold">
                                          <p:stCondLst>
                                            <p:cond delay="0"/>
                                          </p:stCondLst>
                                        </p:cTn>
                                        <p:tgtEl>
                                          <p:spTgt spid="218"/>
                                        </p:tgtEl>
                                        <p:attrNameLst>
                                          <p:attrName>style.visibility</p:attrName>
                                        </p:attrNameLst>
                                      </p:cBhvr>
                                      <p:to>
                                        <p:strVal val="visible"/>
                                      </p:to>
                                    </p:set>
                                    <p:animEffect transition="in" filter="wipe(up)">
                                      <p:cBhvr>
                                        <p:cTn id="97" dur="500"/>
                                        <p:tgtEl>
                                          <p:spTgt spid="218"/>
                                        </p:tgtEl>
                                      </p:cBhvr>
                                    </p:animEffect>
                                  </p:childTnLst>
                                </p:cTn>
                              </p:par>
                              <p:par>
                                <p:cTn id="98" presetID="22" presetClass="entr" presetSubtype="1" fill="hold" nodeType="withEffect">
                                  <p:stCondLst>
                                    <p:cond delay="0"/>
                                  </p:stCondLst>
                                  <p:childTnLst>
                                    <p:set>
                                      <p:cBhvr>
                                        <p:cTn id="99" dur="1" fill="hold">
                                          <p:stCondLst>
                                            <p:cond delay="0"/>
                                          </p:stCondLst>
                                        </p:cTn>
                                        <p:tgtEl>
                                          <p:spTgt spid="221"/>
                                        </p:tgtEl>
                                        <p:attrNameLst>
                                          <p:attrName>style.visibility</p:attrName>
                                        </p:attrNameLst>
                                      </p:cBhvr>
                                      <p:to>
                                        <p:strVal val="visible"/>
                                      </p:to>
                                    </p:set>
                                    <p:animEffect transition="in" filter="wipe(up)">
                                      <p:cBhvr>
                                        <p:cTn id="100" dur="500"/>
                                        <p:tgtEl>
                                          <p:spTgt spid="221"/>
                                        </p:tgtEl>
                                      </p:cBhvr>
                                    </p:animEffect>
                                  </p:childTnLst>
                                </p:cTn>
                              </p:par>
                            </p:childTnLst>
                          </p:cTn>
                        </p:par>
                        <p:par>
                          <p:cTn id="101" fill="hold">
                            <p:stCondLst>
                              <p:cond delay="4500"/>
                            </p:stCondLst>
                            <p:childTnLst>
                              <p:par>
                                <p:cTn id="102" presetID="22" presetClass="entr" presetSubtype="1" fill="hold" nodeType="afterEffect">
                                  <p:stCondLst>
                                    <p:cond delay="0"/>
                                  </p:stCondLst>
                                  <p:childTnLst>
                                    <p:set>
                                      <p:cBhvr>
                                        <p:cTn id="103" dur="1" fill="hold">
                                          <p:stCondLst>
                                            <p:cond delay="0"/>
                                          </p:stCondLst>
                                        </p:cTn>
                                        <p:tgtEl>
                                          <p:spTgt spid="236"/>
                                        </p:tgtEl>
                                        <p:attrNameLst>
                                          <p:attrName>style.visibility</p:attrName>
                                        </p:attrNameLst>
                                      </p:cBhvr>
                                      <p:to>
                                        <p:strVal val="visible"/>
                                      </p:to>
                                    </p:set>
                                    <p:animEffect transition="in" filter="wipe(up)">
                                      <p:cBhvr>
                                        <p:cTn id="104" dur="500"/>
                                        <p:tgtEl>
                                          <p:spTgt spid="236"/>
                                        </p:tgtEl>
                                      </p:cBhvr>
                                    </p:animEffect>
                                  </p:childTnLst>
                                </p:cTn>
                              </p:par>
                              <p:par>
                                <p:cTn id="105" presetID="22" presetClass="entr" presetSubtype="1" fill="hold" nodeType="withEffect">
                                  <p:stCondLst>
                                    <p:cond delay="0"/>
                                  </p:stCondLst>
                                  <p:childTnLst>
                                    <p:set>
                                      <p:cBhvr>
                                        <p:cTn id="106" dur="1" fill="hold">
                                          <p:stCondLst>
                                            <p:cond delay="0"/>
                                          </p:stCondLst>
                                        </p:cTn>
                                        <p:tgtEl>
                                          <p:spTgt spid="237"/>
                                        </p:tgtEl>
                                        <p:attrNameLst>
                                          <p:attrName>style.visibility</p:attrName>
                                        </p:attrNameLst>
                                      </p:cBhvr>
                                      <p:to>
                                        <p:strVal val="visible"/>
                                      </p:to>
                                    </p:set>
                                    <p:animEffect transition="in" filter="wipe(up)">
                                      <p:cBhvr>
                                        <p:cTn id="107" dur="500"/>
                                        <p:tgtEl>
                                          <p:spTgt spid="237"/>
                                        </p:tgtEl>
                                      </p:cBhvr>
                                    </p:animEffect>
                                  </p:childTnLst>
                                </p:cTn>
                              </p:par>
                            </p:childTnLst>
                          </p:cTn>
                        </p:par>
                        <p:par>
                          <p:cTn id="108" fill="hold">
                            <p:stCondLst>
                              <p:cond delay="5000"/>
                            </p:stCondLst>
                            <p:childTnLst>
                              <p:par>
                                <p:cTn id="109" presetID="10" presetClass="entr" presetSubtype="0" fill="hold" nodeType="after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childTnLst>
                          </p:cTn>
                        </p:par>
                        <p:par>
                          <p:cTn id="112" fill="hold">
                            <p:stCondLst>
                              <p:cond delay="5500"/>
                            </p:stCondLst>
                            <p:childTnLst>
                              <p:par>
                                <p:cTn id="113" presetID="10" presetClass="entr" presetSubtype="0" fill="hold" nodeType="afterEffect">
                                  <p:stCondLst>
                                    <p:cond delay="0"/>
                                  </p:stCondLst>
                                  <p:childTnLst>
                                    <p:set>
                                      <p:cBhvr>
                                        <p:cTn id="114" dur="1" fill="hold">
                                          <p:stCondLst>
                                            <p:cond delay="0"/>
                                          </p:stCondLst>
                                        </p:cTn>
                                        <p:tgtEl>
                                          <p:spTgt spid="238"/>
                                        </p:tgtEl>
                                        <p:attrNameLst>
                                          <p:attrName>style.visibility</p:attrName>
                                        </p:attrNameLst>
                                      </p:cBhvr>
                                      <p:to>
                                        <p:strVal val="visible"/>
                                      </p:to>
                                    </p:set>
                                    <p:animEffect transition="in" filter="fade">
                                      <p:cBhvr>
                                        <p:cTn id="115" dur="500"/>
                                        <p:tgtEl>
                                          <p:spTgt spid="238"/>
                                        </p:tgtEl>
                                      </p:cBhvr>
                                    </p:animEffect>
                                  </p:childTnLst>
                                </p:cTn>
                              </p:par>
                            </p:childTnLst>
                          </p:cTn>
                        </p:par>
                        <p:par>
                          <p:cTn id="116" fill="hold">
                            <p:stCondLst>
                              <p:cond delay="6000"/>
                            </p:stCondLst>
                            <p:childTnLst>
                              <p:par>
                                <p:cTn id="117" presetID="10" presetClass="entr" presetSubtype="0" fill="hold" nodeType="afterEffect">
                                  <p:stCondLst>
                                    <p:cond delay="0"/>
                                  </p:stCondLst>
                                  <p:childTnLst>
                                    <p:set>
                                      <p:cBhvr>
                                        <p:cTn id="118" dur="1" fill="hold">
                                          <p:stCondLst>
                                            <p:cond delay="0"/>
                                          </p:stCondLst>
                                        </p:cTn>
                                        <p:tgtEl>
                                          <p:spTgt spid="241"/>
                                        </p:tgtEl>
                                        <p:attrNameLst>
                                          <p:attrName>style.visibility</p:attrName>
                                        </p:attrNameLst>
                                      </p:cBhvr>
                                      <p:to>
                                        <p:strVal val="visible"/>
                                      </p:to>
                                    </p:set>
                                    <p:animEffect transition="in" filter="fade">
                                      <p:cBhvr>
                                        <p:cTn id="119" dur="500"/>
                                        <p:tgtEl>
                                          <p:spTgt spid="241"/>
                                        </p:tgtEl>
                                      </p:cBhvr>
                                    </p:animEffect>
                                  </p:childTnLst>
                                </p:cTn>
                              </p:par>
                            </p:childTnLst>
                          </p:cTn>
                        </p:par>
                        <p:par>
                          <p:cTn id="120" fill="hold">
                            <p:stCondLst>
                              <p:cond delay="6500"/>
                            </p:stCondLst>
                            <p:childTnLst>
                              <p:par>
                                <p:cTn id="121" presetID="10" presetClass="entr" presetSubtype="0" fill="hold" nodeType="afterEffect">
                                  <p:stCondLst>
                                    <p:cond delay="0"/>
                                  </p:stCondLst>
                                  <p:childTnLst>
                                    <p:set>
                                      <p:cBhvr>
                                        <p:cTn id="122" dur="1" fill="hold">
                                          <p:stCondLst>
                                            <p:cond delay="0"/>
                                          </p:stCondLst>
                                        </p:cTn>
                                        <p:tgtEl>
                                          <p:spTgt spid="131"/>
                                        </p:tgtEl>
                                        <p:attrNameLst>
                                          <p:attrName>style.visibility</p:attrName>
                                        </p:attrNameLst>
                                      </p:cBhvr>
                                      <p:to>
                                        <p:strVal val="visible"/>
                                      </p:to>
                                    </p:set>
                                    <p:animEffect transition="in" filter="fade">
                                      <p:cBhvr>
                                        <p:cTn id="123" dur="500"/>
                                        <p:tgtEl>
                                          <p:spTgt spid="13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46"/>
                                        </p:tgtEl>
                                        <p:attrNameLst>
                                          <p:attrName>style.visibility</p:attrName>
                                        </p:attrNameLst>
                                      </p:cBhvr>
                                      <p:to>
                                        <p:strVal val="visible"/>
                                      </p:to>
                                    </p:set>
                                    <p:animEffect transition="in" filter="fade">
                                      <p:cBhvr>
                                        <p:cTn id="128" dur="500"/>
                                        <p:tgtEl>
                                          <p:spTgt spid="246"/>
                                        </p:tgtEl>
                                      </p:cBhvr>
                                    </p:animEffect>
                                  </p:childTnLst>
                                </p:cTn>
                              </p:par>
                            </p:childTnLst>
                          </p:cTn>
                        </p:par>
                        <p:par>
                          <p:cTn id="129" fill="hold">
                            <p:stCondLst>
                              <p:cond delay="500"/>
                            </p:stCondLst>
                            <p:childTnLst>
                              <p:par>
                                <p:cTn id="130" presetID="22" presetClass="entr" presetSubtype="2" fill="hold" nodeType="afterEffect">
                                  <p:stCondLst>
                                    <p:cond delay="0"/>
                                  </p:stCondLst>
                                  <p:childTnLst>
                                    <p:set>
                                      <p:cBhvr>
                                        <p:cTn id="131" dur="1" fill="hold">
                                          <p:stCondLst>
                                            <p:cond delay="0"/>
                                          </p:stCondLst>
                                        </p:cTn>
                                        <p:tgtEl>
                                          <p:spTgt spid="244"/>
                                        </p:tgtEl>
                                        <p:attrNameLst>
                                          <p:attrName>style.visibility</p:attrName>
                                        </p:attrNameLst>
                                      </p:cBhvr>
                                      <p:to>
                                        <p:strVal val="visible"/>
                                      </p:to>
                                    </p:set>
                                    <p:animEffect transition="in" filter="wipe(right)">
                                      <p:cBhvr>
                                        <p:cTn id="132" dur="500"/>
                                        <p:tgtEl>
                                          <p:spTgt spid="2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21"/>
                                        </p:tgtEl>
                                        <p:attrNameLst>
                                          <p:attrName>style.visibility</p:attrName>
                                        </p:attrNameLst>
                                      </p:cBhvr>
                                      <p:to>
                                        <p:strVal val="visible"/>
                                      </p:to>
                                    </p:set>
                                    <p:animEffect transition="in" filter="fade">
                                      <p:cBhvr>
                                        <p:cTn id="13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animBg="1"/>
      <p:bldP spid="254" grpId="0" animBg="1"/>
      <p:bldP spid="121"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DevOps on Azure framework</a:t>
            </a:r>
            <a:endParaRPr lang="en-US">
              <a:solidFill>
                <a:srgbClr val="0078D4"/>
              </a:solidFill>
            </a:endParaRPr>
          </a:p>
        </p:txBody>
      </p:sp>
      <p:grpSp>
        <p:nvGrpSpPr>
          <p:cNvPr id="155" name="Group 154">
            <a:extLst>
              <a:ext uri="{FF2B5EF4-FFF2-40B4-BE49-F238E27FC236}">
                <a16:creationId xmlns:a16="http://schemas.microsoft.com/office/drawing/2014/main" id="{61E78347-F4FA-40D0-A22A-3678E13882D0}"/>
              </a:ext>
            </a:extLst>
          </p:cNvPr>
          <p:cNvGrpSpPr/>
          <p:nvPr/>
        </p:nvGrpSpPr>
        <p:grpSpPr>
          <a:xfrm>
            <a:off x="3648496" y="2788181"/>
            <a:ext cx="665568" cy="850326"/>
            <a:chOff x="3648496" y="5061631"/>
            <a:chExt cx="665568" cy="850326"/>
          </a:xfrm>
        </p:grpSpPr>
        <p:pic>
          <p:nvPicPr>
            <p:cNvPr id="156" name="Picture 155">
              <a:extLst>
                <a:ext uri="{FF2B5EF4-FFF2-40B4-BE49-F238E27FC236}">
                  <a16:creationId xmlns:a16="http://schemas.microsoft.com/office/drawing/2014/main" id="{972ADD28-F681-4522-A81B-7C9993C30A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9820" y="5061631"/>
              <a:ext cx="502920" cy="502917"/>
            </a:xfrm>
            <a:prstGeom prst="rect">
              <a:avLst/>
            </a:prstGeom>
          </p:spPr>
        </p:pic>
        <p:sp>
          <p:nvSpPr>
            <p:cNvPr id="157" name="Rectangle 156">
              <a:extLst>
                <a:ext uri="{FF2B5EF4-FFF2-40B4-BE49-F238E27FC236}">
                  <a16:creationId xmlns:a16="http://schemas.microsoft.com/office/drawing/2014/main" id="{209AC388-E961-4BF3-8B9E-F3136BE175DB}"/>
                </a:ext>
              </a:extLst>
            </p:cNvPr>
            <p:cNvSpPr/>
            <p:nvPr/>
          </p:nvSpPr>
          <p:spPr>
            <a:xfrm>
              <a:off x="3648496" y="5634958"/>
              <a:ext cx="66556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GitHub</a:t>
              </a:r>
            </a:p>
          </p:txBody>
        </p:sp>
      </p:grpSp>
      <p:sp>
        <p:nvSpPr>
          <p:cNvPr id="1036" name="Rectangle 1035">
            <a:extLst>
              <a:ext uri="{FF2B5EF4-FFF2-40B4-BE49-F238E27FC236}">
                <a16:creationId xmlns:a16="http://schemas.microsoft.com/office/drawing/2014/main" id="{6FBE8CF3-84BD-460C-8C85-5A91C9C8E4EF}"/>
              </a:ext>
            </a:extLst>
          </p:cNvPr>
          <p:cNvSpPr/>
          <p:nvPr/>
        </p:nvSpPr>
        <p:spPr bwMode="auto">
          <a:xfrm>
            <a:off x="3546821" y="2668708"/>
            <a:ext cx="839295" cy="10045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020CCF45-0DB2-4031-B169-E896C170F03A}"/>
              </a:ext>
            </a:extLst>
          </p:cNvPr>
          <p:cNvSpPr/>
          <p:nvPr/>
        </p:nvSpPr>
        <p:spPr>
          <a:xfrm>
            <a:off x="9481589" y="1868671"/>
            <a:ext cx="1655326"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Monitor &amp; Learn</a:t>
            </a:r>
          </a:p>
        </p:txBody>
      </p:sp>
      <p:sp>
        <p:nvSpPr>
          <p:cNvPr id="19" name="Rectangle 18">
            <a:extLst>
              <a:ext uri="{FF2B5EF4-FFF2-40B4-BE49-F238E27FC236}">
                <a16:creationId xmlns:a16="http://schemas.microsoft.com/office/drawing/2014/main" id="{99808DD5-8657-493D-BFDF-B2F57C7DF9DE}"/>
              </a:ext>
            </a:extLst>
          </p:cNvPr>
          <p:cNvSpPr/>
          <p:nvPr/>
        </p:nvSpPr>
        <p:spPr>
          <a:xfrm>
            <a:off x="8271896" y="1868671"/>
            <a:ext cx="910827"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Operate</a:t>
            </a:r>
          </a:p>
        </p:txBody>
      </p:sp>
      <p:sp>
        <p:nvSpPr>
          <p:cNvPr id="20" name="Rectangle 19">
            <a:extLst>
              <a:ext uri="{FF2B5EF4-FFF2-40B4-BE49-F238E27FC236}">
                <a16:creationId xmlns:a16="http://schemas.microsoft.com/office/drawing/2014/main" id="{F10C8979-4468-4700-81F5-FF6ACA802DE0}"/>
              </a:ext>
            </a:extLst>
          </p:cNvPr>
          <p:cNvSpPr/>
          <p:nvPr/>
        </p:nvSpPr>
        <p:spPr>
          <a:xfrm>
            <a:off x="4944594" y="1868671"/>
            <a:ext cx="1237391"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Build &amp; Test</a:t>
            </a:r>
          </a:p>
        </p:txBody>
      </p:sp>
      <p:sp>
        <p:nvSpPr>
          <p:cNvPr id="21" name="Rectangle 20">
            <a:extLst>
              <a:ext uri="{FF2B5EF4-FFF2-40B4-BE49-F238E27FC236}">
                <a16:creationId xmlns:a16="http://schemas.microsoft.com/office/drawing/2014/main" id="{54F1582E-546A-484A-9CAC-5C6BFF01B1B2}"/>
              </a:ext>
            </a:extLst>
          </p:cNvPr>
          <p:cNvSpPr/>
          <p:nvPr/>
        </p:nvSpPr>
        <p:spPr>
          <a:xfrm>
            <a:off x="1758189" y="1868671"/>
            <a:ext cx="1283878"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Plan &amp; Track</a:t>
            </a:r>
          </a:p>
        </p:txBody>
      </p:sp>
      <p:sp>
        <p:nvSpPr>
          <p:cNvPr id="22" name="Rectangle 21">
            <a:extLst>
              <a:ext uri="{FF2B5EF4-FFF2-40B4-BE49-F238E27FC236}">
                <a16:creationId xmlns:a16="http://schemas.microsoft.com/office/drawing/2014/main" id="{BFF10A55-2D7B-423F-BADC-6D974C1AB5D3}"/>
              </a:ext>
            </a:extLst>
          </p:cNvPr>
          <p:cNvSpPr/>
          <p:nvPr/>
        </p:nvSpPr>
        <p:spPr>
          <a:xfrm>
            <a:off x="6734706" y="1868671"/>
            <a:ext cx="821187"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Deploy</a:t>
            </a:r>
          </a:p>
        </p:txBody>
      </p:sp>
      <p:sp>
        <p:nvSpPr>
          <p:cNvPr id="23" name="Rectangle 22">
            <a:extLst>
              <a:ext uri="{FF2B5EF4-FFF2-40B4-BE49-F238E27FC236}">
                <a16:creationId xmlns:a16="http://schemas.microsoft.com/office/drawing/2014/main" id="{703B2E18-1759-40F6-9FF2-689CB559C066}"/>
              </a:ext>
            </a:extLst>
          </p:cNvPr>
          <p:cNvSpPr/>
          <p:nvPr/>
        </p:nvSpPr>
        <p:spPr>
          <a:xfrm>
            <a:off x="3518847" y="1868671"/>
            <a:ext cx="924869" cy="338554"/>
          </a:xfrm>
          <a:prstGeom prst="rect">
            <a:avLst/>
          </a:prstGeom>
        </p:spPr>
        <p:txBody>
          <a:bodyPr wrap="none">
            <a:spAutoFit/>
          </a:bodyPr>
          <a:lstStyle/>
          <a:p>
            <a:pPr algn="ctr" defTabSz="895497">
              <a:defRPr/>
            </a:pPr>
            <a:r>
              <a:rPr lang="en-US" sz="1600" spc="-29">
                <a:solidFill>
                  <a:srgbClr val="0F78D4"/>
                </a:solidFill>
                <a:latin typeface="Segoe UI Semibold"/>
                <a:cs typeface="Segoe UI" panose="020B0502040204020203" pitchFamily="34" charset="0"/>
              </a:rPr>
              <a:t>Develop</a:t>
            </a:r>
            <a:endParaRPr lang="en-US" sz="1600">
              <a:solidFill>
                <a:srgbClr val="0F78D4"/>
              </a:solidFill>
              <a:latin typeface="Segoe UI Semibold"/>
              <a:cs typeface="Segoe UI" panose="020B0502040204020203" pitchFamily="34" charset="0"/>
            </a:endParaRPr>
          </a:p>
        </p:txBody>
      </p:sp>
      <p:cxnSp>
        <p:nvCxnSpPr>
          <p:cNvPr id="28" name="Straight Arrow Connector 27">
            <a:extLst>
              <a:ext uri="{FF2B5EF4-FFF2-40B4-BE49-F238E27FC236}">
                <a16:creationId xmlns:a16="http://schemas.microsoft.com/office/drawing/2014/main" id="{6769FD7D-A3B6-44D9-BA88-E32FFC458A27}"/>
              </a:ext>
            </a:extLst>
          </p:cNvPr>
          <p:cNvCxnSpPr>
            <a:cxnSpLocks/>
          </p:cNvCxnSpPr>
          <p:nvPr/>
        </p:nvCxnSpPr>
        <p:spPr>
          <a:xfrm flipV="1">
            <a:off x="298887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5E7A09C-AECB-4A9C-81FA-2C2ED5125B31}"/>
              </a:ext>
            </a:extLst>
          </p:cNvPr>
          <p:cNvCxnSpPr>
            <a:cxnSpLocks/>
          </p:cNvCxnSpPr>
          <p:nvPr/>
        </p:nvCxnSpPr>
        <p:spPr>
          <a:xfrm flipV="1">
            <a:off x="457088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0380C49-C2F0-422E-8C14-9E939AC72CF8}"/>
              </a:ext>
            </a:extLst>
          </p:cNvPr>
          <p:cNvCxnSpPr>
            <a:cxnSpLocks/>
          </p:cNvCxnSpPr>
          <p:nvPr/>
        </p:nvCxnSpPr>
        <p:spPr>
          <a:xfrm flipV="1">
            <a:off x="615289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AB6364D-2450-4A73-8CBD-F36B1A859159}"/>
              </a:ext>
            </a:extLst>
          </p:cNvPr>
          <p:cNvCxnSpPr>
            <a:cxnSpLocks/>
          </p:cNvCxnSpPr>
          <p:nvPr/>
        </p:nvCxnSpPr>
        <p:spPr>
          <a:xfrm flipV="1">
            <a:off x="773490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9CEAB44-491B-4433-AA34-EE2DE539973C}"/>
              </a:ext>
            </a:extLst>
          </p:cNvPr>
          <p:cNvCxnSpPr>
            <a:cxnSpLocks/>
          </p:cNvCxnSpPr>
          <p:nvPr/>
        </p:nvCxnSpPr>
        <p:spPr>
          <a:xfrm flipV="1">
            <a:off x="9316913" y="2975199"/>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B62CF4F-E4E1-4A30-8BC2-03DDBF16B010}"/>
              </a:ext>
            </a:extLst>
          </p:cNvPr>
          <p:cNvCxnSpPr>
            <a:cxnSpLocks/>
          </p:cNvCxnSpPr>
          <p:nvPr/>
        </p:nvCxnSpPr>
        <p:spPr>
          <a:xfrm flipH="1" flipV="1">
            <a:off x="1538395" y="2365525"/>
            <a:ext cx="9357698" cy="608962"/>
          </a:xfrm>
          <a:prstGeom prst="bentConnector3">
            <a:avLst>
              <a:gd name="adj1" fmla="val -2443"/>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9EC51-FCF7-4126-AE0F-536F10F4B9B2}"/>
              </a:ext>
            </a:extLst>
          </p:cNvPr>
          <p:cNvCxnSpPr>
            <a:cxnSpLocks/>
          </p:cNvCxnSpPr>
          <p:nvPr/>
        </p:nvCxnSpPr>
        <p:spPr>
          <a:xfrm>
            <a:off x="1524234" y="2975199"/>
            <a:ext cx="283566"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AD20B78-9C2D-4909-991E-31480856B909}"/>
              </a:ext>
            </a:extLst>
          </p:cNvPr>
          <p:cNvCxnSpPr>
            <a:cxnSpLocks/>
          </p:cNvCxnSpPr>
          <p:nvPr/>
        </p:nvCxnSpPr>
        <p:spPr>
          <a:xfrm flipV="1">
            <a:off x="1524234" y="2365525"/>
            <a:ext cx="0" cy="609676"/>
          </a:xfrm>
          <a:prstGeom prst="line">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F674B18-E715-45CB-B635-70CE30BBB6C6}"/>
              </a:ext>
            </a:extLst>
          </p:cNvPr>
          <p:cNvCxnSpPr>
            <a:cxnSpLocks/>
          </p:cNvCxnSpPr>
          <p:nvPr/>
        </p:nvCxnSpPr>
        <p:spPr>
          <a:xfrm>
            <a:off x="5471717" y="3954405"/>
            <a:ext cx="0" cy="644146"/>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CEE8B26-9162-4351-A77E-83472AEF584B}"/>
              </a:ext>
            </a:extLst>
          </p:cNvPr>
          <p:cNvCxnSpPr>
            <a:cxnSpLocks/>
          </p:cNvCxnSpPr>
          <p:nvPr/>
        </p:nvCxnSpPr>
        <p:spPr>
          <a:xfrm flipV="1">
            <a:off x="5650510" y="3967468"/>
            <a:ext cx="0" cy="644147"/>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23680E4-25BD-40B9-921F-631F9559B4EB}"/>
              </a:ext>
            </a:extLst>
          </p:cNvPr>
          <p:cNvCxnSpPr>
            <a:cxnSpLocks/>
          </p:cNvCxnSpPr>
          <p:nvPr/>
        </p:nvCxnSpPr>
        <p:spPr>
          <a:xfrm>
            <a:off x="7053727" y="3954405"/>
            <a:ext cx="0" cy="644146"/>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1751D78-AC5D-4B54-BDDA-83FBFB914DCC}"/>
              </a:ext>
            </a:extLst>
          </p:cNvPr>
          <p:cNvCxnSpPr>
            <a:cxnSpLocks/>
          </p:cNvCxnSpPr>
          <p:nvPr/>
        </p:nvCxnSpPr>
        <p:spPr>
          <a:xfrm flipV="1">
            <a:off x="7236874" y="3954405"/>
            <a:ext cx="0" cy="644147"/>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1025" name="Group 1024">
            <a:extLst>
              <a:ext uri="{FF2B5EF4-FFF2-40B4-BE49-F238E27FC236}">
                <a16:creationId xmlns:a16="http://schemas.microsoft.com/office/drawing/2014/main" id="{C56DCF4D-7FC2-4003-A3FC-66E339A4D620}"/>
              </a:ext>
            </a:extLst>
          </p:cNvPr>
          <p:cNvGrpSpPr/>
          <p:nvPr/>
        </p:nvGrpSpPr>
        <p:grpSpPr>
          <a:xfrm>
            <a:off x="9832995" y="2743981"/>
            <a:ext cx="952505" cy="1079414"/>
            <a:chOff x="9823681" y="2944273"/>
            <a:chExt cx="952505" cy="1079414"/>
          </a:xfrm>
        </p:grpSpPr>
        <p:grpSp>
          <p:nvGrpSpPr>
            <p:cNvPr id="1034" name="Group 1033">
              <a:extLst>
                <a:ext uri="{FF2B5EF4-FFF2-40B4-BE49-F238E27FC236}">
                  <a16:creationId xmlns:a16="http://schemas.microsoft.com/office/drawing/2014/main" id="{3180DE4E-3B0B-4D9B-B1F6-8329C61C4B33}"/>
                </a:ext>
              </a:extLst>
            </p:cNvPr>
            <p:cNvGrpSpPr>
              <a:grpSpLocks noChangeAspect="1"/>
            </p:cNvGrpSpPr>
            <p:nvPr/>
          </p:nvGrpSpPr>
          <p:grpSpPr>
            <a:xfrm>
              <a:off x="10117053" y="2944273"/>
              <a:ext cx="365760" cy="553986"/>
              <a:chOff x="6046835" y="2790043"/>
              <a:chExt cx="333375" cy="504935"/>
            </a:xfrm>
            <a:solidFill>
              <a:srgbClr val="000000"/>
            </a:solidFill>
          </p:grpSpPr>
          <p:sp>
            <p:nvSpPr>
              <p:cNvPr id="1029" name="Freeform: Shape 1028">
                <a:extLst>
                  <a:ext uri="{FF2B5EF4-FFF2-40B4-BE49-F238E27FC236}">
                    <a16:creationId xmlns:a16="http://schemas.microsoft.com/office/drawing/2014/main" id="{2AF131CB-9C8F-4DA2-A685-6AC29B712E7B}"/>
                  </a:ext>
                </a:extLst>
              </p:cNvPr>
              <p:cNvSpPr/>
              <p:nvPr/>
            </p:nvSpPr>
            <p:spPr>
              <a:xfrm>
                <a:off x="6156720" y="3177820"/>
                <a:ext cx="114300" cy="47625"/>
              </a:xfrm>
              <a:custGeom>
                <a:avLst/>
                <a:gdLst>
                  <a:gd name="connsiteX0" fmla="*/ 7144 w 114300"/>
                  <a:gd name="connsiteY0" fmla="*/ 7144 h 47625"/>
                  <a:gd name="connsiteX1" fmla="*/ 111919 w 114300"/>
                  <a:gd name="connsiteY1" fmla="*/ 7144 h 47625"/>
                  <a:gd name="connsiteX2" fmla="*/ 111919 w 114300"/>
                  <a:gd name="connsiteY2" fmla="*/ 40481 h 47625"/>
                  <a:gd name="connsiteX3" fmla="*/ 7144 w 114300"/>
                  <a:gd name="connsiteY3" fmla="*/ 40481 h 47625"/>
                </a:gdLst>
                <a:ahLst/>
                <a:cxnLst>
                  <a:cxn ang="0">
                    <a:pos x="connsiteX0" y="connsiteY0"/>
                  </a:cxn>
                  <a:cxn ang="0">
                    <a:pos x="connsiteX1" y="connsiteY1"/>
                  </a:cxn>
                  <a:cxn ang="0">
                    <a:pos x="connsiteX2" y="connsiteY2"/>
                  </a:cxn>
                  <a:cxn ang="0">
                    <a:pos x="connsiteX3" y="connsiteY3"/>
                  </a:cxn>
                </a:cxnLst>
                <a:rect l="l" t="t" r="r" b="b"/>
                <a:pathLst>
                  <a:path w="114300" h="47625">
                    <a:moveTo>
                      <a:pt x="7144" y="7144"/>
                    </a:moveTo>
                    <a:lnTo>
                      <a:pt x="111919" y="7144"/>
                    </a:lnTo>
                    <a:lnTo>
                      <a:pt x="111919" y="40481"/>
                    </a:lnTo>
                    <a:lnTo>
                      <a:pt x="7144" y="40481"/>
                    </a:lnTo>
                    <a:close/>
                  </a:path>
                </a:pathLst>
              </a:custGeom>
              <a:solidFill>
                <a:srgbClr val="0F78D4"/>
              </a:solidFill>
              <a:ln w="9525"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CC0B1169-084B-4516-A785-E5D9B964F6C1}"/>
                  </a:ext>
                </a:extLst>
              </p:cNvPr>
              <p:cNvSpPr/>
              <p:nvPr/>
            </p:nvSpPr>
            <p:spPr>
              <a:xfrm>
                <a:off x="6156720" y="3247353"/>
                <a:ext cx="114300" cy="47625"/>
              </a:xfrm>
              <a:custGeom>
                <a:avLst/>
                <a:gdLst>
                  <a:gd name="connsiteX0" fmla="*/ 39529 w 114300"/>
                  <a:gd name="connsiteY0" fmla="*/ 42386 h 47625"/>
                  <a:gd name="connsiteX1" fmla="*/ 78581 w 114300"/>
                  <a:gd name="connsiteY1" fmla="*/ 42386 h 47625"/>
                  <a:gd name="connsiteX2" fmla="*/ 110966 w 114300"/>
                  <a:gd name="connsiteY2" fmla="*/ 7144 h 47625"/>
                  <a:gd name="connsiteX3" fmla="*/ 7144 w 114300"/>
                  <a:gd name="connsiteY3" fmla="*/ 7144 h 47625"/>
                </a:gdLst>
                <a:ahLst/>
                <a:cxnLst>
                  <a:cxn ang="0">
                    <a:pos x="connsiteX0" y="connsiteY0"/>
                  </a:cxn>
                  <a:cxn ang="0">
                    <a:pos x="connsiteX1" y="connsiteY1"/>
                  </a:cxn>
                  <a:cxn ang="0">
                    <a:pos x="connsiteX2" y="connsiteY2"/>
                  </a:cxn>
                  <a:cxn ang="0">
                    <a:pos x="connsiteX3" y="connsiteY3"/>
                  </a:cxn>
                </a:cxnLst>
                <a:rect l="l" t="t" r="r" b="b"/>
                <a:pathLst>
                  <a:path w="114300" h="47625">
                    <a:moveTo>
                      <a:pt x="39529" y="42386"/>
                    </a:moveTo>
                    <a:lnTo>
                      <a:pt x="78581" y="42386"/>
                    </a:lnTo>
                    <a:lnTo>
                      <a:pt x="110966" y="7144"/>
                    </a:lnTo>
                    <a:lnTo>
                      <a:pt x="7144" y="7144"/>
                    </a:lnTo>
                    <a:close/>
                  </a:path>
                </a:pathLst>
              </a:custGeom>
              <a:solidFill>
                <a:srgbClr val="0F78D4"/>
              </a:solidFill>
              <a:ln w="9525"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99C34F33-4738-48E7-AF83-CEB2B92AF79B}"/>
                  </a:ext>
                </a:extLst>
              </p:cNvPr>
              <p:cNvSpPr/>
              <p:nvPr/>
            </p:nvSpPr>
            <p:spPr>
              <a:xfrm>
                <a:off x="6144337" y="2958745"/>
                <a:ext cx="47625" cy="47625"/>
              </a:xfrm>
              <a:custGeom>
                <a:avLst/>
                <a:gdLst>
                  <a:gd name="connsiteX0" fmla="*/ 24289 w 47625"/>
                  <a:gd name="connsiteY0" fmla="*/ 7144 h 47625"/>
                  <a:gd name="connsiteX1" fmla="*/ 7144 w 47625"/>
                  <a:gd name="connsiteY1" fmla="*/ 24289 h 47625"/>
                  <a:gd name="connsiteX2" fmla="*/ 24289 w 47625"/>
                  <a:gd name="connsiteY2" fmla="*/ 41434 h 47625"/>
                  <a:gd name="connsiteX3" fmla="*/ 41434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cubicBezTo>
                      <a:pt x="7144" y="32861"/>
                      <a:pt x="14764" y="41434"/>
                      <a:pt x="24289" y="41434"/>
                    </a:cubicBezTo>
                    <a:lnTo>
                      <a:pt x="41434" y="41434"/>
                    </a:lnTo>
                    <a:lnTo>
                      <a:pt x="41434" y="24289"/>
                    </a:lnTo>
                    <a:cubicBezTo>
                      <a:pt x="39529" y="14764"/>
                      <a:pt x="32861" y="7144"/>
                      <a:pt x="24289" y="7144"/>
                    </a:cubicBezTo>
                    <a:close/>
                  </a:path>
                </a:pathLst>
              </a:custGeom>
              <a:solidFill>
                <a:srgbClr val="0F78D4"/>
              </a:solidFill>
              <a:ln w="9525"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D24C0CA1-C02C-4E82-8C43-BA5EA9B17E81}"/>
                  </a:ext>
                </a:extLst>
              </p:cNvPr>
              <p:cNvSpPr/>
              <p:nvPr/>
            </p:nvSpPr>
            <p:spPr>
              <a:xfrm>
                <a:off x="6233872" y="2958745"/>
                <a:ext cx="47625" cy="47625"/>
              </a:xfrm>
              <a:custGeom>
                <a:avLst/>
                <a:gdLst>
                  <a:gd name="connsiteX0" fmla="*/ 24289 w 47625"/>
                  <a:gd name="connsiteY0" fmla="*/ 7144 h 47625"/>
                  <a:gd name="connsiteX1" fmla="*/ 7144 w 47625"/>
                  <a:gd name="connsiteY1" fmla="*/ 24289 h 47625"/>
                  <a:gd name="connsiteX2" fmla="*/ 7144 w 47625"/>
                  <a:gd name="connsiteY2" fmla="*/ 41434 h 47625"/>
                  <a:gd name="connsiteX3" fmla="*/ 24289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lnTo>
                      <a:pt x="7144" y="41434"/>
                    </a:lnTo>
                    <a:lnTo>
                      <a:pt x="24289" y="41434"/>
                    </a:lnTo>
                    <a:cubicBezTo>
                      <a:pt x="32861" y="41434"/>
                      <a:pt x="41434" y="33814"/>
                      <a:pt x="41434" y="24289"/>
                    </a:cubicBezTo>
                    <a:cubicBezTo>
                      <a:pt x="41434" y="15716"/>
                      <a:pt x="34766" y="7144"/>
                      <a:pt x="24289" y="7144"/>
                    </a:cubicBezTo>
                    <a:close/>
                  </a:path>
                </a:pathLst>
              </a:custGeom>
              <a:solidFill>
                <a:srgbClr val="0F78D4"/>
              </a:solidFill>
              <a:ln w="9525"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7EEC9CB-F578-4353-AF8A-8F0A78469203}"/>
                  </a:ext>
                </a:extLst>
              </p:cNvPr>
              <p:cNvSpPr/>
              <p:nvPr/>
            </p:nvSpPr>
            <p:spPr>
              <a:xfrm>
                <a:off x="6046835" y="2790043"/>
                <a:ext cx="333375" cy="361950"/>
              </a:xfrm>
              <a:custGeom>
                <a:avLst/>
                <a:gdLst>
                  <a:gd name="connsiteX0" fmla="*/ 328483 w 333375"/>
                  <a:gd name="connsiteY0" fmla="*/ 151081 h 361950"/>
                  <a:gd name="connsiteX1" fmla="*/ 328483 w 333375"/>
                  <a:gd name="connsiteY1" fmla="*/ 148224 h 361950"/>
                  <a:gd name="connsiteX2" fmla="*/ 183703 w 333375"/>
                  <a:gd name="connsiteY2" fmla="*/ 8206 h 361950"/>
                  <a:gd name="connsiteX3" fmla="*/ 136078 w 333375"/>
                  <a:gd name="connsiteY3" fmla="*/ 9159 h 361950"/>
                  <a:gd name="connsiteX4" fmla="*/ 7491 w 333375"/>
                  <a:gd name="connsiteY4" fmla="*/ 147271 h 361950"/>
                  <a:gd name="connsiteX5" fmla="*/ 56068 w 333375"/>
                  <a:gd name="connsiteY5" fmla="*/ 251094 h 361950"/>
                  <a:gd name="connsiteX6" fmla="*/ 112266 w 333375"/>
                  <a:gd name="connsiteY6" fmla="*/ 352059 h 361950"/>
                  <a:gd name="connsiteX7" fmla="*/ 115123 w 333375"/>
                  <a:gd name="connsiteY7" fmla="*/ 357774 h 361950"/>
                  <a:gd name="connsiteX8" fmla="*/ 219898 w 333375"/>
                  <a:gd name="connsiteY8" fmla="*/ 357774 h 361950"/>
                  <a:gd name="connsiteX9" fmla="*/ 222756 w 333375"/>
                  <a:gd name="connsiteY9" fmla="*/ 352059 h 361950"/>
                  <a:gd name="connsiteX10" fmla="*/ 278953 w 333375"/>
                  <a:gd name="connsiteY10" fmla="*/ 251094 h 361950"/>
                  <a:gd name="connsiteX11" fmla="*/ 328483 w 333375"/>
                  <a:gd name="connsiteY11" fmla="*/ 151081 h 361950"/>
                  <a:gd name="connsiteX12" fmla="*/ 212278 w 333375"/>
                  <a:gd name="connsiteY12" fmla="*/ 229186 h 361950"/>
                  <a:gd name="connsiteX13" fmla="*/ 195133 w 333375"/>
                  <a:gd name="connsiteY13" fmla="*/ 229186 h 361950"/>
                  <a:gd name="connsiteX14" fmla="*/ 195133 w 333375"/>
                  <a:gd name="connsiteY14" fmla="*/ 353964 h 361950"/>
                  <a:gd name="connsiteX15" fmla="*/ 176083 w 333375"/>
                  <a:gd name="connsiteY15" fmla="*/ 353964 h 361950"/>
                  <a:gd name="connsiteX16" fmla="*/ 176083 w 333375"/>
                  <a:gd name="connsiteY16" fmla="*/ 229186 h 361950"/>
                  <a:gd name="connsiteX17" fmla="*/ 157986 w 333375"/>
                  <a:gd name="connsiteY17" fmla="*/ 229186 h 361950"/>
                  <a:gd name="connsiteX18" fmla="*/ 157986 w 333375"/>
                  <a:gd name="connsiteY18" fmla="*/ 353011 h 361950"/>
                  <a:gd name="connsiteX19" fmla="*/ 138936 w 333375"/>
                  <a:gd name="connsiteY19" fmla="*/ 353011 h 361950"/>
                  <a:gd name="connsiteX20" fmla="*/ 138936 w 333375"/>
                  <a:gd name="connsiteY20" fmla="*/ 229186 h 361950"/>
                  <a:gd name="connsiteX21" fmla="*/ 121791 w 333375"/>
                  <a:gd name="connsiteY21" fmla="*/ 229186 h 361950"/>
                  <a:gd name="connsiteX22" fmla="*/ 85596 w 333375"/>
                  <a:gd name="connsiteY22" fmla="*/ 192991 h 361950"/>
                  <a:gd name="connsiteX23" fmla="*/ 121791 w 333375"/>
                  <a:gd name="connsiteY23" fmla="*/ 156796 h 361950"/>
                  <a:gd name="connsiteX24" fmla="*/ 157986 w 333375"/>
                  <a:gd name="connsiteY24" fmla="*/ 192991 h 361950"/>
                  <a:gd name="connsiteX25" fmla="*/ 157986 w 333375"/>
                  <a:gd name="connsiteY25" fmla="*/ 210136 h 361950"/>
                  <a:gd name="connsiteX26" fmla="*/ 175131 w 333375"/>
                  <a:gd name="connsiteY26" fmla="*/ 210136 h 361950"/>
                  <a:gd name="connsiteX27" fmla="*/ 175131 w 333375"/>
                  <a:gd name="connsiteY27" fmla="*/ 192991 h 361950"/>
                  <a:gd name="connsiteX28" fmla="*/ 211326 w 333375"/>
                  <a:gd name="connsiteY28" fmla="*/ 156796 h 361950"/>
                  <a:gd name="connsiteX29" fmla="*/ 247521 w 333375"/>
                  <a:gd name="connsiteY29" fmla="*/ 192991 h 361950"/>
                  <a:gd name="connsiteX30" fmla="*/ 212278 w 333375"/>
                  <a:gd name="connsiteY30" fmla="*/ 22918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3375" h="361950">
                    <a:moveTo>
                      <a:pt x="328483" y="151081"/>
                    </a:moveTo>
                    <a:lnTo>
                      <a:pt x="328483" y="148224"/>
                    </a:lnTo>
                    <a:cubicBezTo>
                      <a:pt x="328483" y="72024"/>
                      <a:pt x="263713" y="10111"/>
                      <a:pt x="183703" y="8206"/>
                    </a:cubicBezTo>
                    <a:cubicBezTo>
                      <a:pt x="181798" y="5349"/>
                      <a:pt x="136078" y="9159"/>
                      <a:pt x="136078" y="9159"/>
                    </a:cubicBezTo>
                    <a:cubicBezTo>
                      <a:pt x="63688" y="17731"/>
                      <a:pt x="7491" y="77739"/>
                      <a:pt x="7491" y="147271"/>
                    </a:cubicBezTo>
                    <a:cubicBezTo>
                      <a:pt x="7491" y="149176"/>
                      <a:pt x="-129" y="204421"/>
                      <a:pt x="56068" y="251094"/>
                    </a:cubicBezTo>
                    <a:cubicBezTo>
                      <a:pt x="81786" y="273954"/>
                      <a:pt x="108456" y="334914"/>
                      <a:pt x="112266" y="352059"/>
                    </a:cubicBezTo>
                    <a:lnTo>
                      <a:pt x="115123" y="357774"/>
                    </a:lnTo>
                    <a:lnTo>
                      <a:pt x="219898" y="357774"/>
                    </a:lnTo>
                    <a:lnTo>
                      <a:pt x="222756" y="352059"/>
                    </a:lnTo>
                    <a:cubicBezTo>
                      <a:pt x="226566" y="333961"/>
                      <a:pt x="254188" y="273001"/>
                      <a:pt x="278953" y="251094"/>
                    </a:cubicBezTo>
                    <a:cubicBezTo>
                      <a:pt x="335151" y="205374"/>
                      <a:pt x="328483" y="152986"/>
                      <a:pt x="328483" y="151081"/>
                    </a:cubicBezTo>
                    <a:close/>
                    <a:moveTo>
                      <a:pt x="212278" y="229186"/>
                    </a:moveTo>
                    <a:lnTo>
                      <a:pt x="195133" y="229186"/>
                    </a:lnTo>
                    <a:lnTo>
                      <a:pt x="195133" y="353964"/>
                    </a:lnTo>
                    <a:lnTo>
                      <a:pt x="176083" y="353964"/>
                    </a:lnTo>
                    <a:lnTo>
                      <a:pt x="176083" y="229186"/>
                    </a:lnTo>
                    <a:lnTo>
                      <a:pt x="157986" y="229186"/>
                    </a:lnTo>
                    <a:lnTo>
                      <a:pt x="157986" y="353011"/>
                    </a:lnTo>
                    <a:lnTo>
                      <a:pt x="138936" y="353011"/>
                    </a:lnTo>
                    <a:lnTo>
                      <a:pt x="138936" y="229186"/>
                    </a:lnTo>
                    <a:lnTo>
                      <a:pt x="121791" y="229186"/>
                    </a:lnTo>
                    <a:cubicBezTo>
                      <a:pt x="102741" y="229186"/>
                      <a:pt x="85596" y="212041"/>
                      <a:pt x="85596" y="192991"/>
                    </a:cubicBezTo>
                    <a:cubicBezTo>
                      <a:pt x="85596" y="173941"/>
                      <a:pt x="101788" y="156796"/>
                      <a:pt x="121791" y="156796"/>
                    </a:cubicBezTo>
                    <a:cubicBezTo>
                      <a:pt x="141793" y="156796"/>
                      <a:pt x="157986" y="173941"/>
                      <a:pt x="157986" y="192991"/>
                    </a:cubicBezTo>
                    <a:lnTo>
                      <a:pt x="157986" y="210136"/>
                    </a:lnTo>
                    <a:lnTo>
                      <a:pt x="175131" y="210136"/>
                    </a:lnTo>
                    <a:lnTo>
                      <a:pt x="175131" y="192991"/>
                    </a:lnTo>
                    <a:cubicBezTo>
                      <a:pt x="175131" y="173941"/>
                      <a:pt x="192276" y="156796"/>
                      <a:pt x="211326" y="156796"/>
                    </a:cubicBezTo>
                    <a:cubicBezTo>
                      <a:pt x="230376" y="156796"/>
                      <a:pt x="247521" y="173941"/>
                      <a:pt x="247521" y="192991"/>
                    </a:cubicBezTo>
                    <a:cubicBezTo>
                      <a:pt x="248473" y="212994"/>
                      <a:pt x="231328" y="229186"/>
                      <a:pt x="212278" y="229186"/>
                    </a:cubicBezTo>
                    <a:close/>
                  </a:path>
                </a:pathLst>
              </a:custGeom>
              <a:solidFill>
                <a:srgbClr val="0F78D4"/>
              </a:solidFill>
              <a:ln w="9525" cap="flat">
                <a:noFill/>
                <a:prstDash val="solid"/>
                <a:miter/>
              </a:ln>
            </p:spPr>
            <p:txBody>
              <a:bodyPr rtlCol="0" anchor="ctr"/>
              <a:lstStyle/>
              <a:p>
                <a:endParaRPr lang="en-US"/>
              </a:p>
            </p:txBody>
          </p:sp>
        </p:grpSp>
        <p:sp>
          <p:nvSpPr>
            <p:cNvPr id="68" name="Rectangle 67">
              <a:extLst>
                <a:ext uri="{FF2B5EF4-FFF2-40B4-BE49-F238E27FC236}">
                  <a16:creationId xmlns:a16="http://schemas.microsoft.com/office/drawing/2014/main" id="{9EB56572-C663-435A-B61F-C9291D25F8E3}"/>
                </a:ext>
              </a:extLst>
            </p:cNvPr>
            <p:cNvSpPr/>
            <p:nvPr/>
          </p:nvSpPr>
          <p:spPr>
            <a:xfrm>
              <a:off x="9823681" y="3562022"/>
              <a:ext cx="952505"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Application</a:t>
              </a:r>
            </a:p>
            <a:p>
              <a:pPr algn="ctr" defTabSz="895497">
                <a:defRPr/>
              </a:pPr>
              <a:r>
                <a:rPr lang="en-US" sz="1200">
                  <a:solidFill>
                    <a:srgbClr val="000000"/>
                  </a:solidFill>
                  <a:latin typeface="Segoe UI" panose="020B0502040204020203" pitchFamily="34" charset="0"/>
                  <a:cs typeface="Segoe UI" panose="020B0502040204020203" pitchFamily="34" charset="0"/>
                </a:rPr>
                <a:t>Insights</a:t>
              </a:r>
            </a:p>
          </p:txBody>
        </p:sp>
      </p:grpSp>
      <p:cxnSp>
        <p:nvCxnSpPr>
          <p:cNvPr id="36" name="Straight Arrow Connector 35">
            <a:extLst>
              <a:ext uri="{FF2B5EF4-FFF2-40B4-BE49-F238E27FC236}">
                <a16:creationId xmlns:a16="http://schemas.microsoft.com/office/drawing/2014/main" id="{67A02B83-B659-4C66-99A3-DDE3A86A6CB0}"/>
              </a:ext>
            </a:extLst>
          </p:cNvPr>
          <p:cNvCxnSpPr>
            <a:cxnSpLocks/>
          </p:cNvCxnSpPr>
          <p:nvPr/>
        </p:nvCxnSpPr>
        <p:spPr>
          <a:xfrm>
            <a:off x="298887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8012FC2-F4A0-42BD-BD57-DD8EB40DA904}"/>
              </a:ext>
            </a:extLst>
          </p:cNvPr>
          <p:cNvCxnSpPr>
            <a:cxnSpLocks/>
          </p:cNvCxnSpPr>
          <p:nvPr/>
        </p:nvCxnSpPr>
        <p:spPr>
          <a:xfrm>
            <a:off x="457088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3F5C27A-D7EC-40A6-A6F3-F983CD6F7984}"/>
              </a:ext>
            </a:extLst>
          </p:cNvPr>
          <p:cNvCxnSpPr>
            <a:cxnSpLocks/>
          </p:cNvCxnSpPr>
          <p:nvPr/>
        </p:nvCxnSpPr>
        <p:spPr>
          <a:xfrm>
            <a:off x="615289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267D7C3-2EF9-4C8A-8C8C-049ADD1E40BE}"/>
              </a:ext>
            </a:extLst>
          </p:cNvPr>
          <p:cNvCxnSpPr>
            <a:cxnSpLocks/>
          </p:cNvCxnSpPr>
          <p:nvPr/>
        </p:nvCxnSpPr>
        <p:spPr>
          <a:xfrm>
            <a:off x="773490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AEBEB07-286F-46A9-85BC-E8DCA07287D2}"/>
              </a:ext>
            </a:extLst>
          </p:cNvPr>
          <p:cNvCxnSpPr>
            <a:cxnSpLocks/>
          </p:cNvCxnSpPr>
          <p:nvPr/>
        </p:nvCxnSpPr>
        <p:spPr>
          <a:xfrm>
            <a:off x="9316913" y="5206917"/>
            <a:ext cx="402804"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1951BCF-DDC1-4F00-9A42-63CFEBA50B3B}"/>
              </a:ext>
            </a:extLst>
          </p:cNvPr>
          <p:cNvCxnSpPr>
            <a:cxnSpLocks/>
          </p:cNvCxnSpPr>
          <p:nvPr/>
        </p:nvCxnSpPr>
        <p:spPr>
          <a:xfrm flipH="1">
            <a:off x="1538395" y="5206997"/>
            <a:ext cx="9359718" cy="796421"/>
          </a:xfrm>
          <a:prstGeom prst="bentConnector3">
            <a:avLst>
              <a:gd name="adj1" fmla="val -2442"/>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BFEE61-BDAC-4913-8F1B-BF33AE7D2BEF}"/>
              </a:ext>
            </a:extLst>
          </p:cNvPr>
          <p:cNvCxnSpPr>
            <a:cxnSpLocks/>
          </p:cNvCxnSpPr>
          <p:nvPr/>
        </p:nvCxnSpPr>
        <p:spPr>
          <a:xfrm>
            <a:off x="1535193" y="5206917"/>
            <a:ext cx="272608" cy="0"/>
          </a:xfrm>
          <a:prstGeom prst="straightConnector1">
            <a:avLst/>
          </a:prstGeom>
          <a:ln w="19050" cap="rnd">
            <a:solidFill>
              <a:srgbClr val="0F78D4"/>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CA18A07-1502-4E9E-8566-9A9B7BB45379}"/>
              </a:ext>
            </a:extLst>
          </p:cNvPr>
          <p:cNvCxnSpPr>
            <a:cxnSpLocks/>
          </p:cNvCxnSpPr>
          <p:nvPr/>
        </p:nvCxnSpPr>
        <p:spPr>
          <a:xfrm>
            <a:off x="1524234" y="5206918"/>
            <a:ext cx="0" cy="796501"/>
          </a:xfrm>
          <a:prstGeom prst="line">
            <a:avLst/>
          </a:prstGeom>
          <a:ln w="19050" cap="rnd">
            <a:solidFill>
              <a:srgbClr val="0F78D4"/>
            </a:solidFill>
            <a:headEnd type="none"/>
            <a:tailEnd type="none" w="lg" len="sm"/>
          </a:ln>
        </p:spPr>
        <p:style>
          <a:lnRef idx="1">
            <a:schemeClr val="accent1"/>
          </a:lnRef>
          <a:fillRef idx="0">
            <a:schemeClr val="accent1"/>
          </a:fillRef>
          <a:effectRef idx="0">
            <a:schemeClr val="accent1"/>
          </a:effectRef>
          <a:fontRef idx="minor">
            <a:schemeClr val="tx1"/>
          </a:fontRef>
        </p:style>
      </p:cxnSp>
      <p:pic>
        <p:nvPicPr>
          <p:cNvPr id="1035" name="Picture 4" descr="Image result for trello logo png black">
            <a:extLst>
              <a:ext uri="{FF2B5EF4-FFF2-40B4-BE49-F238E27FC236}">
                <a16:creationId xmlns:a16="http://schemas.microsoft.com/office/drawing/2014/main" id="{D16E10FD-CD93-4941-A0E5-34CEAFB2C6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5682" y="4839209"/>
            <a:ext cx="547176" cy="547176"/>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5D54AFFA-1BD9-41F8-AFCA-EDC0B6FD2FA1}"/>
              </a:ext>
            </a:extLst>
          </p:cNvPr>
          <p:cNvSpPr/>
          <p:nvPr/>
        </p:nvSpPr>
        <p:spPr>
          <a:xfrm>
            <a:off x="2126310" y="5434666"/>
            <a:ext cx="54592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Trello</a:t>
            </a:r>
          </a:p>
        </p:txBody>
      </p:sp>
      <p:grpSp>
        <p:nvGrpSpPr>
          <p:cNvPr id="120" name="Group 119">
            <a:extLst>
              <a:ext uri="{FF2B5EF4-FFF2-40B4-BE49-F238E27FC236}">
                <a16:creationId xmlns:a16="http://schemas.microsoft.com/office/drawing/2014/main" id="{4EEDCCE2-17AF-4F2D-879D-D0F114150799}"/>
              </a:ext>
            </a:extLst>
          </p:cNvPr>
          <p:cNvGrpSpPr/>
          <p:nvPr/>
        </p:nvGrpSpPr>
        <p:grpSpPr>
          <a:xfrm>
            <a:off x="5227300" y="4799226"/>
            <a:ext cx="671980" cy="912439"/>
            <a:chOff x="5227300" y="4999518"/>
            <a:chExt cx="671980" cy="912439"/>
          </a:xfrm>
        </p:grpSpPr>
        <p:sp>
          <p:nvSpPr>
            <p:cNvPr id="123" name="Freeform: Shape 122">
              <a:extLst>
                <a:ext uri="{FF2B5EF4-FFF2-40B4-BE49-F238E27FC236}">
                  <a16:creationId xmlns:a16="http://schemas.microsoft.com/office/drawing/2014/main" id="{5A6D7FBD-3C7B-4694-8064-2F849C34CD3F}"/>
                </a:ext>
              </a:extLst>
            </p:cNvPr>
            <p:cNvSpPr>
              <a:spLocks noChangeAspect="1"/>
            </p:cNvSpPr>
            <p:nvPr/>
          </p:nvSpPr>
          <p:spPr>
            <a:xfrm>
              <a:off x="5334690" y="4999518"/>
              <a:ext cx="457200" cy="62714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rgbClr val="1D191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Rectangle 61">
              <a:extLst>
                <a:ext uri="{FF2B5EF4-FFF2-40B4-BE49-F238E27FC236}">
                  <a16:creationId xmlns:a16="http://schemas.microsoft.com/office/drawing/2014/main" id="{D5B4B7F6-0F4A-4BBE-8828-77C95BE402FE}"/>
                </a:ext>
              </a:extLst>
            </p:cNvPr>
            <p:cNvSpPr/>
            <p:nvPr/>
          </p:nvSpPr>
          <p:spPr>
            <a:xfrm>
              <a:off x="5227300" y="5634958"/>
              <a:ext cx="67198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Jenkins</a:t>
              </a:r>
            </a:p>
          </p:txBody>
        </p:sp>
      </p:grpSp>
      <p:grpSp>
        <p:nvGrpSpPr>
          <p:cNvPr id="107" name="Group 106">
            <a:extLst>
              <a:ext uri="{FF2B5EF4-FFF2-40B4-BE49-F238E27FC236}">
                <a16:creationId xmlns:a16="http://schemas.microsoft.com/office/drawing/2014/main" id="{5283E5EB-1713-491C-BA7B-74AFFAF0B4C4}"/>
              </a:ext>
            </a:extLst>
          </p:cNvPr>
          <p:cNvGrpSpPr/>
          <p:nvPr/>
        </p:nvGrpSpPr>
        <p:grpSpPr>
          <a:xfrm>
            <a:off x="6726820" y="4830665"/>
            <a:ext cx="836960" cy="881000"/>
            <a:chOff x="6832258" y="4809013"/>
            <a:chExt cx="836960" cy="881000"/>
          </a:xfrm>
        </p:grpSpPr>
        <p:pic>
          <p:nvPicPr>
            <p:cNvPr id="1026" name="Picture 2" descr="Image result for terraform logo black png">
              <a:extLst>
                <a:ext uri="{FF2B5EF4-FFF2-40B4-BE49-F238E27FC236}">
                  <a16:creationId xmlns:a16="http://schemas.microsoft.com/office/drawing/2014/main" id="{605CC15D-D786-4CC8-857A-7C041707F5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9278" y="4809013"/>
              <a:ext cx="502920" cy="564264"/>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13D53080-681A-4EBB-8C4C-B4704625176C}"/>
                </a:ext>
              </a:extLst>
            </p:cNvPr>
            <p:cNvSpPr/>
            <p:nvPr/>
          </p:nvSpPr>
          <p:spPr>
            <a:xfrm>
              <a:off x="6832258" y="5413014"/>
              <a:ext cx="836960"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Terraform</a:t>
              </a:r>
            </a:p>
          </p:txBody>
        </p:sp>
      </p:grpSp>
      <p:grpSp>
        <p:nvGrpSpPr>
          <p:cNvPr id="108" name="Group 107">
            <a:extLst>
              <a:ext uri="{FF2B5EF4-FFF2-40B4-BE49-F238E27FC236}">
                <a16:creationId xmlns:a16="http://schemas.microsoft.com/office/drawing/2014/main" id="{F4E6F4E0-7EB2-45BD-938E-AD1DB8505EE2}"/>
              </a:ext>
            </a:extLst>
          </p:cNvPr>
          <p:cNvGrpSpPr/>
          <p:nvPr/>
        </p:nvGrpSpPr>
        <p:grpSpPr>
          <a:xfrm>
            <a:off x="8387313" y="4861337"/>
            <a:ext cx="679994" cy="850328"/>
            <a:chOff x="8325537" y="4839685"/>
            <a:chExt cx="679994" cy="850328"/>
          </a:xfrm>
        </p:grpSpPr>
        <p:grpSp>
          <p:nvGrpSpPr>
            <p:cNvPr id="17" name="Group 16">
              <a:extLst>
                <a:ext uri="{FF2B5EF4-FFF2-40B4-BE49-F238E27FC236}">
                  <a16:creationId xmlns:a16="http://schemas.microsoft.com/office/drawing/2014/main" id="{4B01177B-3F3A-4162-A67E-3D67FF8E10C8}"/>
                </a:ext>
              </a:extLst>
            </p:cNvPr>
            <p:cNvGrpSpPr>
              <a:grpSpLocks noChangeAspect="1"/>
            </p:cNvGrpSpPr>
            <p:nvPr/>
          </p:nvGrpSpPr>
          <p:grpSpPr>
            <a:xfrm>
              <a:off x="8414074" y="4839685"/>
              <a:ext cx="502920" cy="502920"/>
              <a:chOff x="7920643" y="5224741"/>
              <a:chExt cx="790677" cy="790677"/>
            </a:xfrm>
          </p:grpSpPr>
          <p:sp>
            <p:nvSpPr>
              <p:cNvPr id="15" name="Freeform: Shape 14">
                <a:extLst>
                  <a:ext uri="{FF2B5EF4-FFF2-40B4-BE49-F238E27FC236}">
                    <a16:creationId xmlns:a16="http://schemas.microsoft.com/office/drawing/2014/main" id="{57ED884F-9442-4A72-B31B-E049A9003EF7}"/>
                  </a:ext>
                </a:extLst>
              </p:cNvPr>
              <p:cNvSpPr/>
              <p:nvPr/>
            </p:nvSpPr>
            <p:spPr>
              <a:xfrm>
                <a:off x="8269035" y="5465341"/>
                <a:ext cx="157518" cy="253264"/>
              </a:xfrm>
              <a:custGeom>
                <a:avLst/>
                <a:gdLst>
                  <a:gd name="connsiteX0" fmla="*/ 2316 w 157517"/>
                  <a:gd name="connsiteY0" fmla="*/ 132655 h 253263"/>
                  <a:gd name="connsiteX1" fmla="*/ 156437 w 157517"/>
                  <a:gd name="connsiteY1" fmla="*/ 254036 h 253263"/>
                  <a:gd name="connsiteX2" fmla="*/ 54513 w 157517"/>
                  <a:gd name="connsiteY2" fmla="*/ 2316 h 253263"/>
                </a:gdLst>
                <a:ahLst/>
                <a:cxnLst>
                  <a:cxn ang="0">
                    <a:pos x="connsiteX0" y="connsiteY0"/>
                  </a:cxn>
                  <a:cxn ang="0">
                    <a:pos x="connsiteX1" y="connsiteY1"/>
                  </a:cxn>
                  <a:cxn ang="0">
                    <a:pos x="connsiteX2" y="connsiteY2"/>
                  </a:cxn>
                </a:cxnLst>
                <a:rect l="l" t="t" r="r" b="b"/>
                <a:pathLst>
                  <a:path w="157517" h="253263">
                    <a:moveTo>
                      <a:pt x="2316" y="132655"/>
                    </a:moveTo>
                    <a:lnTo>
                      <a:pt x="156437" y="254036"/>
                    </a:lnTo>
                    <a:lnTo>
                      <a:pt x="54513" y="2316"/>
                    </a:ln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A234842-84D8-4380-8872-E568F6D56198}"/>
                  </a:ext>
                </a:extLst>
              </p:cNvPr>
              <p:cNvSpPr/>
              <p:nvPr/>
            </p:nvSpPr>
            <p:spPr>
              <a:xfrm>
                <a:off x="7920643" y="5224741"/>
                <a:ext cx="790677" cy="790677"/>
              </a:xfrm>
              <a:custGeom>
                <a:avLst/>
                <a:gdLst>
                  <a:gd name="connsiteX0" fmla="*/ 396111 w 790677"/>
                  <a:gd name="connsiteY0" fmla="*/ 2316 h 790677"/>
                  <a:gd name="connsiteX1" fmla="*/ 2316 w 790677"/>
                  <a:gd name="connsiteY1" fmla="*/ 396420 h 790677"/>
                  <a:gd name="connsiteX2" fmla="*/ 396111 w 790677"/>
                  <a:gd name="connsiteY2" fmla="*/ 790214 h 790677"/>
                  <a:gd name="connsiteX3" fmla="*/ 790214 w 790677"/>
                  <a:gd name="connsiteY3" fmla="*/ 396111 h 790677"/>
                  <a:gd name="connsiteX4" fmla="*/ 396111 w 790677"/>
                  <a:gd name="connsiteY4" fmla="*/ 2316 h 790677"/>
                  <a:gd name="connsiteX5" fmla="*/ 557952 w 790677"/>
                  <a:gd name="connsiteY5" fmla="*/ 592236 h 790677"/>
                  <a:gd name="connsiteX6" fmla="*/ 536332 w 790677"/>
                  <a:gd name="connsiteY6" fmla="*/ 582661 h 790677"/>
                  <a:gd name="connsiteX7" fmla="*/ 333104 w 790677"/>
                  <a:gd name="connsiteY7" fmla="*/ 418349 h 790677"/>
                  <a:gd name="connsiteX8" fmla="*/ 264537 w 790677"/>
                  <a:gd name="connsiteY8" fmla="*/ 589147 h 790677"/>
                  <a:gd name="connsiteX9" fmla="*/ 205854 w 790677"/>
                  <a:gd name="connsiteY9" fmla="*/ 589147 h 790677"/>
                  <a:gd name="connsiteX10" fmla="*/ 377888 w 790677"/>
                  <a:gd name="connsiteY10" fmla="*/ 175277 h 790677"/>
                  <a:gd name="connsiteX11" fmla="*/ 402906 w 790677"/>
                  <a:gd name="connsiteY11" fmla="*/ 158599 h 790677"/>
                  <a:gd name="connsiteX12" fmla="*/ 427305 w 790677"/>
                  <a:gd name="connsiteY12" fmla="*/ 175277 h 790677"/>
                  <a:gd name="connsiteX13" fmla="*/ 584205 w 790677"/>
                  <a:gd name="connsiteY13" fmla="*/ 552702 h 790677"/>
                  <a:gd name="connsiteX14" fmla="*/ 586985 w 790677"/>
                  <a:gd name="connsiteY14" fmla="*/ 564439 h 790677"/>
                  <a:gd name="connsiteX15" fmla="*/ 557952 w 790677"/>
                  <a:gd name="connsiteY15" fmla="*/ 592236 h 79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0677" h="790677">
                    <a:moveTo>
                      <a:pt x="396111" y="2316"/>
                    </a:moveTo>
                    <a:cubicBezTo>
                      <a:pt x="178674" y="2316"/>
                      <a:pt x="2316" y="178675"/>
                      <a:pt x="2316" y="396420"/>
                    </a:cubicBezTo>
                    <a:cubicBezTo>
                      <a:pt x="2316" y="613856"/>
                      <a:pt x="178674" y="790214"/>
                      <a:pt x="396111" y="790214"/>
                    </a:cubicBezTo>
                    <a:cubicBezTo>
                      <a:pt x="613856" y="790214"/>
                      <a:pt x="790214" y="613856"/>
                      <a:pt x="790214" y="396111"/>
                    </a:cubicBezTo>
                    <a:cubicBezTo>
                      <a:pt x="790214" y="178675"/>
                      <a:pt x="613856" y="2316"/>
                      <a:pt x="396111" y="2316"/>
                    </a:cubicBezTo>
                    <a:close/>
                    <a:moveTo>
                      <a:pt x="557952" y="592236"/>
                    </a:moveTo>
                    <a:cubicBezTo>
                      <a:pt x="550231" y="592236"/>
                      <a:pt x="544363" y="589147"/>
                      <a:pt x="536332" y="582661"/>
                    </a:cubicBezTo>
                    <a:lnTo>
                      <a:pt x="333104" y="418349"/>
                    </a:lnTo>
                    <a:lnTo>
                      <a:pt x="264537" y="589147"/>
                    </a:lnTo>
                    <a:lnTo>
                      <a:pt x="205854" y="589147"/>
                    </a:lnTo>
                    <a:lnTo>
                      <a:pt x="377888" y="175277"/>
                    </a:lnTo>
                    <a:cubicBezTo>
                      <a:pt x="382212" y="164467"/>
                      <a:pt x="392095" y="158599"/>
                      <a:pt x="402906" y="158599"/>
                    </a:cubicBezTo>
                    <a:cubicBezTo>
                      <a:pt x="413716" y="158599"/>
                      <a:pt x="422672" y="164467"/>
                      <a:pt x="427305" y="175277"/>
                    </a:cubicBezTo>
                    <a:lnTo>
                      <a:pt x="584205" y="552702"/>
                    </a:lnTo>
                    <a:cubicBezTo>
                      <a:pt x="586058" y="557335"/>
                      <a:pt x="586985" y="561659"/>
                      <a:pt x="586985" y="564439"/>
                    </a:cubicBezTo>
                    <a:cubicBezTo>
                      <a:pt x="586676" y="580808"/>
                      <a:pt x="573395" y="592236"/>
                      <a:pt x="557952" y="592236"/>
                    </a:cubicBezTo>
                    <a:close/>
                  </a:path>
                </a:pathLst>
              </a:custGeom>
              <a:solidFill>
                <a:srgbClr val="000000"/>
              </a:solidFill>
              <a:ln w="9525" cap="flat">
                <a:noFill/>
                <a:prstDash val="solid"/>
                <a:miter/>
              </a:ln>
            </p:spPr>
            <p:txBody>
              <a:bodyPr rtlCol="0" anchor="ctr"/>
              <a:lstStyle/>
              <a:p>
                <a:endParaRPr lang="en-US"/>
              </a:p>
            </p:txBody>
          </p:sp>
        </p:grpSp>
        <p:sp>
          <p:nvSpPr>
            <p:cNvPr id="64" name="Rectangle 63">
              <a:extLst>
                <a:ext uri="{FF2B5EF4-FFF2-40B4-BE49-F238E27FC236}">
                  <a16:creationId xmlns:a16="http://schemas.microsoft.com/office/drawing/2014/main" id="{F0E85C16-CB75-4729-933F-007AFCC5F48B}"/>
                </a:ext>
              </a:extLst>
            </p:cNvPr>
            <p:cNvSpPr/>
            <p:nvPr/>
          </p:nvSpPr>
          <p:spPr>
            <a:xfrm>
              <a:off x="8325537" y="5413014"/>
              <a:ext cx="679994"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Ansible</a:t>
              </a:r>
            </a:p>
          </p:txBody>
        </p:sp>
      </p:grpSp>
      <p:grpSp>
        <p:nvGrpSpPr>
          <p:cNvPr id="118" name="Group 117">
            <a:extLst>
              <a:ext uri="{FF2B5EF4-FFF2-40B4-BE49-F238E27FC236}">
                <a16:creationId xmlns:a16="http://schemas.microsoft.com/office/drawing/2014/main" id="{4E969957-E301-4E2A-A895-D96DA95F5962}"/>
              </a:ext>
            </a:extLst>
          </p:cNvPr>
          <p:cNvGrpSpPr/>
          <p:nvPr/>
        </p:nvGrpSpPr>
        <p:grpSpPr>
          <a:xfrm>
            <a:off x="9898053" y="4985546"/>
            <a:ext cx="822533" cy="726119"/>
            <a:chOff x="9898053" y="5185838"/>
            <a:chExt cx="822533" cy="726119"/>
          </a:xfrm>
        </p:grpSpPr>
        <p:sp>
          <p:nvSpPr>
            <p:cNvPr id="65" name="Rectangle 64">
              <a:extLst>
                <a:ext uri="{FF2B5EF4-FFF2-40B4-BE49-F238E27FC236}">
                  <a16:creationId xmlns:a16="http://schemas.microsoft.com/office/drawing/2014/main" id="{855FF9A2-D343-4D37-B925-E02FEFAB0FC1}"/>
                </a:ext>
              </a:extLst>
            </p:cNvPr>
            <p:cNvSpPr/>
            <p:nvPr/>
          </p:nvSpPr>
          <p:spPr>
            <a:xfrm>
              <a:off x="9898053" y="5634958"/>
              <a:ext cx="822533"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ELK Stack</a:t>
              </a:r>
            </a:p>
          </p:txBody>
        </p:sp>
        <p:grpSp>
          <p:nvGrpSpPr>
            <p:cNvPr id="82" name="Group 26">
              <a:extLst>
                <a:ext uri="{FF2B5EF4-FFF2-40B4-BE49-F238E27FC236}">
                  <a16:creationId xmlns:a16="http://schemas.microsoft.com/office/drawing/2014/main" id="{5D190F92-8C21-4A65-AAAB-17CE481F889F}"/>
                </a:ext>
              </a:extLst>
            </p:cNvPr>
            <p:cNvGrpSpPr>
              <a:grpSpLocks noChangeAspect="1"/>
            </p:cNvGrpSpPr>
            <p:nvPr/>
          </p:nvGrpSpPr>
          <p:grpSpPr bwMode="auto">
            <a:xfrm>
              <a:off x="9969267" y="5185838"/>
              <a:ext cx="680106" cy="254503"/>
              <a:chOff x="-4347" y="-631"/>
              <a:chExt cx="4909" cy="1837"/>
            </a:xfrm>
            <a:solidFill>
              <a:srgbClr val="000000"/>
            </a:solidFill>
          </p:grpSpPr>
          <p:sp>
            <p:nvSpPr>
              <p:cNvPr id="83" name="Freeform 27">
                <a:extLst>
                  <a:ext uri="{FF2B5EF4-FFF2-40B4-BE49-F238E27FC236}">
                    <a16:creationId xmlns:a16="http://schemas.microsoft.com/office/drawing/2014/main" id="{3710D164-242B-4138-AD8A-126FECFE7A9B}"/>
                  </a:ext>
                </a:extLst>
              </p:cNvPr>
              <p:cNvSpPr>
                <a:spLocks/>
              </p:cNvSpPr>
              <p:nvPr/>
            </p:nvSpPr>
            <p:spPr bwMode="auto">
              <a:xfrm>
                <a:off x="-822" y="-600"/>
                <a:ext cx="1384" cy="807"/>
              </a:xfrm>
              <a:custGeom>
                <a:avLst/>
                <a:gdLst>
                  <a:gd name="T0" fmla="*/ 587 w 587"/>
                  <a:gd name="T1" fmla="*/ 0 h 342"/>
                  <a:gd name="T2" fmla="*/ 0 w 587"/>
                  <a:gd name="T3" fmla="*/ 0 h 342"/>
                  <a:gd name="T4" fmla="*/ 0 w 587"/>
                  <a:gd name="T5" fmla="*/ 272 h 342"/>
                  <a:gd name="T6" fmla="*/ 26 w 587"/>
                  <a:gd name="T7" fmla="*/ 271 h 342"/>
                  <a:gd name="T8" fmla="*/ 302 w 587"/>
                  <a:gd name="T9" fmla="*/ 341 h 342"/>
                  <a:gd name="T10" fmla="*/ 305 w 587"/>
                  <a:gd name="T11" fmla="*/ 342 h 342"/>
                  <a:gd name="T12" fmla="*/ 587 w 587"/>
                  <a:gd name="T13" fmla="*/ 4 h 342"/>
                  <a:gd name="T14" fmla="*/ 587 w 587"/>
                  <a:gd name="T15" fmla="*/ 0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7" h="342">
                    <a:moveTo>
                      <a:pt x="587" y="0"/>
                    </a:moveTo>
                    <a:cubicBezTo>
                      <a:pt x="0" y="0"/>
                      <a:pt x="0" y="0"/>
                      <a:pt x="0" y="0"/>
                    </a:cubicBezTo>
                    <a:cubicBezTo>
                      <a:pt x="0" y="272"/>
                      <a:pt x="0" y="272"/>
                      <a:pt x="0" y="272"/>
                    </a:cubicBezTo>
                    <a:cubicBezTo>
                      <a:pt x="9" y="271"/>
                      <a:pt x="18" y="271"/>
                      <a:pt x="26" y="271"/>
                    </a:cubicBezTo>
                    <a:cubicBezTo>
                      <a:pt x="122" y="271"/>
                      <a:pt x="217" y="295"/>
                      <a:pt x="302" y="341"/>
                    </a:cubicBezTo>
                    <a:cubicBezTo>
                      <a:pt x="305" y="342"/>
                      <a:pt x="305" y="342"/>
                      <a:pt x="305" y="342"/>
                    </a:cubicBezTo>
                    <a:cubicBezTo>
                      <a:pt x="587" y="4"/>
                      <a:pt x="587" y="4"/>
                      <a:pt x="587" y="4"/>
                    </a:cubicBez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8">
                <a:extLst>
                  <a:ext uri="{FF2B5EF4-FFF2-40B4-BE49-F238E27FC236}">
                    <a16:creationId xmlns:a16="http://schemas.microsoft.com/office/drawing/2014/main" id="{0DE2BA3E-30F5-4B14-8AE6-DF342C50B655}"/>
                  </a:ext>
                </a:extLst>
              </p:cNvPr>
              <p:cNvSpPr>
                <a:spLocks/>
              </p:cNvSpPr>
              <p:nvPr/>
            </p:nvSpPr>
            <p:spPr bwMode="auto">
              <a:xfrm>
                <a:off x="95" y="3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9">
                <a:extLst>
                  <a:ext uri="{FF2B5EF4-FFF2-40B4-BE49-F238E27FC236}">
                    <a16:creationId xmlns:a16="http://schemas.microsoft.com/office/drawing/2014/main" id="{976ED8A5-B6F6-497B-A715-9C8C0AE8E7BD}"/>
                  </a:ext>
                </a:extLst>
              </p:cNvPr>
              <p:cNvSpPr>
                <a:spLocks noChangeArrowheads="1"/>
              </p:cNvSpPr>
              <p:nvPr/>
            </p:nvSpPr>
            <p:spPr bwMode="auto">
              <a:xfrm>
                <a:off x="-822" y="1131"/>
                <a:ext cx="1" cy="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0">
                <a:extLst>
                  <a:ext uri="{FF2B5EF4-FFF2-40B4-BE49-F238E27FC236}">
                    <a16:creationId xmlns:a16="http://schemas.microsoft.com/office/drawing/2014/main" id="{749D4F45-AEF1-4D15-B997-C1CE8B02A5D7}"/>
                  </a:ext>
                </a:extLst>
              </p:cNvPr>
              <p:cNvSpPr>
                <a:spLocks/>
              </p:cNvSpPr>
              <p:nvPr/>
            </p:nvSpPr>
            <p:spPr bwMode="auto">
              <a:xfrm>
                <a:off x="-525" y="415"/>
                <a:ext cx="1079" cy="780"/>
              </a:xfrm>
              <a:custGeom>
                <a:avLst/>
                <a:gdLst>
                  <a:gd name="T0" fmla="*/ 0 w 458"/>
                  <a:gd name="T1" fmla="*/ 330 h 330"/>
                  <a:gd name="T2" fmla="*/ 458 w 458"/>
                  <a:gd name="T3" fmla="*/ 330 h 330"/>
                  <a:gd name="T4" fmla="*/ 275 w 458"/>
                  <a:gd name="T5" fmla="*/ 0 h 330"/>
                  <a:gd name="T6" fmla="*/ 0 w 458"/>
                  <a:gd name="T7" fmla="*/ 330 h 330"/>
                </a:gdLst>
                <a:ahLst/>
                <a:cxnLst>
                  <a:cxn ang="0">
                    <a:pos x="T0" y="T1"/>
                  </a:cxn>
                  <a:cxn ang="0">
                    <a:pos x="T2" y="T3"/>
                  </a:cxn>
                  <a:cxn ang="0">
                    <a:pos x="T4" y="T5"/>
                  </a:cxn>
                  <a:cxn ang="0">
                    <a:pos x="T6" y="T7"/>
                  </a:cxn>
                </a:cxnLst>
                <a:rect l="0" t="0" r="r" b="b"/>
                <a:pathLst>
                  <a:path w="458" h="330">
                    <a:moveTo>
                      <a:pt x="0" y="330"/>
                    </a:moveTo>
                    <a:cubicBezTo>
                      <a:pt x="458" y="330"/>
                      <a:pt x="458" y="330"/>
                      <a:pt x="458" y="330"/>
                    </a:cubicBezTo>
                    <a:cubicBezTo>
                      <a:pt x="436" y="199"/>
                      <a:pt x="370" y="84"/>
                      <a:pt x="275" y="0"/>
                    </a:cubicBezTo>
                    <a:lnTo>
                      <a:pt x="0"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1">
                <a:extLst>
                  <a:ext uri="{FF2B5EF4-FFF2-40B4-BE49-F238E27FC236}">
                    <a16:creationId xmlns:a16="http://schemas.microsoft.com/office/drawing/2014/main" id="{5E600049-8106-4437-98E2-623F6C84AA84}"/>
                  </a:ext>
                </a:extLst>
              </p:cNvPr>
              <p:cNvSpPr>
                <a:spLocks/>
              </p:cNvSpPr>
              <p:nvPr/>
            </p:nvSpPr>
            <p:spPr bwMode="auto">
              <a:xfrm>
                <a:off x="-822" y="257"/>
                <a:ext cx="917" cy="938"/>
              </a:xfrm>
              <a:custGeom>
                <a:avLst/>
                <a:gdLst>
                  <a:gd name="T0" fmla="*/ 389 w 389"/>
                  <a:gd name="T1" fmla="*/ 56 h 397"/>
                  <a:gd name="T2" fmla="*/ 308 w 389"/>
                  <a:gd name="T3" fmla="*/ 0 h 397"/>
                  <a:gd name="T4" fmla="*/ 0 w 389"/>
                  <a:gd name="T5" fmla="*/ 370 h 397"/>
                  <a:gd name="T6" fmla="*/ 0 w 389"/>
                  <a:gd name="T7" fmla="*/ 397 h 397"/>
                  <a:gd name="T8" fmla="*/ 105 w 389"/>
                  <a:gd name="T9" fmla="*/ 397 h 397"/>
                  <a:gd name="T10" fmla="*/ 389 w 389"/>
                  <a:gd name="T11" fmla="*/ 56 h 397"/>
                  <a:gd name="T12" fmla="*/ 389 w 389"/>
                  <a:gd name="T13" fmla="*/ 56 h 397"/>
                </a:gdLst>
                <a:ahLst/>
                <a:cxnLst>
                  <a:cxn ang="0">
                    <a:pos x="T0" y="T1"/>
                  </a:cxn>
                  <a:cxn ang="0">
                    <a:pos x="T2" y="T3"/>
                  </a:cxn>
                  <a:cxn ang="0">
                    <a:pos x="T4" y="T5"/>
                  </a:cxn>
                  <a:cxn ang="0">
                    <a:pos x="T6" y="T7"/>
                  </a:cxn>
                  <a:cxn ang="0">
                    <a:pos x="T8" y="T9"/>
                  </a:cxn>
                  <a:cxn ang="0">
                    <a:pos x="T10" y="T11"/>
                  </a:cxn>
                  <a:cxn ang="0">
                    <a:pos x="T12" y="T13"/>
                  </a:cxn>
                </a:cxnLst>
                <a:rect l="0" t="0" r="r" b="b"/>
                <a:pathLst>
                  <a:path w="389" h="397">
                    <a:moveTo>
                      <a:pt x="389" y="56"/>
                    </a:moveTo>
                    <a:cubicBezTo>
                      <a:pt x="364" y="35"/>
                      <a:pt x="337" y="16"/>
                      <a:pt x="308" y="0"/>
                    </a:cubicBezTo>
                    <a:cubicBezTo>
                      <a:pt x="0" y="370"/>
                      <a:pt x="0" y="370"/>
                      <a:pt x="0" y="370"/>
                    </a:cubicBezTo>
                    <a:cubicBezTo>
                      <a:pt x="0" y="397"/>
                      <a:pt x="0" y="397"/>
                      <a:pt x="0" y="397"/>
                    </a:cubicBezTo>
                    <a:cubicBezTo>
                      <a:pt x="105" y="397"/>
                      <a:pt x="105" y="397"/>
                      <a:pt x="105" y="397"/>
                    </a:cubicBezTo>
                    <a:cubicBezTo>
                      <a:pt x="389" y="56"/>
                      <a:pt x="389" y="56"/>
                      <a:pt x="389" y="56"/>
                    </a:cubicBezTo>
                    <a:cubicBezTo>
                      <a:pt x="389" y="56"/>
                      <a:pt x="389" y="56"/>
                      <a:pt x="38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2">
                <a:extLst>
                  <a:ext uri="{FF2B5EF4-FFF2-40B4-BE49-F238E27FC236}">
                    <a16:creationId xmlns:a16="http://schemas.microsoft.com/office/drawing/2014/main" id="{584407DC-3999-4189-AC89-05D4E6498201}"/>
                  </a:ext>
                </a:extLst>
              </p:cNvPr>
              <p:cNvSpPr>
                <a:spLocks/>
              </p:cNvSpPr>
              <p:nvPr/>
            </p:nvSpPr>
            <p:spPr bwMode="auto">
              <a:xfrm>
                <a:off x="-822" y="77"/>
                <a:ext cx="693" cy="995"/>
              </a:xfrm>
              <a:custGeom>
                <a:avLst/>
                <a:gdLst>
                  <a:gd name="T0" fmla="*/ 0 w 294"/>
                  <a:gd name="T1" fmla="*/ 1 h 421"/>
                  <a:gd name="T2" fmla="*/ 0 w 294"/>
                  <a:gd name="T3" fmla="*/ 421 h 421"/>
                  <a:gd name="T4" fmla="*/ 294 w 294"/>
                  <a:gd name="T5" fmla="*/ 68 h 421"/>
                  <a:gd name="T6" fmla="*/ 26 w 294"/>
                  <a:gd name="T7" fmla="*/ 0 h 421"/>
                  <a:gd name="T8" fmla="*/ 0 w 294"/>
                  <a:gd name="T9" fmla="*/ 1 h 421"/>
                </a:gdLst>
                <a:ahLst/>
                <a:cxnLst>
                  <a:cxn ang="0">
                    <a:pos x="T0" y="T1"/>
                  </a:cxn>
                  <a:cxn ang="0">
                    <a:pos x="T2" y="T3"/>
                  </a:cxn>
                  <a:cxn ang="0">
                    <a:pos x="T4" y="T5"/>
                  </a:cxn>
                  <a:cxn ang="0">
                    <a:pos x="T6" y="T7"/>
                  </a:cxn>
                  <a:cxn ang="0">
                    <a:pos x="T8" y="T9"/>
                  </a:cxn>
                </a:cxnLst>
                <a:rect l="0" t="0" r="r" b="b"/>
                <a:pathLst>
                  <a:path w="294" h="421">
                    <a:moveTo>
                      <a:pt x="0" y="1"/>
                    </a:moveTo>
                    <a:cubicBezTo>
                      <a:pt x="0" y="421"/>
                      <a:pt x="0" y="421"/>
                      <a:pt x="0" y="421"/>
                    </a:cubicBezTo>
                    <a:cubicBezTo>
                      <a:pt x="294" y="68"/>
                      <a:pt x="294" y="68"/>
                      <a:pt x="294" y="68"/>
                    </a:cubicBezTo>
                    <a:cubicBezTo>
                      <a:pt x="214" y="25"/>
                      <a:pt x="123" y="0"/>
                      <a:pt x="26" y="0"/>
                    </a:cubicBezTo>
                    <a:cubicBezTo>
                      <a:pt x="17" y="0"/>
                      <a:pt x="9"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3">
                <a:extLst>
                  <a:ext uri="{FF2B5EF4-FFF2-40B4-BE49-F238E27FC236}">
                    <a16:creationId xmlns:a16="http://schemas.microsoft.com/office/drawing/2014/main" id="{D0ABBF3B-9D8E-4E0B-9424-AF165B96F818}"/>
                  </a:ext>
                </a:extLst>
              </p:cNvPr>
              <p:cNvSpPr>
                <a:spLocks/>
              </p:cNvSpPr>
              <p:nvPr/>
            </p:nvSpPr>
            <p:spPr bwMode="auto">
              <a:xfrm>
                <a:off x="-2560" y="-600"/>
                <a:ext cx="832" cy="925"/>
              </a:xfrm>
              <a:custGeom>
                <a:avLst/>
                <a:gdLst>
                  <a:gd name="T0" fmla="*/ 353 w 353"/>
                  <a:gd name="T1" fmla="*/ 392 h 392"/>
                  <a:gd name="T2" fmla="*/ 353 w 353"/>
                  <a:gd name="T3" fmla="*/ 245 h 392"/>
                  <a:gd name="T4" fmla="*/ 108 w 353"/>
                  <a:gd name="T5" fmla="*/ 0 h 392"/>
                  <a:gd name="T6" fmla="*/ 0 w 353"/>
                  <a:gd name="T7" fmla="*/ 0 h 392"/>
                  <a:gd name="T8" fmla="*/ 0 w 353"/>
                  <a:gd name="T9" fmla="*/ 392 h 392"/>
                  <a:gd name="T10" fmla="*/ 353 w 353"/>
                  <a:gd name="T11" fmla="*/ 392 h 392"/>
                </a:gdLst>
                <a:ahLst/>
                <a:cxnLst>
                  <a:cxn ang="0">
                    <a:pos x="T0" y="T1"/>
                  </a:cxn>
                  <a:cxn ang="0">
                    <a:pos x="T2" y="T3"/>
                  </a:cxn>
                  <a:cxn ang="0">
                    <a:pos x="T4" y="T5"/>
                  </a:cxn>
                  <a:cxn ang="0">
                    <a:pos x="T6" y="T7"/>
                  </a:cxn>
                  <a:cxn ang="0">
                    <a:pos x="T8" y="T9"/>
                  </a:cxn>
                  <a:cxn ang="0">
                    <a:pos x="T10" y="T11"/>
                  </a:cxn>
                </a:cxnLst>
                <a:rect l="0" t="0" r="r" b="b"/>
                <a:pathLst>
                  <a:path w="353" h="392">
                    <a:moveTo>
                      <a:pt x="353" y="392"/>
                    </a:moveTo>
                    <a:cubicBezTo>
                      <a:pt x="353" y="245"/>
                      <a:pt x="353" y="245"/>
                      <a:pt x="353" y="245"/>
                    </a:cubicBezTo>
                    <a:cubicBezTo>
                      <a:pt x="353" y="110"/>
                      <a:pt x="243" y="0"/>
                      <a:pt x="108" y="0"/>
                    </a:cubicBezTo>
                    <a:cubicBezTo>
                      <a:pt x="0" y="0"/>
                      <a:pt x="0" y="0"/>
                      <a:pt x="0" y="0"/>
                    </a:cubicBezTo>
                    <a:cubicBezTo>
                      <a:pt x="0" y="392"/>
                      <a:pt x="0" y="392"/>
                      <a:pt x="0" y="392"/>
                    </a:cubicBezTo>
                    <a:lnTo>
                      <a:pt x="353"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4">
                <a:extLst>
                  <a:ext uri="{FF2B5EF4-FFF2-40B4-BE49-F238E27FC236}">
                    <a16:creationId xmlns:a16="http://schemas.microsoft.com/office/drawing/2014/main" id="{3A6B3A42-2ACE-444E-8FC6-3EF77E5258C3}"/>
                  </a:ext>
                </a:extLst>
              </p:cNvPr>
              <p:cNvSpPr>
                <a:spLocks/>
              </p:cNvSpPr>
              <p:nvPr/>
            </p:nvSpPr>
            <p:spPr bwMode="auto">
              <a:xfrm>
                <a:off x="-3508" y="42"/>
                <a:ext cx="630" cy="513"/>
              </a:xfrm>
              <a:custGeom>
                <a:avLst/>
                <a:gdLst>
                  <a:gd name="T0" fmla="*/ 158 w 267"/>
                  <a:gd name="T1" fmla="*/ 0 h 217"/>
                  <a:gd name="T2" fmla="*/ 0 w 267"/>
                  <a:gd name="T3" fmla="*/ 0 h 217"/>
                  <a:gd name="T4" fmla="*/ 16 w 267"/>
                  <a:gd name="T5" fmla="*/ 116 h 217"/>
                  <a:gd name="T6" fmla="*/ 4 w 267"/>
                  <a:gd name="T7" fmla="*/ 217 h 217"/>
                  <a:gd name="T8" fmla="*/ 158 w 267"/>
                  <a:gd name="T9" fmla="*/ 217 h 217"/>
                  <a:gd name="T10" fmla="*/ 267 w 267"/>
                  <a:gd name="T11" fmla="*/ 108 h 217"/>
                  <a:gd name="T12" fmla="*/ 267 w 267"/>
                  <a:gd name="T13" fmla="*/ 108 h 217"/>
                  <a:gd name="T14" fmla="*/ 158 w 267"/>
                  <a:gd name="T15" fmla="*/ 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217">
                    <a:moveTo>
                      <a:pt x="158" y="0"/>
                    </a:moveTo>
                    <a:cubicBezTo>
                      <a:pt x="0" y="0"/>
                      <a:pt x="0" y="0"/>
                      <a:pt x="0" y="0"/>
                    </a:cubicBezTo>
                    <a:cubicBezTo>
                      <a:pt x="10" y="38"/>
                      <a:pt x="16" y="77"/>
                      <a:pt x="16" y="116"/>
                    </a:cubicBezTo>
                    <a:cubicBezTo>
                      <a:pt x="16" y="150"/>
                      <a:pt x="12" y="184"/>
                      <a:pt x="4" y="217"/>
                    </a:cubicBezTo>
                    <a:cubicBezTo>
                      <a:pt x="158" y="217"/>
                      <a:pt x="158" y="217"/>
                      <a:pt x="158" y="217"/>
                    </a:cubicBezTo>
                    <a:cubicBezTo>
                      <a:pt x="218" y="217"/>
                      <a:pt x="267" y="168"/>
                      <a:pt x="267" y="108"/>
                    </a:cubicBezTo>
                    <a:cubicBezTo>
                      <a:pt x="267" y="108"/>
                      <a:pt x="267" y="108"/>
                      <a:pt x="267" y="108"/>
                    </a:cubicBezTo>
                    <a:cubicBezTo>
                      <a:pt x="267" y="48"/>
                      <a:pt x="218" y="0"/>
                      <a:pt x="1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
                <a:extLst>
                  <a:ext uri="{FF2B5EF4-FFF2-40B4-BE49-F238E27FC236}">
                    <a16:creationId xmlns:a16="http://schemas.microsoft.com/office/drawing/2014/main" id="{280D994F-167A-488D-9075-2B4BCE644ACE}"/>
                  </a:ext>
                </a:extLst>
              </p:cNvPr>
              <p:cNvSpPr>
                <a:spLocks/>
              </p:cNvSpPr>
              <p:nvPr/>
            </p:nvSpPr>
            <p:spPr bwMode="auto">
              <a:xfrm>
                <a:off x="-4347" y="42"/>
                <a:ext cx="839" cy="513"/>
              </a:xfrm>
              <a:custGeom>
                <a:avLst/>
                <a:gdLst>
                  <a:gd name="T0" fmla="*/ 0 w 356"/>
                  <a:gd name="T1" fmla="*/ 104 h 217"/>
                  <a:gd name="T2" fmla="*/ 16 w 356"/>
                  <a:gd name="T3" fmla="*/ 217 h 217"/>
                  <a:gd name="T4" fmla="*/ 344 w 356"/>
                  <a:gd name="T5" fmla="*/ 217 h 217"/>
                  <a:gd name="T6" fmla="*/ 356 w 356"/>
                  <a:gd name="T7" fmla="*/ 116 h 217"/>
                  <a:gd name="T8" fmla="*/ 340 w 356"/>
                  <a:gd name="T9" fmla="*/ 0 h 217"/>
                  <a:gd name="T10" fmla="*/ 14 w 356"/>
                  <a:gd name="T11" fmla="*/ 0 h 217"/>
                  <a:gd name="T12" fmla="*/ 0 w 356"/>
                  <a:gd name="T13" fmla="*/ 104 h 217"/>
                </a:gdLst>
                <a:ahLst/>
                <a:cxnLst>
                  <a:cxn ang="0">
                    <a:pos x="T0" y="T1"/>
                  </a:cxn>
                  <a:cxn ang="0">
                    <a:pos x="T2" y="T3"/>
                  </a:cxn>
                  <a:cxn ang="0">
                    <a:pos x="T4" y="T5"/>
                  </a:cxn>
                  <a:cxn ang="0">
                    <a:pos x="T6" y="T7"/>
                  </a:cxn>
                  <a:cxn ang="0">
                    <a:pos x="T8" y="T9"/>
                  </a:cxn>
                  <a:cxn ang="0">
                    <a:pos x="T10" y="T11"/>
                  </a:cxn>
                  <a:cxn ang="0">
                    <a:pos x="T12" y="T13"/>
                  </a:cxn>
                </a:cxnLst>
                <a:rect l="0" t="0" r="r" b="b"/>
                <a:pathLst>
                  <a:path w="356" h="217">
                    <a:moveTo>
                      <a:pt x="0" y="104"/>
                    </a:moveTo>
                    <a:cubicBezTo>
                      <a:pt x="0" y="143"/>
                      <a:pt x="5" y="181"/>
                      <a:pt x="16" y="217"/>
                    </a:cubicBezTo>
                    <a:cubicBezTo>
                      <a:pt x="344" y="217"/>
                      <a:pt x="344" y="217"/>
                      <a:pt x="344" y="217"/>
                    </a:cubicBezTo>
                    <a:cubicBezTo>
                      <a:pt x="352" y="185"/>
                      <a:pt x="356" y="151"/>
                      <a:pt x="356" y="116"/>
                    </a:cubicBezTo>
                    <a:cubicBezTo>
                      <a:pt x="356" y="76"/>
                      <a:pt x="350" y="37"/>
                      <a:pt x="340" y="0"/>
                    </a:cubicBezTo>
                    <a:cubicBezTo>
                      <a:pt x="14" y="0"/>
                      <a:pt x="14" y="0"/>
                      <a:pt x="14" y="0"/>
                    </a:cubicBezTo>
                    <a:cubicBezTo>
                      <a:pt x="5" y="33"/>
                      <a:pt x="0" y="68"/>
                      <a:pt x="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6">
                <a:extLst>
                  <a:ext uri="{FF2B5EF4-FFF2-40B4-BE49-F238E27FC236}">
                    <a16:creationId xmlns:a16="http://schemas.microsoft.com/office/drawing/2014/main" id="{D182AB80-27EB-40AF-B110-21857175C78E}"/>
                  </a:ext>
                </a:extLst>
              </p:cNvPr>
              <p:cNvSpPr>
                <a:spLocks/>
              </p:cNvSpPr>
              <p:nvPr/>
            </p:nvSpPr>
            <p:spPr bwMode="auto">
              <a:xfrm>
                <a:off x="-3812" y="701"/>
                <a:ext cx="1106" cy="505"/>
              </a:xfrm>
              <a:custGeom>
                <a:avLst/>
                <a:gdLst>
                  <a:gd name="T0" fmla="*/ 340 w 469"/>
                  <a:gd name="T1" fmla="*/ 0 h 214"/>
                  <a:gd name="T2" fmla="*/ 123 w 469"/>
                  <a:gd name="T3" fmla="*/ 0 h 214"/>
                  <a:gd name="T4" fmla="*/ 121 w 469"/>
                  <a:gd name="T5" fmla="*/ 6 h 214"/>
                  <a:gd name="T6" fmla="*/ 0 w 469"/>
                  <a:gd name="T7" fmla="*/ 179 h 214"/>
                  <a:gd name="T8" fmla="*/ 162 w 469"/>
                  <a:gd name="T9" fmla="*/ 214 h 214"/>
                  <a:gd name="T10" fmla="*/ 469 w 469"/>
                  <a:gd name="T11" fmla="*/ 64 h 214"/>
                  <a:gd name="T12" fmla="*/ 340 w 469"/>
                  <a:gd name="T13" fmla="*/ 0 h 214"/>
                </a:gdLst>
                <a:ahLst/>
                <a:cxnLst>
                  <a:cxn ang="0">
                    <a:pos x="T0" y="T1"/>
                  </a:cxn>
                  <a:cxn ang="0">
                    <a:pos x="T2" y="T3"/>
                  </a:cxn>
                  <a:cxn ang="0">
                    <a:pos x="T4" y="T5"/>
                  </a:cxn>
                  <a:cxn ang="0">
                    <a:pos x="T6" y="T7"/>
                  </a:cxn>
                  <a:cxn ang="0">
                    <a:pos x="T8" y="T9"/>
                  </a:cxn>
                  <a:cxn ang="0">
                    <a:pos x="T10" y="T11"/>
                  </a:cxn>
                  <a:cxn ang="0">
                    <a:pos x="T12" y="T13"/>
                  </a:cxn>
                </a:cxnLst>
                <a:rect l="0" t="0" r="r" b="b"/>
                <a:pathLst>
                  <a:path w="469" h="214">
                    <a:moveTo>
                      <a:pt x="340" y="0"/>
                    </a:moveTo>
                    <a:cubicBezTo>
                      <a:pt x="123" y="0"/>
                      <a:pt x="123" y="0"/>
                      <a:pt x="123" y="0"/>
                    </a:cubicBezTo>
                    <a:cubicBezTo>
                      <a:pt x="121" y="6"/>
                      <a:pt x="121" y="6"/>
                      <a:pt x="121" y="6"/>
                    </a:cubicBezTo>
                    <a:cubicBezTo>
                      <a:pt x="95" y="71"/>
                      <a:pt x="53" y="131"/>
                      <a:pt x="0" y="179"/>
                    </a:cubicBezTo>
                    <a:cubicBezTo>
                      <a:pt x="49" y="201"/>
                      <a:pt x="104" y="214"/>
                      <a:pt x="162" y="214"/>
                    </a:cubicBezTo>
                    <a:cubicBezTo>
                      <a:pt x="286" y="214"/>
                      <a:pt x="397" y="155"/>
                      <a:pt x="469" y="64"/>
                    </a:cubicBezTo>
                    <a:cubicBezTo>
                      <a:pt x="439" y="25"/>
                      <a:pt x="392" y="0"/>
                      <a:pt x="3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7">
                <a:extLst>
                  <a:ext uri="{FF2B5EF4-FFF2-40B4-BE49-F238E27FC236}">
                    <a16:creationId xmlns:a16="http://schemas.microsoft.com/office/drawing/2014/main" id="{B2D02E65-C95E-488D-A8E6-57BAF3AB186A}"/>
                  </a:ext>
                </a:extLst>
              </p:cNvPr>
              <p:cNvSpPr>
                <a:spLocks/>
              </p:cNvSpPr>
              <p:nvPr/>
            </p:nvSpPr>
            <p:spPr bwMode="auto">
              <a:xfrm>
                <a:off x="-4251" y="701"/>
                <a:ext cx="689" cy="404"/>
              </a:xfrm>
              <a:custGeom>
                <a:avLst/>
                <a:gdLst>
                  <a:gd name="T0" fmla="*/ 292 w 292"/>
                  <a:gd name="T1" fmla="*/ 0 h 171"/>
                  <a:gd name="T2" fmla="*/ 283 w 292"/>
                  <a:gd name="T3" fmla="*/ 0 h 171"/>
                  <a:gd name="T4" fmla="*/ 0 w 292"/>
                  <a:gd name="T5" fmla="*/ 0 h 171"/>
                  <a:gd name="T6" fmla="*/ 162 w 292"/>
                  <a:gd name="T7" fmla="*/ 167 h 171"/>
                  <a:gd name="T8" fmla="*/ 170 w 292"/>
                  <a:gd name="T9" fmla="*/ 171 h 171"/>
                  <a:gd name="T10" fmla="*/ 292 w 292"/>
                  <a:gd name="T11" fmla="*/ 0 h 171"/>
                </a:gdLst>
                <a:ahLst/>
                <a:cxnLst>
                  <a:cxn ang="0">
                    <a:pos x="T0" y="T1"/>
                  </a:cxn>
                  <a:cxn ang="0">
                    <a:pos x="T2" y="T3"/>
                  </a:cxn>
                  <a:cxn ang="0">
                    <a:pos x="T4" y="T5"/>
                  </a:cxn>
                  <a:cxn ang="0">
                    <a:pos x="T6" y="T7"/>
                  </a:cxn>
                  <a:cxn ang="0">
                    <a:pos x="T8" y="T9"/>
                  </a:cxn>
                  <a:cxn ang="0">
                    <a:pos x="T10" y="T11"/>
                  </a:cxn>
                </a:cxnLst>
                <a:rect l="0" t="0" r="r" b="b"/>
                <a:pathLst>
                  <a:path w="292" h="171">
                    <a:moveTo>
                      <a:pt x="292" y="0"/>
                    </a:moveTo>
                    <a:cubicBezTo>
                      <a:pt x="283" y="0"/>
                      <a:pt x="283" y="0"/>
                      <a:pt x="283" y="0"/>
                    </a:cubicBezTo>
                    <a:cubicBezTo>
                      <a:pt x="0" y="0"/>
                      <a:pt x="0" y="0"/>
                      <a:pt x="0" y="0"/>
                    </a:cubicBezTo>
                    <a:cubicBezTo>
                      <a:pt x="36" y="71"/>
                      <a:pt x="93" y="129"/>
                      <a:pt x="162" y="167"/>
                    </a:cubicBezTo>
                    <a:cubicBezTo>
                      <a:pt x="165" y="168"/>
                      <a:pt x="167" y="170"/>
                      <a:pt x="170" y="171"/>
                    </a:cubicBezTo>
                    <a:cubicBezTo>
                      <a:pt x="223" y="125"/>
                      <a:pt x="265" y="66"/>
                      <a:pt x="2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8">
                <a:extLst>
                  <a:ext uri="{FF2B5EF4-FFF2-40B4-BE49-F238E27FC236}">
                    <a16:creationId xmlns:a16="http://schemas.microsoft.com/office/drawing/2014/main" id="{CBE317F6-0E27-4DA2-83EB-73BF9BC3E380}"/>
                  </a:ext>
                </a:extLst>
              </p:cNvPr>
              <p:cNvSpPr>
                <a:spLocks/>
              </p:cNvSpPr>
              <p:nvPr/>
            </p:nvSpPr>
            <p:spPr bwMode="auto">
              <a:xfrm>
                <a:off x="-3855" y="-631"/>
                <a:ext cx="1156" cy="529"/>
              </a:xfrm>
              <a:custGeom>
                <a:avLst/>
                <a:gdLst>
                  <a:gd name="T0" fmla="*/ 180 w 490"/>
                  <a:gd name="T1" fmla="*/ 0 h 224"/>
                  <a:gd name="T2" fmla="*/ 0 w 490"/>
                  <a:gd name="T3" fmla="*/ 44 h 224"/>
                  <a:gd name="T4" fmla="*/ 133 w 490"/>
                  <a:gd name="T5" fmla="*/ 218 h 224"/>
                  <a:gd name="T6" fmla="*/ 136 w 490"/>
                  <a:gd name="T7" fmla="*/ 224 h 224"/>
                  <a:gd name="T8" fmla="*/ 184 w 490"/>
                  <a:gd name="T9" fmla="*/ 224 h 224"/>
                  <a:gd name="T10" fmla="*/ 358 w 490"/>
                  <a:gd name="T11" fmla="*/ 224 h 224"/>
                  <a:gd name="T12" fmla="*/ 490 w 490"/>
                  <a:gd name="T13" fmla="*/ 155 h 224"/>
                  <a:gd name="T14" fmla="*/ 180 w 490"/>
                  <a:gd name="T15" fmla="*/ 0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0" h="224">
                    <a:moveTo>
                      <a:pt x="180" y="0"/>
                    </a:moveTo>
                    <a:cubicBezTo>
                      <a:pt x="115" y="0"/>
                      <a:pt x="54" y="16"/>
                      <a:pt x="0" y="44"/>
                    </a:cubicBezTo>
                    <a:cubicBezTo>
                      <a:pt x="57" y="91"/>
                      <a:pt x="103" y="151"/>
                      <a:pt x="133" y="218"/>
                    </a:cubicBezTo>
                    <a:cubicBezTo>
                      <a:pt x="136" y="224"/>
                      <a:pt x="136" y="224"/>
                      <a:pt x="136" y="224"/>
                    </a:cubicBezTo>
                    <a:cubicBezTo>
                      <a:pt x="184" y="224"/>
                      <a:pt x="184" y="224"/>
                      <a:pt x="184" y="224"/>
                    </a:cubicBezTo>
                    <a:cubicBezTo>
                      <a:pt x="358" y="224"/>
                      <a:pt x="358" y="224"/>
                      <a:pt x="358" y="224"/>
                    </a:cubicBezTo>
                    <a:cubicBezTo>
                      <a:pt x="413" y="224"/>
                      <a:pt x="461" y="197"/>
                      <a:pt x="490" y="155"/>
                    </a:cubicBezTo>
                    <a:cubicBezTo>
                      <a:pt x="419" y="61"/>
                      <a:pt x="307"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9">
                <a:extLst>
                  <a:ext uri="{FF2B5EF4-FFF2-40B4-BE49-F238E27FC236}">
                    <a16:creationId xmlns:a16="http://schemas.microsoft.com/office/drawing/2014/main" id="{3C0AB8F5-320C-4992-9E76-F70C331BE179}"/>
                  </a:ext>
                </a:extLst>
              </p:cNvPr>
              <p:cNvSpPr>
                <a:spLocks/>
              </p:cNvSpPr>
              <p:nvPr/>
            </p:nvSpPr>
            <p:spPr bwMode="auto">
              <a:xfrm>
                <a:off x="-4262" y="-508"/>
                <a:ext cx="686" cy="406"/>
              </a:xfrm>
              <a:custGeom>
                <a:avLst/>
                <a:gdLst>
                  <a:gd name="T0" fmla="*/ 151 w 291"/>
                  <a:gd name="T1" fmla="*/ 5 h 172"/>
                  <a:gd name="T2" fmla="*/ 150 w 291"/>
                  <a:gd name="T3" fmla="*/ 5 h 172"/>
                  <a:gd name="T4" fmla="*/ 150 w 291"/>
                  <a:gd name="T5" fmla="*/ 5 h 172"/>
                  <a:gd name="T6" fmla="*/ 0 w 291"/>
                  <a:gd name="T7" fmla="*/ 172 h 172"/>
                  <a:gd name="T8" fmla="*/ 121 w 291"/>
                  <a:gd name="T9" fmla="*/ 172 h 172"/>
                  <a:gd name="T10" fmla="*/ 282 w 291"/>
                  <a:gd name="T11" fmla="*/ 172 h 172"/>
                  <a:gd name="T12" fmla="*/ 291 w 291"/>
                  <a:gd name="T13" fmla="*/ 172 h 172"/>
                  <a:gd name="T14" fmla="*/ 158 w 291"/>
                  <a:gd name="T15" fmla="*/ 0 h 172"/>
                  <a:gd name="T16" fmla="*/ 151 w 291"/>
                  <a:gd name="T17"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172">
                    <a:moveTo>
                      <a:pt x="151" y="5"/>
                    </a:moveTo>
                    <a:cubicBezTo>
                      <a:pt x="151" y="5"/>
                      <a:pt x="150" y="5"/>
                      <a:pt x="150" y="5"/>
                    </a:cubicBezTo>
                    <a:cubicBezTo>
                      <a:pt x="150" y="5"/>
                      <a:pt x="150" y="5"/>
                      <a:pt x="150" y="5"/>
                    </a:cubicBezTo>
                    <a:cubicBezTo>
                      <a:pt x="85" y="45"/>
                      <a:pt x="33" y="103"/>
                      <a:pt x="0" y="172"/>
                    </a:cubicBezTo>
                    <a:cubicBezTo>
                      <a:pt x="121" y="172"/>
                      <a:pt x="121" y="172"/>
                      <a:pt x="121" y="172"/>
                    </a:cubicBezTo>
                    <a:cubicBezTo>
                      <a:pt x="282" y="172"/>
                      <a:pt x="282" y="172"/>
                      <a:pt x="282" y="172"/>
                    </a:cubicBezTo>
                    <a:cubicBezTo>
                      <a:pt x="291" y="172"/>
                      <a:pt x="291" y="172"/>
                      <a:pt x="291" y="172"/>
                    </a:cubicBezTo>
                    <a:cubicBezTo>
                      <a:pt x="262" y="105"/>
                      <a:pt x="215" y="46"/>
                      <a:pt x="158" y="0"/>
                    </a:cubicBezTo>
                    <a:cubicBezTo>
                      <a:pt x="156" y="2"/>
                      <a:pt x="153" y="3"/>
                      <a:pt x="15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40">
                <a:extLst>
                  <a:ext uri="{FF2B5EF4-FFF2-40B4-BE49-F238E27FC236}">
                    <a16:creationId xmlns:a16="http://schemas.microsoft.com/office/drawing/2014/main" id="{D8EC57FD-31FF-47D0-A37C-A9251F52CBC7}"/>
                  </a:ext>
                </a:extLst>
              </p:cNvPr>
              <p:cNvSpPr>
                <a:spLocks noChangeArrowheads="1"/>
              </p:cNvSpPr>
              <p:nvPr/>
            </p:nvSpPr>
            <p:spPr bwMode="auto">
              <a:xfrm>
                <a:off x="-1473" y="363"/>
                <a:ext cx="509"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41">
                <a:extLst>
                  <a:ext uri="{FF2B5EF4-FFF2-40B4-BE49-F238E27FC236}">
                    <a16:creationId xmlns:a16="http://schemas.microsoft.com/office/drawing/2014/main" id="{AFC0992B-AB0A-4AE3-8EFC-D1D7F8452B20}"/>
                  </a:ext>
                </a:extLst>
              </p:cNvPr>
              <p:cNvSpPr>
                <a:spLocks/>
              </p:cNvSpPr>
              <p:nvPr/>
            </p:nvSpPr>
            <p:spPr bwMode="auto">
              <a:xfrm>
                <a:off x="-2560" y="363"/>
                <a:ext cx="832" cy="832"/>
              </a:xfrm>
              <a:custGeom>
                <a:avLst/>
                <a:gdLst>
                  <a:gd name="T0" fmla="*/ 0 w 353"/>
                  <a:gd name="T1" fmla="*/ 0 h 352"/>
                  <a:gd name="T2" fmla="*/ 0 w 353"/>
                  <a:gd name="T3" fmla="*/ 0 h 352"/>
                  <a:gd name="T4" fmla="*/ 352 w 353"/>
                  <a:gd name="T5" fmla="*/ 352 h 352"/>
                  <a:gd name="T6" fmla="*/ 353 w 353"/>
                  <a:gd name="T7" fmla="*/ 352 h 352"/>
                  <a:gd name="T8" fmla="*/ 353 w 353"/>
                  <a:gd name="T9" fmla="*/ 0 h 352"/>
                  <a:gd name="T10" fmla="*/ 0 w 353"/>
                  <a:gd name="T11" fmla="*/ 0 h 352"/>
                </a:gdLst>
                <a:ahLst/>
                <a:cxnLst>
                  <a:cxn ang="0">
                    <a:pos x="T0" y="T1"/>
                  </a:cxn>
                  <a:cxn ang="0">
                    <a:pos x="T2" y="T3"/>
                  </a:cxn>
                  <a:cxn ang="0">
                    <a:pos x="T4" y="T5"/>
                  </a:cxn>
                  <a:cxn ang="0">
                    <a:pos x="T6" y="T7"/>
                  </a:cxn>
                  <a:cxn ang="0">
                    <a:pos x="T8" y="T9"/>
                  </a:cxn>
                  <a:cxn ang="0">
                    <a:pos x="T10" y="T11"/>
                  </a:cxn>
                </a:cxnLst>
                <a:rect l="0" t="0" r="r" b="b"/>
                <a:pathLst>
                  <a:path w="353" h="352">
                    <a:moveTo>
                      <a:pt x="0" y="0"/>
                    </a:moveTo>
                    <a:cubicBezTo>
                      <a:pt x="0" y="0"/>
                      <a:pt x="0" y="0"/>
                      <a:pt x="0" y="0"/>
                    </a:cubicBezTo>
                    <a:cubicBezTo>
                      <a:pt x="0" y="194"/>
                      <a:pt x="157" y="352"/>
                      <a:pt x="352" y="352"/>
                    </a:cubicBezTo>
                    <a:cubicBezTo>
                      <a:pt x="353" y="352"/>
                      <a:pt x="353" y="352"/>
                      <a:pt x="353" y="352"/>
                    </a:cubicBezTo>
                    <a:cubicBezTo>
                      <a:pt x="353" y="0"/>
                      <a:pt x="353" y="0"/>
                      <a:pt x="35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42">
                <a:extLst>
                  <a:ext uri="{FF2B5EF4-FFF2-40B4-BE49-F238E27FC236}">
                    <a16:creationId xmlns:a16="http://schemas.microsoft.com/office/drawing/2014/main" id="{1B279788-E105-41F9-91FE-8CB84E814F1A}"/>
                  </a:ext>
                </a:extLst>
              </p:cNvPr>
              <p:cNvSpPr>
                <a:spLocks noChangeArrowheads="1"/>
              </p:cNvSpPr>
              <p:nvPr/>
            </p:nvSpPr>
            <p:spPr bwMode="auto">
              <a:xfrm>
                <a:off x="-1690" y="363"/>
                <a:ext cx="179" cy="8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9" name="Group 118">
            <a:extLst>
              <a:ext uri="{FF2B5EF4-FFF2-40B4-BE49-F238E27FC236}">
                <a16:creationId xmlns:a16="http://schemas.microsoft.com/office/drawing/2014/main" id="{6EA43917-90B8-4A90-BE4C-E26A81199FF4}"/>
              </a:ext>
            </a:extLst>
          </p:cNvPr>
          <p:cNvGrpSpPr/>
          <p:nvPr/>
        </p:nvGrpSpPr>
        <p:grpSpPr>
          <a:xfrm>
            <a:off x="3648496" y="4861339"/>
            <a:ext cx="665568" cy="850326"/>
            <a:chOff x="3648496" y="5061631"/>
            <a:chExt cx="665568" cy="850326"/>
          </a:xfrm>
        </p:grpSpPr>
        <p:pic>
          <p:nvPicPr>
            <p:cNvPr id="81" name="Picture 80">
              <a:extLst>
                <a:ext uri="{FF2B5EF4-FFF2-40B4-BE49-F238E27FC236}">
                  <a16:creationId xmlns:a16="http://schemas.microsoft.com/office/drawing/2014/main" id="{AC7C3880-511D-41B6-ABA8-06D068A330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9820" y="5061631"/>
              <a:ext cx="502920" cy="502917"/>
            </a:xfrm>
            <a:prstGeom prst="rect">
              <a:avLst/>
            </a:prstGeom>
          </p:spPr>
        </p:pic>
        <p:sp>
          <p:nvSpPr>
            <p:cNvPr id="99" name="Rectangle 98">
              <a:extLst>
                <a:ext uri="{FF2B5EF4-FFF2-40B4-BE49-F238E27FC236}">
                  <a16:creationId xmlns:a16="http://schemas.microsoft.com/office/drawing/2014/main" id="{7804DD3D-B5D8-473A-B4DB-1CD659D005E0}"/>
                </a:ext>
              </a:extLst>
            </p:cNvPr>
            <p:cNvSpPr/>
            <p:nvPr/>
          </p:nvSpPr>
          <p:spPr>
            <a:xfrm>
              <a:off x="3648496" y="5634958"/>
              <a:ext cx="66556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GitHub</a:t>
              </a:r>
            </a:p>
          </p:txBody>
        </p:sp>
      </p:grpSp>
      <p:grpSp>
        <p:nvGrpSpPr>
          <p:cNvPr id="122" name="Group 121">
            <a:extLst>
              <a:ext uri="{FF2B5EF4-FFF2-40B4-BE49-F238E27FC236}">
                <a16:creationId xmlns:a16="http://schemas.microsoft.com/office/drawing/2014/main" id="{7C4A02B8-629E-4CE8-9CA6-BF648F0F95B9}"/>
              </a:ext>
            </a:extLst>
          </p:cNvPr>
          <p:cNvGrpSpPr/>
          <p:nvPr/>
        </p:nvGrpSpPr>
        <p:grpSpPr>
          <a:xfrm>
            <a:off x="1781433" y="2773649"/>
            <a:ext cx="1237391" cy="1049746"/>
            <a:chOff x="1705111" y="2973941"/>
            <a:chExt cx="1237391" cy="1049746"/>
          </a:xfrm>
        </p:grpSpPr>
        <p:sp>
          <p:nvSpPr>
            <p:cNvPr id="54" name="Rectangle 53">
              <a:extLst>
                <a:ext uri="{FF2B5EF4-FFF2-40B4-BE49-F238E27FC236}">
                  <a16:creationId xmlns:a16="http://schemas.microsoft.com/office/drawing/2014/main" id="{044613AD-751E-4E03-A55F-443847A38857}"/>
                </a:ext>
              </a:extLst>
            </p:cNvPr>
            <p:cNvSpPr/>
            <p:nvPr/>
          </p:nvSpPr>
          <p:spPr>
            <a:xfrm>
              <a:off x="1705111" y="3562022"/>
              <a:ext cx="1237391"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Boards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grpSp>
          <p:nvGrpSpPr>
            <p:cNvPr id="127" name="Group 126">
              <a:extLst>
                <a:ext uri="{FF2B5EF4-FFF2-40B4-BE49-F238E27FC236}">
                  <a16:creationId xmlns:a16="http://schemas.microsoft.com/office/drawing/2014/main" id="{1B434E4D-C796-48AB-87B1-ABCC395031CD}"/>
                </a:ext>
              </a:extLst>
            </p:cNvPr>
            <p:cNvGrpSpPr>
              <a:grpSpLocks noChangeAspect="1"/>
            </p:cNvGrpSpPr>
            <p:nvPr/>
          </p:nvGrpSpPr>
          <p:grpSpPr>
            <a:xfrm>
              <a:off x="2072346" y="2973941"/>
              <a:ext cx="502920" cy="494650"/>
              <a:chOff x="8005483" y="2939497"/>
              <a:chExt cx="3679508" cy="3619003"/>
            </a:xfrm>
            <a:solidFill>
              <a:srgbClr val="000000"/>
            </a:solidFill>
          </p:grpSpPr>
          <p:sp>
            <p:nvSpPr>
              <p:cNvPr id="128" name="Freeform: Shape 127">
                <a:extLst>
                  <a:ext uri="{FF2B5EF4-FFF2-40B4-BE49-F238E27FC236}">
                    <a16:creationId xmlns:a16="http://schemas.microsoft.com/office/drawing/2014/main" id="{6AF8CCA3-8627-47E3-BD96-4D826801556A}"/>
                  </a:ext>
                </a:extLst>
              </p:cNvPr>
              <p:cNvSpPr>
                <a:spLocks/>
              </p:cNvSpPr>
              <p:nvPr/>
            </p:nvSpPr>
            <p:spPr bwMode="auto">
              <a:xfrm>
                <a:off x="8005483" y="2939497"/>
                <a:ext cx="3628448" cy="2803588"/>
              </a:xfrm>
              <a:custGeom>
                <a:avLst/>
                <a:gdLst>
                  <a:gd name="connsiteX0" fmla="*/ 324344 w 3628447"/>
                  <a:gd name="connsiteY0" fmla="*/ 1852725 h 2803588"/>
                  <a:gd name="connsiteX1" fmla="*/ 324344 w 3628447"/>
                  <a:gd name="connsiteY1" fmla="*/ 2336906 h 2803588"/>
                  <a:gd name="connsiteX2" fmla="*/ 1150369 w 3628447"/>
                  <a:gd name="connsiteY2" fmla="*/ 2336906 h 2803588"/>
                  <a:gd name="connsiteX3" fmla="*/ 1150369 w 3628447"/>
                  <a:gd name="connsiteY3" fmla="*/ 1852725 h 2803588"/>
                  <a:gd name="connsiteX4" fmla="*/ 1415210 w 3628447"/>
                  <a:gd name="connsiteY4" fmla="*/ 1072201 h 2803588"/>
                  <a:gd name="connsiteX5" fmla="*/ 1415210 w 3628447"/>
                  <a:gd name="connsiteY5" fmla="*/ 1556382 h 2803588"/>
                  <a:gd name="connsiteX6" fmla="*/ 2241234 w 3628447"/>
                  <a:gd name="connsiteY6" fmla="*/ 1556382 h 2803588"/>
                  <a:gd name="connsiteX7" fmla="*/ 2241234 w 3628447"/>
                  <a:gd name="connsiteY7" fmla="*/ 1072201 h 2803588"/>
                  <a:gd name="connsiteX8" fmla="*/ 324344 w 3628447"/>
                  <a:gd name="connsiteY8" fmla="*/ 1072201 h 2803588"/>
                  <a:gd name="connsiteX9" fmla="*/ 324344 w 3628447"/>
                  <a:gd name="connsiteY9" fmla="*/ 1556382 h 2803588"/>
                  <a:gd name="connsiteX10" fmla="*/ 1150369 w 3628447"/>
                  <a:gd name="connsiteY10" fmla="*/ 1556382 h 2803588"/>
                  <a:gd name="connsiteX11" fmla="*/ 1150369 w 3628447"/>
                  <a:gd name="connsiteY11" fmla="*/ 1072201 h 2803588"/>
                  <a:gd name="connsiteX12" fmla="*/ 2504914 w 3628447"/>
                  <a:gd name="connsiteY12" fmla="*/ 302175 h 2803588"/>
                  <a:gd name="connsiteX13" fmla="*/ 2504914 w 3628447"/>
                  <a:gd name="connsiteY13" fmla="*/ 786356 h 2803588"/>
                  <a:gd name="connsiteX14" fmla="*/ 3330939 w 3628447"/>
                  <a:gd name="connsiteY14" fmla="*/ 786356 h 2803588"/>
                  <a:gd name="connsiteX15" fmla="*/ 3330939 w 3628447"/>
                  <a:gd name="connsiteY15" fmla="*/ 302175 h 2803588"/>
                  <a:gd name="connsiteX16" fmla="*/ 1415210 w 3628447"/>
                  <a:gd name="connsiteY16" fmla="*/ 302175 h 2803588"/>
                  <a:gd name="connsiteX17" fmla="*/ 1415210 w 3628447"/>
                  <a:gd name="connsiteY17" fmla="*/ 786356 h 2803588"/>
                  <a:gd name="connsiteX18" fmla="*/ 2241234 w 3628447"/>
                  <a:gd name="connsiteY18" fmla="*/ 786356 h 2803588"/>
                  <a:gd name="connsiteX19" fmla="*/ 2241234 w 3628447"/>
                  <a:gd name="connsiteY19" fmla="*/ 302175 h 2803588"/>
                  <a:gd name="connsiteX20" fmla="*/ 324344 w 3628447"/>
                  <a:gd name="connsiteY20" fmla="*/ 302175 h 2803588"/>
                  <a:gd name="connsiteX21" fmla="*/ 324344 w 3628447"/>
                  <a:gd name="connsiteY21" fmla="*/ 786356 h 2803588"/>
                  <a:gd name="connsiteX22" fmla="*/ 1150369 w 3628447"/>
                  <a:gd name="connsiteY22" fmla="*/ 786356 h 2803588"/>
                  <a:gd name="connsiteX23" fmla="*/ 1150369 w 3628447"/>
                  <a:gd name="connsiteY23" fmla="*/ 302175 h 2803588"/>
                  <a:gd name="connsiteX24" fmla="*/ 154166 w 3628447"/>
                  <a:gd name="connsiteY24" fmla="*/ 0 h 2803588"/>
                  <a:gd name="connsiteX25" fmla="*/ 3474281 w 3628447"/>
                  <a:gd name="connsiteY25" fmla="*/ 0 h 2803588"/>
                  <a:gd name="connsiteX26" fmla="*/ 3628447 w 3628447"/>
                  <a:gd name="connsiteY26" fmla="*/ 153923 h 2803588"/>
                  <a:gd name="connsiteX27" fmla="*/ 3628447 w 3628447"/>
                  <a:gd name="connsiteY27" fmla="*/ 1217639 h 2803588"/>
                  <a:gd name="connsiteX28" fmla="*/ 3628447 w 3628447"/>
                  <a:gd name="connsiteY28" fmla="*/ 2045529 h 2803588"/>
                  <a:gd name="connsiteX29" fmla="*/ 3628447 w 3628447"/>
                  <a:gd name="connsiteY29" fmla="*/ 2070843 h 2803588"/>
                  <a:gd name="connsiteX30" fmla="*/ 3595353 w 3628447"/>
                  <a:gd name="connsiteY30" fmla="*/ 2016455 h 2803588"/>
                  <a:gd name="connsiteX31" fmla="*/ 2686919 w 3628447"/>
                  <a:gd name="connsiteY31" fmla="*/ 1534216 h 2803588"/>
                  <a:gd name="connsiteX32" fmla="*/ 1591385 w 3628447"/>
                  <a:gd name="connsiteY32" fmla="*/ 2628000 h 2803588"/>
                  <a:gd name="connsiteX33" fmla="*/ 1597041 w 3628447"/>
                  <a:gd name="connsiteY33" fmla="*/ 2739833 h 2803588"/>
                  <a:gd name="connsiteX34" fmla="*/ 1606787 w 3628447"/>
                  <a:gd name="connsiteY34" fmla="*/ 2803588 h 2803588"/>
                  <a:gd name="connsiteX35" fmla="*/ 1554840 w 3628447"/>
                  <a:gd name="connsiteY35" fmla="*/ 2803588 h 2803588"/>
                  <a:gd name="connsiteX36" fmla="*/ 154166 w 3628447"/>
                  <a:gd name="connsiteY36" fmla="*/ 2803588 h 2803588"/>
                  <a:gd name="connsiteX37" fmla="*/ 0 w 3628447"/>
                  <a:gd name="connsiteY37" fmla="*/ 2649665 h 2803588"/>
                  <a:gd name="connsiteX38" fmla="*/ 0 w 3628447"/>
                  <a:gd name="connsiteY38" fmla="*/ 153923 h 2803588"/>
                  <a:gd name="connsiteX39" fmla="*/ 154166 w 3628447"/>
                  <a:gd name="connsiteY39" fmla="*/ 0 h 280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28447" h="2803588">
                    <a:moveTo>
                      <a:pt x="324344" y="1852725"/>
                    </a:moveTo>
                    <a:lnTo>
                      <a:pt x="324344" y="2336906"/>
                    </a:lnTo>
                    <a:lnTo>
                      <a:pt x="1150369" y="2336906"/>
                    </a:lnTo>
                    <a:lnTo>
                      <a:pt x="1150369" y="1852725"/>
                    </a:lnTo>
                    <a:close/>
                    <a:moveTo>
                      <a:pt x="1415210" y="1072201"/>
                    </a:moveTo>
                    <a:lnTo>
                      <a:pt x="1415210" y="1556382"/>
                    </a:lnTo>
                    <a:lnTo>
                      <a:pt x="2241234" y="1556382"/>
                    </a:lnTo>
                    <a:lnTo>
                      <a:pt x="2241234" y="1072201"/>
                    </a:lnTo>
                    <a:close/>
                    <a:moveTo>
                      <a:pt x="324344" y="1072201"/>
                    </a:moveTo>
                    <a:lnTo>
                      <a:pt x="324344" y="1556382"/>
                    </a:lnTo>
                    <a:lnTo>
                      <a:pt x="1150369" y="1556382"/>
                    </a:lnTo>
                    <a:lnTo>
                      <a:pt x="1150369" y="1072201"/>
                    </a:lnTo>
                    <a:close/>
                    <a:moveTo>
                      <a:pt x="2504914" y="302175"/>
                    </a:moveTo>
                    <a:lnTo>
                      <a:pt x="2504914" y="786356"/>
                    </a:lnTo>
                    <a:lnTo>
                      <a:pt x="3330939" y="786356"/>
                    </a:lnTo>
                    <a:lnTo>
                      <a:pt x="3330939" y="302175"/>
                    </a:lnTo>
                    <a:close/>
                    <a:moveTo>
                      <a:pt x="1415210" y="302175"/>
                    </a:moveTo>
                    <a:lnTo>
                      <a:pt x="1415210" y="786356"/>
                    </a:lnTo>
                    <a:lnTo>
                      <a:pt x="2241234" y="786356"/>
                    </a:lnTo>
                    <a:lnTo>
                      <a:pt x="2241234" y="302175"/>
                    </a:lnTo>
                    <a:close/>
                    <a:moveTo>
                      <a:pt x="324344" y="302175"/>
                    </a:moveTo>
                    <a:lnTo>
                      <a:pt x="324344" y="786356"/>
                    </a:lnTo>
                    <a:lnTo>
                      <a:pt x="1150369" y="786356"/>
                    </a:lnTo>
                    <a:lnTo>
                      <a:pt x="1150369" y="302175"/>
                    </a:lnTo>
                    <a:close/>
                    <a:moveTo>
                      <a:pt x="154166" y="0"/>
                    </a:moveTo>
                    <a:cubicBezTo>
                      <a:pt x="3474281" y="0"/>
                      <a:pt x="3474281" y="0"/>
                      <a:pt x="3474281" y="0"/>
                    </a:cubicBezTo>
                    <a:cubicBezTo>
                      <a:pt x="3559624" y="0"/>
                      <a:pt x="3628447" y="68714"/>
                      <a:pt x="3628447" y="153923"/>
                    </a:cubicBezTo>
                    <a:cubicBezTo>
                      <a:pt x="3628447" y="1217639"/>
                      <a:pt x="3628447" y="1217639"/>
                      <a:pt x="3628447" y="1217639"/>
                    </a:cubicBezTo>
                    <a:cubicBezTo>
                      <a:pt x="3628447" y="1575646"/>
                      <a:pt x="3628447" y="1844151"/>
                      <a:pt x="3628447" y="2045529"/>
                    </a:cubicBezTo>
                    <a:lnTo>
                      <a:pt x="3628447" y="2070843"/>
                    </a:lnTo>
                    <a:lnTo>
                      <a:pt x="3595353" y="2016455"/>
                    </a:lnTo>
                    <a:cubicBezTo>
                      <a:pt x="3398478" y="1725507"/>
                      <a:pt x="3065073" y="1534216"/>
                      <a:pt x="2686919" y="1534216"/>
                    </a:cubicBezTo>
                    <a:cubicBezTo>
                      <a:pt x="2081872" y="1534216"/>
                      <a:pt x="1591385" y="2023920"/>
                      <a:pt x="1591385" y="2628000"/>
                    </a:cubicBezTo>
                    <a:cubicBezTo>
                      <a:pt x="1591385" y="2665755"/>
                      <a:pt x="1593301" y="2703063"/>
                      <a:pt x="1597041" y="2739833"/>
                    </a:cubicBezTo>
                    <a:lnTo>
                      <a:pt x="1606787" y="2803588"/>
                    </a:lnTo>
                    <a:lnTo>
                      <a:pt x="1554840" y="2803588"/>
                    </a:lnTo>
                    <a:cubicBezTo>
                      <a:pt x="154166" y="2803588"/>
                      <a:pt x="154166" y="2803588"/>
                      <a:pt x="154166" y="2803588"/>
                    </a:cubicBezTo>
                    <a:cubicBezTo>
                      <a:pt x="68827" y="2803588"/>
                      <a:pt x="0" y="2734874"/>
                      <a:pt x="0" y="2649665"/>
                    </a:cubicBezTo>
                    <a:cubicBezTo>
                      <a:pt x="0" y="153923"/>
                      <a:pt x="0" y="153923"/>
                      <a:pt x="0" y="153923"/>
                    </a:cubicBezTo>
                    <a:cubicBezTo>
                      <a:pt x="0" y="68714"/>
                      <a:pt x="68827" y="0"/>
                      <a:pt x="154166" y="0"/>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29" name="Freeform: Shape 128">
                <a:extLst>
                  <a:ext uri="{FF2B5EF4-FFF2-40B4-BE49-F238E27FC236}">
                    <a16:creationId xmlns:a16="http://schemas.microsoft.com/office/drawing/2014/main" id="{5E87B9E8-550D-47D2-9BF6-7770A1DA09E2}"/>
                  </a:ext>
                </a:extLst>
              </p:cNvPr>
              <p:cNvSpPr>
                <a:spLocks noChangeArrowheads="1"/>
              </p:cNvSpPr>
              <p:nvPr/>
            </p:nvSpPr>
            <p:spPr bwMode="auto">
              <a:xfrm>
                <a:off x="9699811" y="4576495"/>
                <a:ext cx="1985180" cy="1982005"/>
              </a:xfrm>
              <a:custGeom>
                <a:avLst/>
                <a:gdLst>
                  <a:gd name="connsiteX0" fmla="*/ 1537437 w 1985178"/>
                  <a:gd name="connsiteY0" fmla="*/ 446735 h 1982006"/>
                  <a:gd name="connsiteX1" fmla="*/ 887583 w 1985178"/>
                  <a:gd name="connsiteY1" fmla="*/ 1128090 h 1982006"/>
                  <a:gd name="connsiteX2" fmla="*/ 513071 w 1985178"/>
                  <a:gd name="connsiteY2" fmla="*/ 754745 h 1982006"/>
                  <a:gd name="connsiteX3" fmla="*/ 293731 w 1985178"/>
                  <a:gd name="connsiteY3" fmla="*/ 985752 h 1982006"/>
                  <a:gd name="connsiteX4" fmla="*/ 877083 w 1985178"/>
                  <a:gd name="connsiteY4" fmla="*/ 1567937 h 1982006"/>
                  <a:gd name="connsiteX5" fmla="*/ 1780112 w 1985178"/>
                  <a:gd name="connsiteY5" fmla="*/ 688243 h 1982006"/>
                  <a:gd name="connsiteX6" fmla="*/ 992589 w 1985178"/>
                  <a:gd name="connsiteY6" fmla="*/ 0 h 1982006"/>
                  <a:gd name="connsiteX7" fmla="*/ 1985178 w 1985178"/>
                  <a:gd name="connsiteY7" fmla="*/ 991003 h 1982006"/>
                  <a:gd name="connsiteX8" fmla="*/ 992589 w 1985178"/>
                  <a:gd name="connsiteY8" fmla="*/ 1982006 h 1982006"/>
                  <a:gd name="connsiteX9" fmla="*/ 0 w 1985178"/>
                  <a:gd name="connsiteY9" fmla="*/ 991003 h 1982006"/>
                  <a:gd name="connsiteX10" fmla="*/ 992589 w 1985178"/>
                  <a:gd name="connsiteY10" fmla="*/ 0 h 198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85178" h="1982006">
                    <a:moveTo>
                      <a:pt x="1537437" y="446735"/>
                    </a:moveTo>
                    <a:lnTo>
                      <a:pt x="887583" y="1128090"/>
                    </a:lnTo>
                    <a:lnTo>
                      <a:pt x="513071" y="754745"/>
                    </a:lnTo>
                    <a:lnTo>
                      <a:pt x="293731" y="985752"/>
                    </a:lnTo>
                    <a:lnTo>
                      <a:pt x="877083" y="1567937"/>
                    </a:lnTo>
                    <a:lnTo>
                      <a:pt x="1780112" y="688243"/>
                    </a:lnTo>
                    <a:close/>
                    <a:moveTo>
                      <a:pt x="992589" y="0"/>
                    </a:moveTo>
                    <a:cubicBezTo>
                      <a:pt x="1540781" y="0"/>
                      <a:pt x="1985178" y="443687"/>
                      <a:pt x="1985178" y="991003"/>
                    </a:cubicBezTo>
                    <a:cubicBezTo>
                      <a:pt x="1985178" y="1538319"/>
                      <a:pt x="1540781" y="1982006"/>
                      <a:pt x="992589" y="1982006"/>
                    </a:cubicBezTo>
                    <a:cubicBezTo>
                      <a:pt x="444397" y="1982006"/>
                      <a:pt x="0" y="1538319"/>
                      <a:pt x="0" y="991003"/>
                    </a:cubicBezTo>
                    <a:cubicBezTo>
                      <a:pt x="0" y="443687"/>
                      <a:pt x="444397" y="0"/>
                      <a:pt x="992589" y="0"/>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grpSp>
        <p:nvGrpSpPr>
          <p:cNvPr id="124" name="Group 123">
            <a:extLst>
              <a:ext uri="{FF2B5EF4-FFF2-40B4-BE49-F238E27FC236}">
                <a16:creationId xmlns:a16="http://schemas.microsoft.com/office/drawing/2014/main" id="{AEDFE68A-091F-436A-BCFD-0CE82EF44A37}"/>
              </a:ext>
            </a:extLst>
          </p:cNvPr>
          <p:cNvGrpSpPr/>
          <p:nvPr/>
        </p:nvGrpSpPr>
        <p:grpSpPr>
          <a:xfrm>
            <a:off x="3362585" y="2778771"/>
            <a:ext cx="1237391" cy="1044624"/>
            <a:chOff x="3075935" y="2979063"/>
            <a:chExt cx="1237391" cy="1044624"/>
          </a:xfrm>
        </p:grpSpPr>
        <p:sp>
          <p:nvSpPr>
            <p:cNvPr id="57" name="Rectangle 56">
              <a:extLst>
                <a:ext uri="{FF2B5EF4-FFF2-40B4-BE49-F238E27FC236}">
                  <a16:creationId xmlns:a16="http://schemas.microsoft.com/office/drawing/2014/main" id="{E3666DDE-3B09-41E6-B356-8F24F7985921}"/>
                </a:ext>
              </a:extLst>
            </p:cNvPr>
            <p:cNvSpPr/>
            <p:nvPr/>
          </p:nvSpPr>
          <p:spPr>
            <a:xfrm>
              <a:off x="3075935" y="3562022"/>
              <a:ext cx="1237391"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Repos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3" name="Freeform: Shape 132">
              <a:extLst>
                <a:ext uri="{FF2B5EF4-FFF2-40B4-BE49-F238E27FC236}">
                  <a16:creationId xmlns:a16="http://schemas.microsoft.com/office/drawing/2014/main" id="{14C8768B-C7D2-490D-A08B-8872D2A02975}"/>
                </a:ext>
              </a:extLst>
            </p:cNvPr>
            <p:cNvSpPr>
              <a:spLocks noChangeAspect="1"/>
            </p:cNvSpPr>
            <p:nvPr/>
          </p:nvSpPr>
          <p:spPr bwMode="auto">
            <a:xfrm>
              <a:off x="3466030" y="2979063"/>
              <a:ext cx="457200" cy="484407"/>
            </a:xfrm>
            <a:custGeom>
              <a:avLst/>
              <a:gdLst>
                <a:gd name="connsiteX0" fmla="*/ 1199230 w 3756859"/>
                <a:gd name="connsiteY0" fmla="*/ 3064294 h 3980425"/>
                <a:gd name="connsiteX1" fmla="*/ 1468966 w 3756859"/>
                <a:gd name="connsiteY1" fmla="*/ 3333422 h 3980425"/>
                <a:gd name="connsiteX2" fmla="*/ 1199230 w 3756859"/>
                <a:gd name="connsiteY2" fmla="*/ 3602551 h 3980425"/>
                <a:gd name="connsiteX3" fmla="*/ 929493 w 3756859"/>
                <a:gd name="connsiteY3" fmla="*/ 3333422 h 3980425"/>
                <a:gd name="connsiteX4" fmla="*/ 1199230 w 3756859"/>
                <a:gd name="connsiteY4" fmla="*/ 3064294 h 3980425"/>
                <a:gd name="connsiteX5" fmla="*/ 2563706 w 3756859"/>
                <a:gd name="connsiteY5" fmla="*/ 1059501 h 3980425"/>
                <a:gd name="connsiteX6" fmla="*/ 2833442 w 3756859"/>
                <a:gd name="connsiteY6" fmla="*/ 1328630 h 3980425"/>
                <a:gd name="connsiteX7" fmla="*/ 2563706 w 3756859"/>
                <a:gd name="connsiteY7" fmla="*/ 1597758 h 3980425"/>
                <a:gd name="connsiteX8" fmla="*/ 2293969 w 3756859"/>
                <a:gd name="connsiteY8" fmla="*/ 1328630 h 3980425"/>
                <a:gd name="connsiteX9" fmla="*/ 2563706 w 3756859"/>
                <a:gd name="connsiteY9" fmla="*/ 1059501 h 3980425"/>
                <a:gd name="connsiteX10" fmla="*/ 1199231 w 3756859"/>
                <a:gd name="connsiteY10" fmla="*/ 1059501 h 3980425"/>
                <a:gd name="connsiteX11" fmla="*/ 1468967 w 3756859"/>
                <a:gd name="connsiteY11" fmla="*/ 1328630 h 3980425"/>
                <a:gd name="connsiteX12" fmla="*/ 1199231 w 3756859"/>
                <a:gd name="connsiteY12" fmla="*/ 1597758 h 3980425"/>
                <a:gd name="connsiteX13" fmla="*/ 929494 w 3756859"/>
                <a:gd name="connsiteY13" fmla="*/ 1328630 h 3980425"/>
                <a:gd name="connsiteX14" fmla="*/ 1199231 w 3756859"/>
                <a:gd name="connsiteY14" fmla="*/ 1059501 h 3980425"/>
                <a:gd name="connsiteX15" fmla="*/ 1199230 w 3756859"/>
                <a:gd name="connsiteY15" fmla="*/ 962300 h 3980425"/>
                <a:gd name="connsiteX16" fmla="*/ 832292 w 3756859"/>
                <a:gd name="connsiteY16" fmla="*/ 1328631 h 3980425"/>
                <a:gd name="connsiteX17" fmla="*/ 1056400 w 3756859"/>
                <a:gd name="connsiteY17" fmla="*/ 1666174 h 3980425"/>
                <a:gd name="connsiteX18" fmla="*/ 1112963 w 3756859"/>
                <a:gd name="connsiteY18" fmla="*/ 1677574 h 3980425"/>
                <a:gd name="connsiteX19" fmla="*/ 1112963 w 3756859"/>
                <a:gd name="connsiteY19" fmla="*/ 2423711 h 3980425"/>
                <a:gd name="connsiteX20" fmla="*/ 1032770 w 3756859"/>
                <a:gd name="connsiteY20" fmla="*/ 2456783 h 3980425"/>
                <a:gd name="connsiteX21" fmla="*/ 1032770 w 3756859"/>
                <a:gd name="connsiteY21" fmla="*/ 3008686 h 3980425"/>
                <a:gd name="connsiteX22" fmla="*/ 994071 w 3756859"/>
                <a:gd name="connsiteY22" fmla="*/ 3029656 h 3980425"/>
                <a:gd name="connsiteX23" fmla="*/ 832291 w 3756859"/>
                <a:gd name="connsiteY23" fmla="*/ 3333424 h 3980425"/>
                <a:gd name="connsiteX24" fmla="*/ 1199228 w 3756859"/>
                <a:gd name="connsiteY24" fmla="*/ 3699754 h 3980425"/>
                <a:gd name="connsiteX25" fmla="*/ 1566166 w 3756859"/>
                <a:gd name="connsiteY25" fmla="*/ 3333424 h 3980425"/>
                <a:gd name="connsiteX26" fmla="*/ 1404386 w 3756859"/>
                <a:gd name="connsiteY26" fmla="*/ 3029656 h 3980425"/>
                <a:gd name="connsiteX27" fmla="*/ 1365688 w 3756859"/>
                <a:gd name="connsiteY27" fmla="*/ 3008687 h 3980425"/>
                <a:gd name="connsiteX28" fmla="*/ 1365688 w 3756859"/>
                <a:gd name="connsiteY28" fmla="*/ 2601587 h 3980425"/>
                <a:gd name="connsiteX29" fmla="*/ 2643894 w 3756859"/>
                <a:gd name="connsiteY29" fmla="*/ 2089845 h 3980425"/>
                <a:gd name="connsiteX30" fmla="*/ 2643896 w 3756859"/>
                <a:gd name="connsiteY30" fmla="*/ 2089845 h 3980425"/>
                <a:gd name="connsiteX31" fmla="*/ 2643896 w 3756859"/>
                <a:gd name="connsiteY31" fmla="*/ 2089844 h 3980425"/>
                <a:gd name="connsiteX32" fmla="*/ 2643896 w 3756859"/>
                <a:gd name="connsiteY32" fmla="*/ 1685585 h 3980425"/>
                <a:gd name="connsiteX33" fmla="*/ 2706534 w 3756859"/>
                <a:gd name="connsiteY33" fmla="*/ 1666173 h 3980425"/>
                <a:gd name="connsiteX34" fmla="*/ 2930642 w 3756859"/>
                <a:gd name="connsiteY34" fmla="*/ 1328631 h 3980425"/>
                <a:gd name="connsiteX35" fmla="*/ 2563704 w 3756859"/>
                <a:gd name="connsiteY35" fmla="*/ 962300 h 3980425"/>
                <a:gd name="connsiteX36" fmla="*/ 2196767 w 3756859"/>
                <a:gd name="connsiteY36" fmla="*/ 1328631 h 3980425"/>
                <a:gd name="connsiteX37" fmla="*/ 2420875 w 3756859"/>
                <a:gd name="connsiteY37" fmla="*/ 1666173 h 3980425"/>
                <a:gd name="connsiteX38" fmla="*/ 2472578 w 3756859"/>
                <a:gd name="connsiteY38" fmla="*/ 1682195 h 3980425"/>
                <a:gd name="connsiteX39" fmla="*/ 2472578 w 3756859"/>
                <a:gd name="connsiteY39" fmla="*/ 1989768 h 3980425"/>
                <a:gd name="connsiteX40" fmla="*/ 1365688 w 3756859"/>
                <a:gd name="connsiteY40" fmla="*/ 2432921 h 3980425"/>
                <a:gd name="connsiteX41" fmla="*/ 1365688 w 3756859"/>
                <a:gd name="connsiteY41" fmla="*/ 2319485 h 3980425"/>
                <a:gd name="connsiteX42" fmla="*/ 1285497 w 3756859"/>
                <a:gd name="connsiteY42" fmla="*/ 2352557 h 3980425"/>
                <a:gd name="connsiteX43" fmla="*/ 1285497 w 3756859"/>
                <a:gd name="connsiteY43" fmla="*/ 1677574 h 3980425"/>
                <a:gd name="connsiteX44" fmla="*/ 1342059 w 3756859"/>
                <a:gd name="connsiteY44" fmla="*/ 1666174 h 3980425"/>
                <a:gd name="connsiteX45" fmla="*/ 1566167 w 3756859"/>
                <a:gd name="connsiteY45" fmla="*/ 1328631 h 3980425"/>
                <a:gd name="connsiteX46" fmla="*/ 1199230 w 3756859"/>
                <a:gd name="connsiteY46" fmla="*/ 962300 h 3980425"/>
                <a:gd name="connsiteX47" fmla="*/ 146260 w 3756859"/>
                <a:gd name="connsiteY47" fmla="*/ 652469 h 3980425"/>
                <a:gd name="connsiteX48" fmla="*/ 2621198 w 3756859"/>
                <a:gd name="connsiteY48" fmla="*/ 652469 h 3980425"/>
                <a:gd name="connsiteX49" fmla="*/ 3610600 w 3756859"/>
                <a:gd name="connsiteY49" fmla="*/ 652469 h 3980425"/>
                <a:gd name="connsiteX50" fmla="*/ 3756859 w 3756859"/>
                <a:gd name="connsiteY50" fmla="*/ 798533 h 3980425"/>
                <a:gd name="connsiteX51" fmla="*/ 3756859 w 3756859"/>
                <a:gd name="connsiteY51" fmla="*/ 3834362 h 3980425"/>
                <a:gd name="connsiteX52" fmla="*/ 3610600 w 3756859"/>
                <a:gd name="connsiteY52" fmla="*/ 3980425 h 3980425"/>
                <a:gd name="connsiteX53" fmla="*/ 146260 w 3756859"/>
                <a:gd name="connsiteY53" fmla="*/ 3980425 h 3980425"/>
                <a:gd name="connsiteX54" fmla="*/ 0 w 3756859"/>
                <a:gd name="connsiteY54" fmla="*/ 3834362 h 3980425"/>
                <a:gd name="connsiteX55" fmla="*/ 0 w 3756859"/>
                <a:gd name="connsiteY55" fmla="*/ 798533 h 3980425"/>
                <a:gd name="connsiteX56" fmla="*/ 146260 w 3756859"/>
                <a:gd name="connsiteY56" fmla="*/ 652469 h 3980425"/>
                <a:gd name="connsiteX57" fmla="*/ 510695 w 3756859"/>
                <a:gd name="connsiteY57" fmla="*/ 320767 h 3980425"/>
                <a:gd name="connsiteX58" fmla="*/ 1508540 w 3756859"/>
                <a:gd name="connsiteY58" fmla="*/ 320767 h 3980425"/>
                <a:gd name="connsiteX59" fmla="*/ 2904949 w 3756859"/>
                <a:gd name="connsiteY59" fmla="*/ 320767 h 3980425"/>
                <a:gd name="connsiteX60" fmla="*/ 3246166 w 3756859"/>
                <a:gd name="connsiteY60" fmla="*/ 320767 h 3980425"/>
                <a:gd name="connsiteX61" fmla="*/ 3423943 w 3756859"/>
                <a:gd name="connsiteY61" fmla="*/ 498270 h 3980425"/>
                <a:gd name="connsiteX62" fmla="*/ 3423943 w 3756859"/>
                <a:gd name="connsiteY62" fmla="*/ 606651 h 3980425"/>
                <a:gd name="connsiteX63" fmla="*/ 332918 w 3756859"/>
                <a:gd name="connsiteY63" fmla="*/ 606651 h 3980425"/>
                <a:gd name="connsiteX64" fmla="*/ 332918 w 3756859"/>
                <a:gd name="connsiteY64" fmla="*/ 588960 h 3980425"/>
                <a:gd name="connsiteX65" fmla="*/ 332918 w 3756859"/>
                <a:gd name="connsiteY65" fmla="*/ 498270 h 3980425"/>
                <a:gd name="connsiteX66" fmla="*/ 510695 w 3756859"/>
                <a:gd name="connsiteY66" fmla="*/ 320767 h 3980425"/>
                <a:gd name="connsiteX67" fmla="*/ 826572 w 3756859"/>
                <a:gd name="connsiteY67" fmla="*/ 0 h 3980425"/>
                <a:gd name="connsiteX68" fmla="*/ 1595130 w 3756859"/>
                <a:gd name="connsiteY68" fmla="*/ 0 h 3980425"/>
                <a:gd name="connsiteX69" fmla="*/ 2593108 w 3756859"/>
                <a:gd name="connsiteY69" fmla="*/ 0 h 3980425"/>
                <a:gd name="connsiteX70" fmla="*/ 2931503 w 3756859"/>
                <a:gd name="connsiteY70" fmla="*/ 0 h 3980425"/>
                <a:gd name="connsiteX71" fmla="*/ 3069155 w 3756859"/>
                <a:gd name="connsiteY71" fmla="*/ 177503 h 3980425"/>
                <a:gd name="connsiteX72" fmla="*/ 3069155 w 3756859"/>
                <a:gd name="connsiteY72" fmla="*/ 275143 h 3980425"/>
                <a:gd name="connsiteX73" fmla="*/ 688920 w 3756859"/>
                <a:gd name="connsiteY73" fmla="*/ 275143 h 3980425"/>
                <a:gd name="connsiteX74" fmla="*/ 688920 w 3756859"/>
                <a:gd name="connsiteY74" fmla="*/ 268193 h 3980425"/>
                <a:gd name="connsiteX75" fmla="*/ 688920 w 3756859"/>
                <a:gd name="connsiteY75" fmla="*/ 177503 h 3980425"/>
                <a:gd name="connsiteX76" fmla="*/ 826572 w 3756859"/>
                <a:gd name="connsiteY76" fmla="*/ 0 h 398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756859" h="3980425">
                  <a:moveTo>
                    <a:pt x="1199230" y="3064294"/>
                  </a:moveTo>
                  <a:cubicBezTo>
                    <a:pt x="1348200" y="3064294"/>
                    <a:pt x="1468966" y="3184786"/>
                    <a:pt x="1468966" y="3333422"/>
                  </a:cubicBezTo>
                  <a:cubicBezTo>
                    <a:pt x="1468966" y="3482058"/>
                    <a:pt x="1348200" y="3602551"/>
                    <a:pt x="1199230" y="3602551"/>
                  </a:cubicBezTo>
                  <a:cubicBezTo>
                    <a:pt x="1050259" y="3602551"/>
                    <a:pt x="929493" y="3482058"/>
                    <a:pt x="929493" y="3333422"/>
                  </a:cubicBezTo>
                  <a:cubicBezTo>
                    <a:pt x="929493" y="3184786"/>
                    <a:pt x="1050259" y="3064294"/>
                    <a:pt x="1199230" y="3064294"/>
                  </a:cubicBezTo>
                  <a:close/>
                  <a:moveTo>
                    <a:pt x="2563706" y="1059501"/>
                  </a:moveTo>
                  <a:cubicBezTo>
                    <a:pt x="2712676" y="1059501"/>
                    <a:pt x="2833442" y="1179994"/>
                    <a:pt x="2833442" y="1328630"/>
                  </a:cubicBezTo>
                  <a:cubicBezTo>
                    <a:pt x="2833442" y="1477266"/>
                    <a:pt x="2712676" y="1597758"/>
                    <a:pt x="2563706" y="1597758"/>
                  </a:cubicBezTo>
                  <a:cubicBezTo>
                    <a:pt x="2414735" y="1597758"/>
                    <a:pt x="2293969" y="1477266"/>
                    <a:pt x="2293969" y="1328630"/>
                  </a:cubicBezTo>
                  <a:cubicBezTo>
                    <a:pt x="2293969" y="1179994"/>
                    <a:pt x="2414735" y="1059501"/>
                    <a:pt x="2563706" y="1059501"/>
                  </a:cubicBezTo>
                  <a:close/>
                  <a:moveTo>
                    <a:pt x="1199231" y="1059501"/>
                  </a:moveTo>
                  <a:cubicBezTo>
                    <a:pt x="1348201" y="1059501"/>
                    <a:pt x="1468967" y="1179994"/>
                    <a:pt x="1468967" y="1328630"/>
                  </a:cubicBezTo>
                  <a:cubicBezTo>
                    <a:pt x="1468967" y="1477266"/>
                    <a:pt x="1348201" y="1597758"/>
                    <a:pt x="1199231" y="1597758"/>
                  </a:cubicBezTo>
                  <a:cubicBezTo>
                    <a:pt x="1050260" y="1597758"/>
                    <a:pt x="929494" y="1477266"/>
                    <a:pt x="929494" y="1328630"/>
                  </a:cubicBezTo>
                  <a:cubicBezTo>
                    <a:pt x="929494" y="1179994"/>
                    <a:pt x="1050260" y="1059501"/>
                    <a:pt x="1199231" y="1059501"/>
                  </a:cubicBezTo>
                  <a:close/>
                  <a:moveTo>
                    <a:pt x="1199230" y="962300"/>
                  </a:moveTo>
                  <a:cubicBezTo>
                    <a:pt x="996576" y="962300"/>
                    <a:pt x="832292" y="1126312"/>
                    <a:pt x="832292" y="1328631"/>
                  </a:cubicBezTo>
                  <a:cubicBezTo>
                    <a:pt x="832292" y="1480371"/>
                    <a:pt x="924701" y="1610561"/>
                    <a:pt x="1056400" y="1666174"/>
                  </a:cubicBezTo>
                  <a:lnTo>
                    <a:pt x="1112963" y="1677574"/>
                  </a:lnTo>
                  <a:lnTo>
                    <a:pt x="1112963" y="2423711"/>
                  </a:lnTo>
                  <a:lnTo>
                    <a:pt x="1032770" y="2456783"/>
                  </a:lnTo>
                  <a:lnTo>
                    <a:pt x="1032770" y="3008686"/>
                  </a:lnTo>
                  <a:lnTo>
                    <a:pt x="994071" y="3029656"/>
                  </a:lnTo>
                  <a:cubicBezTo>
                    <a:pt x="896464" y="3095489"/>
                    <a:pt x="832291" y="3206974"/>
                    <a:pt x="832291" y="3333424"/>
                  </a:cubicBezTo>
                  <a:cubicBezTo>
                    <a:pt x="832291" y="3535743"/>
                    <a:pt x="996575" y="3699754"/>
                    <a:pt x="1199228" y="3699754"/>
                  </a:cubicBezTo>
                  <a:cubicBezTo>
                    <a:pt x="1401882" y="3699754"/>
                    <a:pt x="1566166" y="3535743"/>
                    <a:pt x="1566166" y="3333424"/>
                  </a:cubicBezTo>
                  <a:cubicBezTo>
                    <a:pt x="1566166" y="3206974"/>
                    <a:pt x="1501993" y="3095489"/>
                    <a:pt x="1404386" y="3029656"/>
                  </a:cubicBezTo>
                  <a:lnTo>
                    <a:pt x="1365688" y="3008687"/>
                  </a:lnTo>
                  <a:lnTo>
                    <a:pt x="1365688" y="2601587"/>
                  </a:lnTo>
                  <a:lnTo>
                    <a:pt x="2643894" y="2089845"/>
                  </a:lnTo>
                  <a:lnTo>
                    <a:pt x="2643896" y="2089845"/>
                  </a:lnTo>
                  <a:lnTo>
                    <a:pt x="2643896" y="2089844"/>
                  </a:lnTo>
                  <a:lnTo>
                    <a:pt x="2643896" y="1685585"/>
                  </a:lnTo>
                  <a:lnTo>
                    <a:pt x="2706534" y="1666173"/>
                  </a:lnTo>
                  <a:cubicBezTo>
                    <a:pt x="2838233" y="1610561"/>
                    <a:pt x="2930642" y="1480370"/>
                    <a:pt x="2930642" y="1328631"/>
                  </a:cubicBezTo>
                  <a:cubicBezTo>
                    <a:pt x="2930642" y="1126312"/>
                    <a:pt x="2766358" y="962300"/>
                    <a:pt x="2563704" y="962300"/>
                  </a:cubicBezTo>
                  <a:cubicBezTo>
                    <a:pt x="2361050" y="962300"/>
                    <a:pt x="2196767" y="1126312"/>
                    <a:pt x="2196767" y="1328631"/>
                  </a:cubicBezTo>
                  <a:cubicBezTo>
                    <a:pt x="2196767" y="1480370"/>
                    <a:pt x="2289176" y="1610561"/>
                    <a:pt x="2420875" y="1666173"/>
                  </a:cubicBezTo>
                  <a:lnTo>
                    <a:pt x="2472578" y="1682195"/>
                  </a:lnTo>
                  <a:lnTo>
                    <a:pt x="2472578" y="1989768"/>
                  </a:lnTo>
                  <a:lnTo>
                    <a:pt x="1365688" y="2432921"/>
                  </a:lnTo>
                  <a:lnTo>
                    <a:pt x="1365688" y="2319485"/>
                  </a:lnTo>
                  <a:lnTo>
                    <a:pt x="1285497" y="2352557"/>
                  </a:lnTo>
                  <a:lnTo>
                    <a:pt x="1285497" y="1677574"/>
                  </a:lnTo>
                  <a:lnTo>
                    <a:pt x="1342059" y="1666174"/>
                  </a:lnTo>
                  <a:cubicBezTo>
                    <a:pt x="1473758" y="1610561"/>
                    <a:pt x="1566167" y="1480371"/>
                    <a:pt x="1566167" y="1328631"/>
                  </a:cubicBezTo>
                  <a:cubicBezTo>
                    <a:pt x="1566167" y="1126312"/>
                    <a:pt x="1401883" y="962300"/>
                    <a:pt x="1199230" y="962300"/>
                  </a:cubicBezTo>
                  <a:close/>
                  <a:moveTo>
                    <a:pt x="146260" y="652469"/>
                  </a:moveTo>
                  <a:cubicBezTo>
                    <a:pt x="2621198" y="652469"/>
                    <a:pt x="2621198" y="652469"/>
                    <a:pt x="2621198" y="652469"/>
                  </a:cubicBezTo>
                  <a:cubicBezTo>
                    <a:pt x="3610600" y="652469"/>
                    <a:pt x="3610600" y="652469"/>
                    <a:pt x="3610600" y="652469"/>
                  </a:cubicBezTo>
                  <a:cubicBezTo>
                    <a:pt x="3690899" y="652469"/>
                    <a:pt x="3756859" y="718341"/>
                    <a:pt x="3756859" y="798533"/>
                  </a:cubicBezTo>
                  <a:cubicBezTo>
                    <a:pt x="3756859" y="3834362"/>
                    <a:pt x="3756859" y="3834362"/>
                    <a:pt x="3756859" y="3834362"/>
                  </a:cubicBezTo>
                  <a:cubicBezTo>
                    <a:pt x="3756859" y="3914553"/>
                    <a:pt x="3690899" y="3980425"/>
                    <a:pt x="3610600" y="3980425"/>
                  </a:cubicBezTo>
                  <a:cubicBezTo>
                    <a:pt x="146260" y="3980425"/>
                    <a:pt x="146260" y="3980425"/>
                    <a:pt x="146260" y="3980425"/>
                  </a:cubicBezTo>
                  <a:cubicBezTo>
                    <a:pt x="65960" y="3980425"/>
                    <a:pt x="0" y="3914553"/>
                    <a:pt x="0" y="3834362"/>
                  </a:cubicBezTo>
                  <a:cubicBezTo>
                    <a:pt x="0" y="798533"/>
                    <a:pt x="0" y="798533"/>
                    <a:pt x="0" y="798533"/>
                  </a:cubicBezTo>
                  <a:cubicBezTo>
                    <a:pt x="0" y="718341"/>
                    <a:pt x="65960" y="652469"/>
                    <a:pt x="146260" y="652469"/>
                  </a:cubicBezTo>
                  <a:close/>
                  <a:moveTo>
                    <a:pt x="510695" y="320767"/>
                  </a:moveTo>
                  <a:cubicBezTo>
                    <a:pt x="1508540" y="320767"/>
                    <a:pt x="1508540" y="320767"/>
                    <a:pt x="1508540" y="320767"/>
                  </a:cubicBezTo>
                  <a:cubicBezTo>
                    <a:pt x="2904949" y="320767"/>
                    <a:pt x="2904949" y="320767"/>
                    <a:pt x="2904949" y="320767"/>
                  </a:cubicBezTo>
                  <a:cubicBezTo>
                    <a:pt x="3246166" y="320767"/>
                    <a:pt x="3246166" y="320767"/>
                    <a:pt x="3246166" y="320767"/>
                  </a:cubicBezTo>
                  <a:cubicBezTo>
                    <a:pt x="3343657" y="320767"/>
                    <a:pt x="3423943" y="400930"/>
                    <a:pt x="3423943" y="498270"/>
                  </a:cubicBezTo>
                  <a:lnTo>
                    <a:pt x="3423943" y="606651"/>
                  </a:lnTo>
                  <a:lnTo>
                    <a:pt x="332918" y="606651"/>
                  </a:lnTo>
                  <a:lnTo>
                    <a:pt x="332918" y="588960"/>
                  </a:lnTo>
                  <a:cubicBezTo>
                    <a:pt x="332918" y="498270"/>
                    <a:pt x="332918" y="498270"/>
                    <a:pt x="332918" y="498270"/>
                  </a:cubicBezTo>
                  <a:cubicBezTo>
                    <a:pt x="332918" y="400930"/>
                    <a:pt x="413205" y="320767"/>
                    <a:pt x="510695" y="320767"/>
                  </a:cubicBezTo>
                  <a:close/>
                  <a:moveTo>
                    <a:pt x="826572" y="0"/>
                  </a:moveTo>
                  <a:cubicBezTo>
                    <a:pt x="1595130" y="0"/>
                    <a:pt x="1595130" y="0"/>
                    <a:pt x="1595130" y="0"/>
                  </a:cubicBezTo>
                  <a:cubicBezTo>
                    <a:pt x="2593108" y="0"/>
                    <a:pt x="2593108" y="0"/>
                    <a:pt x="2593108" y="0"/>
                  </a:cubicBezTo>
                  <a:cubicBezTo>
                    <a:pt x="2931503" y="0"/>
                    <a:pt x="2931503" y="0"/>
                    <a:pt x="2931503" y="0"/>
                  </a:cubicBezTo>
                  <a:cubicBezTo>
                    <a:pt x="3008932" y="0"/>
                    <a:pt x="3069155" y="80163"/>
                    <a:pt x="3069155" y="177503"/>
                  </a:cubicBezTo>
                  <a:lnTo>
                    <a:pt x="3069155" y="275143"/>
                  </a:lnTo>
                  <a:lnTo>
                    <a:pt x="688920" y="275143"/>
                  </a:lnTo>
                  <a:lnTo>
                    <a:pt x="688920" y="268193"/>
                  </a:lnTo>
                  <a:cubicBezTo>
                    <a:pt x="688920" y="177503"/>
                    <a:pt x="688920" y="177503"/>
                    <a:pt x="688920" y="177503"/>
                  </a:cubicBezTo>
                  <a:cubicBezTo>
                    <a:pt x="688920" y="80163"/>
                    <a:pt x="749143" y="0"/>
                    <a:pt x="826572" y="0"/>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25" name="Group 124">
            <a:extLst>
              <a:ext uri="{FF2B5EF4-FFF2-40B4-BE49-F238E27FC236}">
                <a16:creationId xmlns:a16="http://schemas.microsoft.com/office/drawing/2014/main" id="{1391DC53-4C9C-456B-A1E6-38A4A5DC02D1}"/>
              </a:ext>
            </a:extLst>
          </p:cNvPr>
          <p:cNvGrpSpPr/>
          <p:nvPr/>
        </p:nvGrpSpPr>
        <p:grpSpPr>
          <a:xfrm>
            <a:off x="4738289" y="2769595"/>
            <a:ext cx="1650003" cy="1053800"/>
            <a:chOff x="4662248" y="2969887"/>
            <a:chExt cx="1650003" cy="1053800"/>
          </a:xfrm>
        </p:grpSpPr>
        <p:sp>
          <p:nvSpPr>
            <p:cNvPr id="71" name="Rectangle 70">
              <a:extLst>
                <a:ext uri="{FF2B5EF4-FFF2-40B4-BE49-F238E27FC236}">
                  <a16:creationId xmlns:a16="http://schemas.microsoft.com/office/drawing/2014/main" id="{B06ACBA4-E1F9-4109-A2C4-FA4DD6E3CD9F}"/>
                </a:ext>
              </a:extLst>
            </p:cNvPr>
            <p:cNvSpPr/>
            <p:nvPr/>
          </p:nvSpPr>
          <p:spPr>
            <a:xfrm>
              <a:off x="4662248" y="3562022"/>
              <a:ext cx="1650003"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Pipelines &amp; Test Plans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4" name="Freeform: Shape 133">
              <a:extLst>
                <a:ext uri="{FF2B5EF4-FFF2-40B4-BE49-F238E27FC236}">
                  <a16:creationId xmlns:a16="http://schemas.microsoft.com/office/drawing/2014/main" id="{31F7577F-A0F7-4A77-897C-5F1DC8E07E66}"/>
                </a:ext>
              </a:extLst>
            </p:cNvPr>
            <p:cNvSpPr>
              <a:spLocks noChangeAspect="1"/>
            </p:cNvSpPr>
            <p:nvPr/>
          </p:nvSpPr>
          <p:spPr bwMode="auto">
            <a:xfrm>
              <a:off x="5235789" y="2969887"/>
              <a:ext cx="502920" cy="502758"/>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26" name="Group 125">
            <a:extLst>
              <a:ext uri="{FF2B5EF4-FFF2-40B4-BE49-F238E27FC236}">
                <a16:creationId xmlns:a16="http://schemas.microsoft.com/office/drawing/2014/main" id="{EA9E7988-7C1B-4B3B-BFE1-7557B5CDFBF9}"/>
              </a:ext>
            </a:extLst>
          </p:cNvPr>
          <p:cNvGrpSpPr/>
          <p:nvPr/>
        </p:nvGrpSpPr>
        <p:grpSpPr>
          <a:xfrm>
            <a:off x="6368677" y="2769406"/>
            <a:ext cx="1553246" cy="1053989"/>
            <a:chOff x="6473369" y="2969698"/>
            <a:chExt cx="1553246" cy="1053989"/>
          </a:xfrm>
        </p:grpSpPr>
        <p:sp>
          <p:nvSpPr>
            <p:cNvPr id="74" name="Rectangle 73">
              <a:extLst>
                <a:ext uri="{FF2B5EF4-FFF2-40B4-BE49-F238E27FC236}">
                  <a16:creationId xmlns:a16="http://schemas.microsoft.com/office/drawing/2014/main" id="{AD34DBE7-FDB1-43BC-B716-BBEC9B827EBD}"/>
                </a:ext>
              </a:extLst>
            </p:cNvPr>
            <p:cNvSpPr/>
            <p:nvPr/>
          </p:nvSpPr>
          <p:spPr>
            <a:xfrm>
              <a:off x="6473369" y="3562022"/>
              <a:ext cx="1553246" cy="461665"/>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Artifacts &amp; Pipelines</a:t>
              </a:r>
            </a:p>
            <a:p>
              <a:pPr algn="ctr" defTabSz="895497">
                <a:defRPr/>
              </a:pPr>
              <a:r>
                <a:rPr lang="en-US" sz="1200">
                  <a:solidFill>
                    <a:srgbClr val="000000"/>
                  </a:solidFill>
                  <a:latin typeface="Segoe UI" panose="020B0502040204020203" pitchFamily="34" charset="0"/>
                  <a:cs typeface="Segoe UI" panose="020B0502040204020203" pitchFamily="34" charset="0"/>
                </a:rPr>
                <a:t>(Azure DevOps)</a:t>
              </a:r>
            </a:p>
          </p:txBody>
        </p:sp>
        <p:sp>
          <p:nvSpPr>
            <p:cNvPr id="135" name="Freeform: Shape 134">
              <a:extLst>
                <a:ext uri="{FF2B5EF4-FFF2-40B4-BE49-F238E27FC236}">
                  <a16:creationId xmlns:a16="http://schemas.microsoft.com/office/drawing/2014/main" id="{08BD5943-F325-4F28-A4FB-E2960872D71B}"/>
                </a:ext>
              </a:extLst>
            </p:cNvPr>
            <p:cNvSpPr>
              <a:spLocks noChangeAspect="1"/>
            </p:cNvSpPr>
            <p:nvPr/>
          </p:nvSpPr>
          <p:spPr bwMode="auto">
            <a:xfrm>
              <a:off x="6998532" y="2969698"/>
              <a:ext cx="502920" cy="503136"/>
            </a:xfrm>
            <a:custGeom>
              <a:avLst/>
              <a:gdLst>
                <a:gd name="connsiteX0" fmla="*/ 351710 w 831747"/>
                <a:gd name="connsiteY0" fmla="*/ 723538 h 832104"/>
                <a:gd name="connsiteX1" fmla="*/ 347484 w 831747"/>
                <a:gd name="connsiteY1" fmla="*/ 727731 h 832104"/>
                <a:gd name="connsiteX2" fmla="*/ 347484 w 831747"/>
                <a:gd name="connsiteY2" fmla="*/ 757916 h 832104"/>
                <a:gd name="connsiteX3" fmla="*/ 351710 w 831747"/>
                <a:gd name="connsiteY3" fmla="*/ 762108 h 832104"/>
                <a:gd name="connsiteX4" fmla="*/ 469193 w 831747"/>
                <a:gd name="connsiteY4" fmla="*/ 762108 h 832104"/>
                <a:gd name="connsiteX5" fmla="*/ 474264 w 831747"/>
                <a:gd name="connsiteY5" fmla="*/ 757916 h 832104"/>
                <a:gd name="connsiteX6" fmla="*/ 474264 w 831747"/>
                <a:gd name="connsiteY6" fmla="*/ 727731 h 832104"/>
                <a:gd name="connsiteX7" fmla="*/ 469193 w 831747"/>
                <a:gd name="connsiteY7" fmla="*/ 723538 h 832104"/>
                <a:gd name="connsiteX8" fmla="*/ 432849 w 831747"/>
                <a:gd name="connsiteY8" fmla="*/ 723538 h 832104"/>
                <a:gd name="connsiteX9" fmla="*/ 351710 w 831747"/>
                <a:gd name="connsiteY9" fmla="*/ 723538 h 832104"/>
                <a:gd name="connsiteX10" fmla="*/ 352551 w 831747"/>
                <a:gd name="connsiteY10" fmla="*/ 654255 h 832104"/>
                <a:gd name="connsiteX11" fmla="*/ 347484 w 831747"/>
                <a:gd name="connsiteY11" fmla="*/ 659324 h 832104"/>
                <a:gd name="connsiteX12" fmla="*/ 347484 w 831747"/>
                <a:gd name="connsiteY12" fmla="*/ 693114 h 832104"/>
                <a:gd name="connsiteX13" fmla="*/ 352551 w 831747"/>
                <a:gd name="connsiteY13" fmla="*/ 698182 h 832104"/>
                <a:gd name="connsiteX14" fmla="*/ 521451 w 831747"/>
                <a:gd name="connsiteY14" fmla="*/ 698182 h 832104"/>
                <a:gd name="connsiteX15" fmla="*/ 557764 w 831747"/>
                <a:gd name="connsiteY15" fmla="*/ 698182 h 832104"/>
                <a:gd name="connsiteX16" fmla="*/ 562831 w 831747"/>
                <a:gd name="connsiteY16" fmla="*/ 693114 h 832104"/>
                <a:gd name="connsiteX17" fmla="*/ 562831 w 831747"/>
                <a:gd name="connsiteY17" fmla="*/ 659324 h 832104"/>
                <a:gd name="connsiteX18" fmla="*/ 557764 w 831747"/>
                <a:gd name="connsiteY18" fmla="*/ 654255 h 832104"/>
                <a:gd name="connsiteX19" fmla="*/ 352551 w 831747"/>
                <a:gd name="connsiteY19" fmla="*/ 654255 h 832104"/>
                <a:gd name="connsiteX20" fmla="*/ 452249 w 831747"/>
                <a:gd name="connsiteY20" fmla="*/ 486763 h 832104"/>
                <a:gd name="connsiteX21" fmla="*/ 416052 w 831747"/>
                <a:gd name="connsiteY21" fmla="*/ 522119 h 832104"/>
                <a:gd name="connsiteX22" fmla="*/ 452249 w 831747"/>
                <a:gd name="connsiteY22" fmla="*/ 557474 h 832104"/>
                <a:gd name="connsiteX23" fmla="*/ 522119 w 831747"/>
                <a:gd name="connsiteY23" fmla="*/ 557474 h 832104"/>
                <a:gd name="connsiteX24" fmla="*/ 557474 w 831747"/>
                <a:gd name="connsiteY24" fmla="*/ 522119 h 832104"/>
                <a:gd name="connsiteX25" fmla="*/ 522119 w 831747"/>
                <a:gd name="connsiteY25" fmla="*/ 486763 h 832104"/>
                <a:gd name="connsiteX26" fmla="*/ 485921 w 831747"/>
                <a:gd name="connsiteY26" fmla="*/ 486763 h 832104"/>
                <a:gd name="connsiteX27" fmla="*/ 452249 w 831747"/>
                <a:gd name="connsiteY27" fmla="*/ 486763 h 832104"/>
                <a:gd name="connsiteX28" fmla="*/ 684968 w 831747"/>
                <a:gd name="connsiteY28" fmla="*/ 417481 h 832104"/>
                <a:gd name="connsiteX29" fmla="*/ 806440 w 831747"/>
                <a:gd name="connsiteY29" fmla="*/ 417481 h 832104"/>
                <a:gd name="connsiteX30" fmla="*/ 831747 w 831747"/>
                <a:gd name="connsiteY30" fmla="*/ 442763 h 832104"/>
                <a:gd name="connsiteX31" fmla="*/ 831747 w 831747"/>
                <a:gd name="connsiteY31" fmla="*/ 806822 h 832104"/>
                <a:gd name="connsiteX32" fmla="*/ 806440 w 831747"/>
                <a:gd name="connsiteY32" fmla="*/ 832104 h 832104"/>
                <a:gd name="connsiteX33" fmla="*/ 684968 w 831747"/>
                <a:gd name="connsiteY33" fmla="*/ 832104 h 832104"/>
                <a:gd name="connsiteX34" fmla="*/ 684968 w 831747"/>
                <a:gd name="connsiteY34" fmla="*/ 591926 h 832104"/>
                <a:gd name="connsiteX35" fmla="*/ 684968 w 831747"/>
                <a:gd name="connsiteY35" fmla="*/ 417481 h 832104"/>
                <a:gd name="connsiteX36" fmla="*/ 279987 w 831747"/>
                <a:gd name="connsiteY36" fmla="*/ 417481 h 832104"/>
                <a:gd name="connsiteX37" fmla="*/ 671397 w 831747"/>
                <a:gd name="connsiteY37" fmla="*/ 417481 h 832104"/>
                <a:gd name="connsiteX38" fmla="*/ 671397 w 831747"/>
                <a:gd name="connsiteY38" fmla="*/ 832104 h 832104"/>
                <a:gd name="connsiteX39" fmla="*/ 304450 w 831747"/>
                <a:gd name="connsiteY39" fmla="*/ 832104 h 832104"/>
                <a:gd name="connsiteX40" fmla="*/ 279987 w 831747"/>
                <a:gd name="connsiteY40" fmla="*/ 806822 h 832104"/>
                <a:gd name="connsiteX41" fmla="*/ 279987 w 831747"/>
                <a:gd name="connsiteY41" fmla="*/ 417481 h 832104"/>
                <a:gd name="connsiteX42" fmla="*/ 24483 w 831747"/>
                <a:gd name="connsiteY42" fmla="*/ 417481 h 832104"/>
                <a:gd name="connsiteX43" fmla="*/ 266773 w 831747"/>
                <a:gd name="connsiteY43" fmla="*/ 417481 h 832104"/>
                <a:gd name="connsiteX44" fmla="*/ 266773 w 831747"/>
                <a:gd name="connsiteY44" fmla="*/ 466149 h 832104"/>
                <a:gd name="connsiteX45" fmla="*/ 266773 w 831747"/>
                <a:gd name="connsiteY45" fmla="*/ 496865 h 832104"/>
                <a:gd name="connsiteX46" fmla="*/ 242318 w 831747"/>
                <a:gd name="connsiteY46" fmla="*/ 486763 h 832104"/>
                <a:gd name="connsiteX47" fmla="*/ 206057 w 831747"/>
                <a:gd name="connsiteY47" fmla="*/ 486763 h 832104"/>
                <a:gd name="connsiteX48" fmla="*/ 172326 w 831747"/>
                <a:gd name="connsiteY48" fmla="*/ 486763 h 832104"/>
                <a:gd name="connsiteX49" fmla="*/ 136065 w 831747"/>
                <a:gd name="connsiteY49" fmla="*/ 522119 h 832104"/>
                <a:gd name="connsiteX50" fmla="*/ 172326 w 831747"/>
                <a:gd name="connsiteY50" fmla="*/ 557474 h 832104"/>
                <a:gd name="connsiteX51" fmla="*/ 242318 w 831747"/>
                <a:gd name="connsiteY51" fmla="*/ 557474 h 832104"/>
                <a:gd name="connsiteX52" fmla="*/ 266773 w 831747"/>
                <a:gd name="connsiteY52" fmla="*/ 548214 h 832104"/>
                <a:gd name="connsiteX53" fmla="*/ 266773 w 831747"/>
                <a:gd name="connsiteY53" fmla="*/ 581734 h 832104"/>
                <a:gd name="connsiteX54" fmla="*/ 266773 w 831747"/>
                <a:gd name="connsiteY54" fmla="*/ 806822 h 832104"/>
                <a:gd name="connsiteX55" fmla="*/ 276059 w 831747"/>
                <a:gd name="connsiteY55" fmla="*/ 832104 h 832104"/>
                <a:gd name="connsiteX56" fmla="*/ 24483 w 831747"/>
                <a:gd name="connsiteY56" fmla="*/ 832104 h 832104"/>
                <a:gd name="connsiteX57" fmla="*/ 0 w 831747"/>
                <a:gd name="connsiteY57" fmla="*/ 806822 h 832104"/>
                <a:gd name="connsiteX58" fmla="*/ 0 w 831747"/>
                <a:gd name="connsiteY58" fmla="*/ 442763 h 832104"/>
                <a:gd name="connsiteX59" fmla="*/ 24483 w 831747"/>
                <a:gd name="connsiteY59" fmla="*/ 417481 h 832104"/>
                <a:gd name="connsiteX60" fmla="*/ 312996 w 831747"/>
                <a:gd name="connsiteY60" fmla="*/ 69640 h 832104"/>
                <a:gd name="connsiteX61" fmla="*/ 276773 w 831747"/>
                <a:gd name="connsiteY61" fmla="*/ 105889 h 832104"/>
                <a:gd name="connsiteX62" fmla="*/ 312996 w 831747"/>
                <a:gd name="connsiteY62" fmla="*/ 142137 h 832104"/>
                <a:gd name="connsiteX63" fmla="*/ 383758 w 831747"/>
                <a:gd name="connsiteY63" fmla="*/ 142137 h 832104"/>
                <a:gd name="connsiteX64" fmla="*/ 419981 w 831747"/>
                <a:gd name="connsiteY64" fmla="*/ 105889 h 832104"/>
                <a:gd name="connsiteX65" fmla="*/ 383758 w 831747"/>
                <a:gd name="connsiteY65" fmla="*/ 69640 h 832104"/>
                <a:gd name="connsiteX66" fmla="*/ 347535 w 831747"/>
                <a:gd name="connsiteY66" fmla="*/ 69640 h 832104"/>
                <a:gd name="connsiteX67" fmla="*/ 312996 w 831747"/>
                <a:gd name="connsiteY67" fmla="*/ 69640 h 832104"/>
                <a:gd name="connsiteX68" fmla="*/ 549260 w 831747"/>
                <a:gd name="connsiteY68" fmla="*/ 0 h 832104"/>
                <a:gd name="connsiteX69" fmla="*/ 673237 w 831747"/>
                <a:gd name="connsiteY69" fmla="*/ 0 h 832104"/>
                <a:gd name="connsiteX70" fmla="*/ 698539 w 831747"/>
                <a:gd name="connsiteY70" fmla="*/ 25259 h 832104"/>
                <a:gd name="connsiteX71" fmla="*/ 698539 w 831747"/>
                <a:gd name="connsiteY71" fmla="*/ 404981 h 832104"/>
                <a:gd name="connsiteX72" fmla="*/ 549260 w 831747"/>
                <a:gd name="connsiteY72" fmla="*/ 404981 h 832104"/>
                <a:gd name="connsiteX73" fmla="*/ 549260 w 831747"/>
                <a:gd name="connsiteY73" fmla="*/ 0 h 832104"/>
                <a:gd name="connsiteX74" fmla="*/ 163860 w 831747"/>
                <a:gd name="connsiteY74" fmla="*/ 0 h 832104"/>
                <a:gd name="connsiteX75" fmla="*/ 535689 w 831747"/>
                <a:gd name="connsiteY75" fmla="*/ 0 h 832104"/>
                <a:gd name="connsiteX76" fmla="*/ 535689 w 831747"/>
                <a:gd name="connsiteY76" fmla="*/ 404981 h 832104"/>
                <a:gd name="connsiteX77" fmla="*/ 138565 w 831747"/>
                <a:gd name="connsiteY77" fmla="*/ 404981 h 832104"/>
                <a:gd name="connsiteX78" fmla="*/ 138565 w 831747"/>
                <a:gd name="connsiteY78" fmla="*/ 25259 h 832104"/>
                <a:gd name="connsiteX79" fmla="*/ 163860 w 831747"/>
                <a:gd name="connsiteY79" fmla="*/ 0 h 8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831747" h="832104">
                  <a:moveTo>
                    <a:pt x="351710" y="723538"/>
                  </a:moveTo>
                  <a:cubicBezTo>
                    <a:pt x="349174" y="723538"/>
                    <a:pt x="347484" y="725215"/>
                    <a:pt x="347484" y="727731"/>
                  </a:cubicBezTo>
                  <a:cubicBezTo>
                    <a:pt x="347484" y="727731"/>
                    <a:pt x="347484" y="727731"/>
                    <a:pt x="347484" y="757916"/>
                  </a:cubicBezTo>
                  <a:cubicBezTo>
                    <a:pt x="347484" y="760431"/>
                    <a:pt x="349174" y="762108"/>
                    <a:pt x="351710" y="762108"/>
                  </a:cubicBezTo>
                  <a:cubicBezTo>
                    <a:pt x="351710" y="762108"/>
                    <a:pt x="351710" y="762108"/>
                    <a:pt x="469193" y="762108"/>
                  </a:cubicBezTo>
                  <a:cubicBezTo>
                    <a:pt x="471728" y="762108"/>
                    <a:pt x="474264" y="760431"/>
                    <a:pt x="474264" y="757916"/>
                  </a:cubicBezTo>
                  <a:cubicBezTo>
                    <a:pt x="474264" y="757916"/>
                    <a:pt x="474264" y="757916"/>
                    <a:pt x="474264" y="727731"/>
                  </a:cubicBezTo>
                  <a:cubicBezTo>
                    <a:pt x="474264" y="725215"/>
                    <a:pt x="471728" y="723538"/>
                    <a:pt x="469193" y="723538"/>
                  </a:cubicBezTo>
                  <a:cubicBezTo>
                    <a:pt x="469193" y="723538"/>
                    <a:pt x="469193" y="723538"/>
                    <a:pt x="432849" y="723538"/>
                  </a:cubicBezTo>
                  <a:cubicBezTo>
                    <a:pt x="432849" y="723538"/>
                    <a:pt x="432849" y="723538"/>
                    <a:pt x="351710" y="723538"/>
                  </a:cubicBezTo>
                  <a:close/>
                  <a:moveTo>
                    <a:pt x="352551" y="654255"/>
                  </a:moveTo>
                  <a:cubicBezTo>
                    <a:pt x="350017" y="654255"/>
                    <a:pt x="347484" y="656789"/>
                    <a:pt x="347484" y="659324"/>
                  </a:cubicBezTo>
                  <a:cubicBezTo>
                    <a:pt x="347484" y="659324"/>
                    <a:pt x="347484" y="659324"/>
                    <a:pt x="347484" y="693114"/>
                  </a:cubicBezTo>
                  <a:cubicBezTo>
                    <a:pt x="347484" y="695648"/>
                    <a:pt x="350017" y="698182"/>
                    <a:pt x="352551" y="698182"/>
                  </a:cubicBezTo>
                  <a:cubicBezTo>
                    <a:pt x="352551" y="698182"/>
                    <a:pt x="352551" y="698182"/>
                    <a:pt x="521451" y="698182"/>
                  </a:cubicBezTo>
                  <a:cubicBezTo>
                    <a:pt x="521451" y="698182"/>
                    <a:pt x="521451" y="698182"/>
                    <a:pt x="557764" y="698182"/>
                  </a:cubicBezTo>
                  <a:cubicBezTo>
                    <a:pt x="560297" y="698182"/>
                    <a:pt x="562831" y="695648"/>
                    <a:pt x="562831" y="693114"/>
                  </a:cubicBezTo>
                  <a:cubicBezTo>
                    <a:pt x="562831" y="693114"/>
                    <a:pt x="562831" y="693114"/>
                    <a:pt x="562831" y="659324"/>
                  </a:cubicBezTo>
                  <a:cubicBezTo>
                    <a:pt x="562831" y="656789"/>
                    <a:pt x="560297" y="654255"/>
                    <a:pt x="557764" y="654255"/>
                  </a:cubicBezTo>
                  <a:cubicBezTo>
                    <a:pt x="557764" y="654255"/>
                    <a:pt x="557764" y="654255"/>
                    <a:pt x="352551" y="654255"/>
                  </a:cubicBezTo>
                  <a:close/>
                  <a:moveTo>
                    <a:pt x="452249" y="486763"/>
                  </a:moveTo>
                  <a:cubicBezTo>
                    <a:pt x="432046" y="486763"/>
                    <a:pt x="416052" y="502757"/>
                    <a:pt x="416052" y="522119"/>
                  </a:cubicBezTo>
                  <a:cubicBezTo>
                    <a:pt x="416052" y="542322"/>
                    <a:pt x="432046" y="557474"/>
                    <a:pt x="452249" y="557474"/>
                  </a:cubicBezTo>
                  <a:cubicBezTo>
                    <a:pt x="452249" y="557474"/>
                    <a:pt x="452249" y="557474"/>
                    <a:pt x="522119" y="557474"/>
                  </a:cubicBezTo>
                  <a:cubicBezTo>
                    <a:pt x="541480" y="557474"/>
                    <a:pt x="557474" y="542322"/>
                    <a:pt x="557474" y="522119"/>
                  </a:cubicBezTo>
                  <a:cubicBezTo>
                    <a:pt x="557474" y="502757"/>
                    <a:pt x="541480" y="486763"/>
                    <a:pt x="522119" y="486763"/>
                  </a:cubicBezTo>
                  <a:cubicBezTo>
                    <a:pt x="522119" y="486763"/>
                    <a:pt x="522119" y="486763"/>
                    <a:pt x="485921" y="486763"/>
                  </a:cubicBezTo>
                  <a:cubicBezTo>
                    <a:pt x="485921" y="486763"/>
                    <a:pt x="485921" y="486763"/>
                    <a:pt x="452249" y="486763"/>
                  </a:cubicBezTo>
                  <a:close/>
                  <a:moveTo>
                    <a:pt x="684968" y="417481"/>
                  </a:moveTo>
                  <a:cubicBezTo>
                    <a:pt x="684968" y="417481"/>
                    <a:pt x="684968" y="417481"/>
                    <a:pt x="806440" y="417481"/>
                  </a:cubicBezTo>
                  <a:cubicBezTo>
                    <a:pt x="820781" y="417481"/>
                    <a:pt x="831747" y="428437"/>
                    <a:pt x="831747" y="442763"/>
                  </a:cubicBezTo>
                  <a:cubicBezTo>
                    <a:pt x="831747" y="442763"/>
                    <a:pt x="831747" y="442763"/>
                    <a:pt x="831747" y="806822"/>
                  </a:cubicBezTo>
                  <a:cubicBezTo>
                    <a:pt x="831747" y="821149"/>
                    <a:pt x="820781" y="832104"/>
                    <a:pt x="806440" y="832104"/>
                  </a:cubicBezTo>
                  <a:cubicBezTo>
                    <a:pt x="806440" y="832104"/>
                    <a:pt x="806440" y="832104"/>
                    <a:pt x="684968" y="832104"/>
                  </a:cubicBezTo>
                  <a:cubicBezTo>
                    <a:pt x="684968" y="832104"/>
                    <a:pt x="684968" y="832104"/>
                    <a:pt x="684968" y="591926"/>
                  </a:cubicBezTo>
                  <a:cubicBezTo>
                    <a:pt x="684968" y="591926"/>
                    <a:pt x="684968" y="591926"/>
                    <a:pt x="684968" y="417481"/>
                  </a:cubicBezTo>
                  <a:close/>
                  <a:moveTo>
                    <a:pt x="279987" y="417481"/>
                  </a:moveTo>
                  <a:cubicBezTo>
                    <a:pt x="279987" y="417481"/>
                    <a:pt x="279987" y="417481"/>
                    <a:pt x="671397" y="417481"/>
                  </a:cubicBezTo>
                  <a:lnTo>
                    <a:pt x="671397" y="832104"/>
                  </a:lnTo>
                  <a:cubicBezTo>
                    <a:pt x="671397" y="832104"/>
                    <a:pt x="671397" y="832104"/>
                    <a:pt x="304450" y="832104"/>
                  </a:cubicBezTo>
                  <a:cubicBezTo>
                    <a:pt x="290953" y="832104"/>
                    <a:pt x="279987" y="821149"/>
                    <a:pt x="279987" y="806822"/>
                  </a:cubicBezTo>
                  <a:cubicBezTo>
                    <a:pt x="279987" y="806822"/>
                    <a:pt x="279987" y="806822"/>
                    <a:pt x="279987" y="417481"/>
                  </a:cubicBezTo>
                  <a:close/>
                  <a:moveTo>
                    <a:pt x="24483" y="417481"/>
                  </a:moveTo>
                  <a:cubicBezTo>
                    <a:pt x="24483" y="417481"/>
                    <a:pt x="24483" y="417481"/>
                    <a:pt x="266773" y="417481"/>
                  </a:cubicBezTo>
                  <a:cubicBezTo>
                    <a:pt x="266773" y="417481"/>
                    <a:pt x="266773" y="417481"/>
                    <a:pt x="266773" y="466149"/>
                  </a:cubicBezTo>
                  <a:lnTo>
                    <a:pt x="266773" y="496865"/>
                  </a:lnTo>
                  <a:cubicBezTo>
                    <a:pt x="260027" y="490130"/>
                    <a:pt x="251594" y="486763"/>
                    <a:pt x="242318" y="486763"/>
                  </a:cubicBezTo>
                  <a:cubicBezTo>
                    <a:pt x="206057" y="486763"/>
                    <a:pt x="206057" y="486763"/>
                    <a:pt x="206057" y="486763"/>
                  </a:cubicBezTo>
                  <a:cubicBezTo>
                    <a:pt x="172326" y="486763"/>
                    <a:pt x="172326" y="486763"/>
                    <a:pt x="172326" y="486763"/>
                  </a:cubicBezTo>
                  <a:cubicBezTo>
                    <a:pt x="152088" y="486763"/>
                    <a:pt x="136065" y="502757"/>
                    <a:pt x="136065" y="522119"/>
                  </a:cubicBezTo>
                  <a:cubicBezTo>
                    <a:pt x="136065" y="542322"/>
                    <a:pt x="152088" y="557474"/>
                    <a:pt x="172326" y="557474"/>
                  </a:cubicBezTo>
                  <a:cubicBezTo>
                    <a:pt x="242318" y="557474"/>
                    <a:pt x="242318" y="557474"/>
                    <a:pt x="242318" y="557474"/>
                  </a:cubicBezTo>
                  <a:cubicBezTo>
                    <a:pt x="251594" y="557474"/>
                    <a:pt x="260027" y="554107"/>
                    <a:pt x="266773" y="548214"/>
                  </a:cubicBezTo>
                  <a:lnTo>
                    <a:pt x="266773" y="581734"/>
                  </a:lnTo>
                  <a:cubicBezTo>
                    <a:pt x="266773" y="636485"/>
                    <a:pt x="266773" y="709487"/>
                    <a:pt x="266773" y="806822"/>
                  </a:cubicBezTo>
                  <a:cubicBezTo>
                    <a:pt x="266773" y="816935"/>
                    <a:pt x="270149" y="825362"/>
                    <a:pt x="276059" y="832104"/>
                  </a:cubicBezTo>
                  <a:cubicBezTo>
                    <a:pt x="276059" y="832104"/>
                    <a:pt x="276059" y="832104"/>
                    <a:pt x="24483" y="832104"/>
                  </a:cubicBezTo>
                  <a:cubicBezTo>
                    <a:pt x="10975" y="832104"/>
                    <a:pt x="0" y="821149"/>
                    <a:pt x="0" y="806822"/>
                  </a:cubicBezTo>
                  <a:cubicBezTo>
                    <a:pt x="0" y="806822"/>
                    <a:pt x="0" y="806822"/>
                    <a:pt x="0" y="442763"/>
                  </a:cubicBezTo>
                  <a:cubicBezTo>
                    <a:pt x="0" y="428437"/>
                    <a:pt x="10975" y="417481"/>
                    <a:pt x="24483" y="417481"/>
                  </a:cubicBezTo>
                  <a:close/>
                  <a:moveTo>
                    <a:pt x="312996" y="69640"/>
                  </a:moveTo>
                  <a:cubicBezTo>
                    <a:pt x="292779" y="69640"/>
                    <a:pt x="276773" y="85657"/>
                    <a:pt x="276773" y="105889"/>
                  </a:cubicBezTo>
                  <a:cubicBezTo>
                    <a:pt x="276773" y="126120"/>
                    <a:pt x="292779" y="142137"/>
                    <a:pt x="312996" y="142137"/>
                  </a:cubicBezTo>
                  <a:cubicBezTo>
                    <a:pt x="312996" y="142137"/>
                    <a:pt x="312996" y="142137"/>
                    <a:pt x="383758" y="142137"/>
                  </a:cubicBezTo>
                  <a:cubicBezTo>
                    <a:pt x="403975" y="142137"/>
                    <a:pt x="419981" y="126120"/>
                    <a:pt x="419981" y="105889"/>
                  </a:cubicBezTo>
                  <a:cubicBezTo>
                    <a:pt x="419981" y="85657"/>
                    <a:pt x="403975" y="69640"/>
                    <a:pt x="383758" y="69640"/>
                  </a:cubicBezTo>
                  <a:cubicBezTo>
                    <a:pt x="383758" y="69640"/>
                    <a:pt x="383758" y="69640"/>
                    <a:pt x="347535" y="69640"/>
                  </a:cubicBezTo>
                  <a:cubicBezTo>
                    <a:pt x="347535" y="69640"/>
                    <a:pt x="347535" y="69640"/>
                    <a:pt x="312996" y="69640"/>
                  </a:cubicBezTo>
                  <a:close/>
                  <a:moveTo>
                    <a:pt x="549260" y="0"/>
                  </a:moveTo>
                  <a:cubicBezTo>
                    <a:pt x="549260" y="0"/>
                    <a:pt x="549260" y="0"/>
                    <a:pt x="673237" y="0"/>
                  </a:cubicBezTo>
                  <a:cubicBezTo>
                    <a:pt x="687575" y="0"/>
                    <a:pt x="698539" y="10945"/>
                    <a:pt x="698539" y="25259"/>
                  </a:cubicBezTo>
                  <a:cubicBezTo>
                    <a:pt x="698539" y="25259"/>
                    <a:pt x="698539" y="25259"/>
                    <a:pt x="698539" y="404981"/>
                  </a:cubicBezTo>
                  <a:lnTo>
                    <a:pt x="549260" y="404981"/>
                  </a:lnTo>
                  <a:cubicBezTo>
                    <a:pt x="549260" y="404981"/>
                    <a:pt x="549260" y="404981"/>
                    <a:pt x="549260" y="0"/>
                  </a:cubicBezTo>
                  <a:close/>
                  <a:moveTo>
                    <a:pt x="163860" y="0"/>
                  </a:moveTo>
                  <a:cubicBezTo>
                    <a:pt x="163860" y="0"/>
                    <a:pt x="163860" y="0"/>
                    <a:pt x="535689" y="0"/>
                  </a:cubicBezTo>
                  <a:cubicBezTo>
                    <a:pt x="535689" y="0"/>
                    <a:pt x="535689" y="0"/>
                    <a:pt x="535689" y="404981"/>
                  </a:cubicBezTo>
                  <a:lnTo>
                    <a:pt x="138565" y="404981"/>
                  </a:lnTo>
                  <a:cubicBezTo>
                    <a:pt x="138565" y="404981"/>
                    <a:pt x="138565" y="404981"/>
                    <a:pt x="138565" y="25259"/>
                  </a:cubicBezTo>
                  <a:cubicBezTo>
                    <a:pt x="138565" y="10946"/>
                    <a:pt x="149526" y="0"/>
                    <a:pt x="163860" y="0"/>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024" name="Group 1023">
            <a:extLst>
              <a:ext uri="{FF2B5EF4-FFF2-40B4-BE49-F238E27FC236}">
                <a16:creationId xmlns:a16="http://schemas.microsoft.com/office/drawing/2014/main" id="{B01A03CA-240B-4D07-929E-7640BE6D2E5E}"/>
              </a:ext>
            </a:extLst>
          </p:cNvPr>
          <p:cNvGrpSpPr/>
          <p:nvPr/>
        </p:nvGrpSpPr>
        <p:grpSpPr>
          <a:xfrm>
            <a:off x="8440661" y="2741345"/>
            <a:ext cx="573298" cy="897384"/>
            <a:chOff x="8462937" y="2941637"/>
            <a:chExt cx="573298" cy="897384"/>
          </a:xfrm>
        </p:grpSpPr>
        <p:sp>
          <p:nvSpPr>
            <p:cNvPr id="76" name="Rectangle 75">
              <a:extLst>
                <a:ext uri="{FF2B5EF4-FFF2-40B4-BE49-F238E27FC236}">
                  <a16:creationId xmlns:a16="http://schemas.microsoft.com/office/drawing/2014/main" id="{F33B0353-3342-46D7-AF39-DCEBEE484E2E}"/>
                </a:ext>
              </a:extLst>
            </p:cNvPr>
            <p:cNvSpPr/>
            <p:nvPr/>
          </p:nvSpPr>
          <p:spPr>
            <a:xfrm>
              <a:off x="8462937" y="3562022"/>
              <a:ext cx="573298" cy="276999"/>
            </a:xfrm>
            <a:prstGeom prst="rect">
              <a:avLst/>
            </a:prstGeom>
          </p:spPr>
          <p:txBody>
            <a:bodyPr wrap="none">
              <a:spAutoFit/>
            </a:bodyPr>
            <a:lstStyle/>
            <a:p>
              <a:pPr algn="ctr" defTabSz="895497">
                <a:defRPr/>
              </a:pPr>
              <a:r>
                <a:rPr lang="en-US" sz="1200">
                  <a:solidFill>
                    <a:srgbClr val="000000"/>
                  </a:solidFill>
                  <a:latin typeface="Segoe UI" panose="020B0502040204020203" pitchFamily="34" charset="0"/>
                  <a:cs typeface="Segoe UI" panose="020B0502040204020203" pitchFamily="34" charset="0"/>
                </a:rPr>
                <a:t>Policy</a:t>
              </a:r>
            </a:p>
          </p:txBody>
        </p:sp>
        <p:grpSp>
          <p:nvGrpSpPr>
            <p:cNvPr id="136" name="Group 54">
              <a:extLst>
                <a:ext uri="{FF2B5EF4-FFF2-40B4-BE49-F238E27FC236}">
                  <a16:creationId xmlns:a16="http://schemas.microsoft.com/office/drawing/2014/main" id="{7B7FAE60-5F27-4804-9FD2-EF6261236E4E}"/>
                </a:ext>
              </a:extLst>
            </p:cNvPr>
            <p:cNvGrpSpPr>
              <a:grpSpLocks noChangeAspect="1"/>
            </p:cNvGrpSpPr>
            <p:nvPr/>
          </p:nvGrpSpPr>
          <p:grpSpPr bwMode="auto">
            <a:xfrm>
              <a:off x="8498126" y="2941637"/>
              <a:ext cx="502920" cy="559258"/>
              <a:chOff x="4488" y="1107"/>
              <a:chExt cx="2687" cy="2988"/>
            </a:xfrm>
            <a:solidFill>
              <a:srgbClr val="000000"/>
            </a:solidFill>
          </p:grpSpPr>
          <p:sp>
            <p:nvSpPr>
              <p:cNvPr id="137" name="Freeform 55">
                <a:extLst>
                  <a:ext uri="{FF2B5EF4-FFF2-40B4-BE49-F238E27FC236}">
                    <a16:creationId xmlns:a16="http://schemas.microsoft.com/office/drawing/2014/main" id="{25741867-7964-41C0-8EA2-BD47CBB89EAB}"/>
                  </a:ext>
                </a:extLst>
              </p:cNvPr>
              <p:cNvSpPr>
                <a:spLocks/>
              </p:cNvSpPr>
              <p:nvPr/>
            </p:nvSpPr>
            <p:spPr bwMode="auto">
              <a:xfrm>
                <a:off x="4488" y="1107"/>
                <a:ext cx="2037" cy="2988"/>
              </a:xfrm>
              <a:custGeom>
                <a:avLst/>
                <a:gdLst>
                  <a:gd name="T0" fmla="*/ 554 w 863"/>
                  <a:gd name="T1" fmla="*/ 1267 h 1267"/>
                  <a:gd name="T2" fmla="*/ 532 w 863"/>
                  <a:gd name="T3" fmla="*/ 1261 h 1267"/>
                  <a:gd name="T4" fmla="*/ 22 w 863"/>
                  <a:gd name="T5" fmla="*/ 967 h 1267"/>
                  <a:gd name="T6" fmla="*/ 0 w 863"/>
                  <a:gd name="T7" fmla="*/ 929 h 1267"/>
                  <a:gd name="T8" fmla="*/ 0 w 863"/>
                  <a:gd name="T9" fmla="*/ 340 h 1267"/>
                  <a:gd name="T10" fmla="*/ 22 w 863"/>
                  <a:gd name="T11" fmla="*/ 302 h 1267"/>
                  <a:gd name="T12" fmla="*/ 532 w 863"/>
                  <a:gd name="T13" fmla="*/ 8 h 1267"/>
                  <a:gd name="T14" fmla="*/ 576 w 863"/>
                  <a:gd name="T15" fmla="*/ 8 h 1267"/>
                  <a:gd name="T16" fmla="*/ 832 w 863"/>
                  <a:gd name="T17" fmla="*/ 160 h 1267"/>
                  <a:gd name="T18" fmla="*/ 847 w 863"/>
                  <a:gd name="T19" fmla="*/ 221 h 1267"/>
                  <a:gd name="T20" fmla="*/ 786 w 863"/>
                  <a:gd name="T21" fmla="*/ 236 h 1267"/>
                  <a:gd name="T22" fmla="*/ 553 w 863"/>
                  <a:gd name="T23" fmla="*/ 97 h 1267"/>
                  <a:gd name="T24" fmla="*/ 88 w 863"/>
                  <a:gd name="T25" fmla="*/ 366 h 1267"/>
                  <a:gd name="T26" fmla="*/ 88 w 863"/>
                  <a:gd name="T27" fmla="*/ 903 h 1267"/>
                  <a:gd name="T28" fmla="*/ 553 w 863"/>
                  <a:gd name="T29" fmla="*/ 1172 h 1267"/>
                  <a:gd name="T30" fmla="*/ 791 w 863"/>
                  <a:gd name="T31" fmla="*/ 1032 h 1267"/>
                  <a:gd name="T32" fmla="*/ 851 w 863"/>
                  <a:gd name="T33" fmla="*/ 1048 h 1267"/>
                  <a:gd name="T34" fmla="*/ 835 w 863"/>
                  <a:gd name="T35" fmla="*/ 1108 h 1267"/>
                  <a:gd name="T36" fmla="*/ 576 w 863"/>
                  <a:gd name="T37" fmla="*/ 1261 h 1267"/>
                  <a:gd name="T38" fmla="*/ 554 w 863"/>
                  <a:gd name="T39" fmla="*/ 126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3" h="1267">
                    <a:moveTo>
                      <a:pt x="554" y="1267"/>
                    </a:moveTo>
                    <a:cubicBezTo>
                      <a:pt x="546" y="1267"/>
                      <a:pt x="538" y="1265"/>
                      <a:pt x="532" y="1261"/>
                    </a:cubicBezTo>
                    <a:cubicBezTo>
                      <a:pt x="22" y="967"/>
                      <a:pt x="22" y="967"/>
                      <a:pt x="22" y="967"/>
                    </a:cubicBezTo>
                    <a:cubicBezTo>
                      <a:pt x="8" y="959"/>
                      <a:pt x="0" y="945"/>
                      <a:pt x="0" y="929"/>
                    </a:cubicBezTo>
                    <a:cubicBezTo>
                      <a:pt x="0" y="340"/>
                      <a:pt x="0" y="340"/>
                      <a:pt x="0" y="340"/>
                    </a:cubicBezTo>
                    <a:cubicBezTo>
                      <a:pt x="0" y="325"/>
                      <a:pt x="8" y="310"/>
                      <a:pt x="22" y="302"/>
                    </a:cubicBezTo>
                    <a:cubicBezTo>
                      <a:pt x="532" y="8"/>
                      <a:pt x="532" y="8"/>
                      <a:pt x="532" y="8"/>
                    </a:cubicBezTo>
                    <a:cubicBezTo>
                      <a:pt x="545" y="0"/>
                      <a:pt x="562" y="0"/>
                      <a:pt x="576" y="8"/>
                    </a:cubicBezTo>
                    <a:cubicBezTo>
                      <a:pt x="832" y="160"/>
                      <a:pt x="832" y="160"/>
                      <a:pt x="832" y="160"/>
                    </a:cubicBezTo>
                    <a:cubicBezTo>
                      <a:pt x="852" y="173"/>
                      <a:pt x="859" y="200"/>
                      <a:pt x="847" y="221"/>
                    </a:cubicBezTo>
                    <a:cubicBezTo>
                      <a:pt x="834" y="241"/>
                      <a:pt x="807" y="248"/>
                      <a:pt x="786" y="236"/>
                    </a:cubicBezTo>
                    <a:cubicBezTo>
                      <a:pt x="553" y="97"/>
                      <a:pt x="553" y="97"/>
                      <a:pt x="553" y="97"/>
                    </a:cubicBezTo>
                    <a:cubicBezTo>
                      <a:pt x="88" y="366"/>
                      <a:pt x="88" y="366"/>
                      <a:pt x="88" y="366"/>
                    </a:cubicBezTo>
                    <a:cubicBezTo>
                      <a:pt x="88" y="903"/>
                      <a:pt x="88" y="903"/>
                      <a:pt x="88" y="903"/>
                    </a:cubicBezTo>
                    <a:cubicBezTo>
                      <a:pt x="553" y="1172"/>
                      <a:pt x="553" y="1172"/>
                      <a:pt x="553" y="1172"/>
                    </a:cubicBezTo>
                    <a:cubicBezTo>
                      <a:pt x="791" y="1032"/>
                      <a:pt x="791" y="1032"/>
                      <a:pt x="791" y="1032"/>
                    </a:cubicBezTo>
                    <a:cubicBezTo>
                      <a:pt x="812" y="1020"/>
                      <a:pt x="839" y="1027"/>
                      <a:pt x="851" y="1048"/>
                    </a:cubicBezTo>
                    <a:cubicBezTo>
                      <a:pt x="863" y="1069"/>
                      <a:pt x="856" y="1096"/>
                      <a:pt x="835" y="1108"/>
                    </a:cubicBezTo>
                    <a:cubicBezTo>
                      <a:pt x="576" y="1261"/>
                      <a:pt x="576" y="1261"/>
                      <a:pt x="576" y="1261"/>
                    </a:cubicBezTo>
                    <a:cubicBezTo>
                      <a:pt x="569" y="1265"/>
                      <a:pt x="561" y="1267"/>
                      <a:pt x="554" y="12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56">
                <a:extLst>
                  <a:ext uri="{FF2B5EF4-FFF2-40B4-BE49-F238E27FC236}">
                    <a16:creationId xmlns:a16="http://schemas.microsoft.com/office/drawing/2014/main" id="{A5A73216-DAEB-4BFA-89CF-96926B68631F}"/>
                  </a:ext>
                </a:extLst>
              </p:cNvPr>
              <p:cNvSpPr>
                <a:spLocks/>
              </p:cNvSpPr>
              <p:nvPr/>
            </p:nvSpPr>
            <p:spPr bwMode="auto">
              <a:xfrm>
                <a:off x="4488" y="1107"/>
                <a:ext cx="2037" cy="2988"/>
              </a:xfrm>
              <a:custGeom>
                <a:avLst/>
                <a:gdLst>
                  <a:gd name="T0" fmla="*/ 554 w 863"/>
                  <a:gd name="T1" fmla="*/ 1267 h 1267"/>
                  <a:gd name="T2" fmla="*/ 532 w 863"/>
                  <a:gd name="T3" fmla="*/ 1261 h 1267"/>
                  <a:gd name="T4" fmla="*/ 22 w 863"/>
                  <a:gd name="T5" fmla="*/ 967 h 1267"/>
                  <a:gd name="T6" fmla="*/ 0 w 863"/>
                  <a:gd name="T7" fmla="*/ 929 h 1267"/>
                  <a:gd name="T8" fmla="*/ 0 w 863"/>
                  <a:gd name="T9" fmla="*/ 340 h 1267"/>
                  <a:gd name="T10" fmla="*/ 22 w 863"/>
                  <a:gd name="T11" fmla="*/ 302 h 1267"/>
                  <a:gd name="T12" fmla="*/ 532 w 863"/>
                  <a:gd name="T13" fmla="*/ 8 h 1267"/>
                  <a:gd name="T14" fmla="*/ 576 w 863"/>
                  <a:gd name="T15" fmla="*/ 8 h 1267"/>
                  <a:gd name="T16" fmla="*/ 832 w 863"/>
                  <a:gd name="T17" fmla="*/ 160 h 1267"/>
                  <a:gd name="T18" fmla="*/ 847 w 863"/>
                  <a:gd name="T19" fmla="*/ 221 h 1267"/>
                  <a:gd name="T20" fmla="*/ 786 w 863"/>
                  <a:gd name="T21" fmla="*/ 236 h 1267"/>
                  <a:gd name="T22" fmla="*/ 553 w 863"/>
                  <a:gd name="T23" fmla="*/ 97 h 1267"/>
                  <a:gd name="T24" fmla="*/ 88 w 863"/>
                  <a:gd name="T25" fmla="*/ 366 h 1267"/>
                  <a:gd name="T26" fmla="*/ 88 w 863"/>
                  <a:gd name="T27" fmla="*/ 903 h 1267"/>
                  <a:gd name="T28" fmla="*/ 553 w 863"/>
                  <a:gd name="T29" fmla="*/ 1172 h 1267"/>
                  <a:gd name="T30" fmla="*/ 791 w 863"/>
                  <a:gd name="T31" fmla="*/ 1032 h 1267"/>
                  <a:gd name="T32" fmla="*/ 851 w 863"/>
                  <a:gd name="T33" fmla="*/ 1048 h 1267"/>
                  <a:gd name="T34" fmla="*/ 835 w 863"/>
                  <a:gd name="T35" fmla="*/ 1108 h 1267"/>
                  <a:gd name="T36" fmla="*/ 576 w 863"/>
                  <a:gd name="T37" fmla="*/ 1261 h 1267"/>
                  <a:gd name="T38" fmla="*/ 554 w 863"/>
                  <a:gd name="T39" fmla="*/ 1267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3" h="1267">
                    <a:moveTo>
                      <a:pt x="554" y="1267"/>
                    </a:moveTo>
                    <a:cubicBezTo>
                      <a:pt x="546" y="1267"/>
                      <a:pt x="538" y="1265"/>
                      <a:pt x="532" y="1261"/>
                    </a:cubicBezTo>
                    <a:cubicBezTo>
                      <a:pt x="22" y="967"/>
                      <a:pt x="22" y="967"/>
                      <a:pt x="22" y="967"/>
                    </a:cubicBezTo>
                    <a:cubicBezTo>
                      <a:pt x="8" y="959"/>
                      <a:pt x="0" y="945"/>
                      <a:pt x="0" y="929"/>
                    </a:cubicBezTo>
                    <a:cubicBezTo>
                      <a:pt x="0" y="340"/>
                      <a:pt x="0" y="340"/>
                      <a:pt x="0" y="340"/>
                    </a:cubicBezTo>
                    <a:cubicBezTo>
                      <a:pt x="0" y="325"/>
                      <a:pt x="8" y="310"/>
                      <a:pt x="22" y="302"/>
                    </a:cubicBezTo>
                    <a:cubicBezTo>
                      <a:pt x="532" y="8"/>
                      <a:pt x="532" y="8"/>
                      <a:pt x="532" y="8"/>
                    </a:cubicBezTo>
                    <a:cubicBezTo>
                      <a:pt x="545" y="0"/>
                      <a:pt x="562" y="0"/>
                      <a:pt x="576" y="8"/>
                    </a:cubicBezTo>
                    <a:cubicBezTo>
                      <a:pt x="832" y="160"/>
                      <a:pt x="832" y="160"/>
                      <a:pt x="832" y="160"/>
                    </a:cubicBezTo>
                    <a:cubicBezTo>
                      <a:pt x="852" y="173"/>
                      <a:pt x="859" y="200"/>
                      <a:pt x="847" y="221"/>
                    </a:cubicBezTo>
                    <a:cubicBezTo>
                      <a:pt x="834" y="241"/>
                      <a:pt x="807" y="248"/>
                      <a:pt x="786" y="236"/>
                    </a:cubicBezTo>
                    <a:cubicBezTo>
                      <a:pt x="553" y="97"/>
                      <a:pt x="553" y="97"/>
                      <a:pt x="553" y="97"/>
                    </a:cubicBezTo>
                    <a:cubicBezTo>
                      <a:pt x="88" y="366"/>
                      <a:pt x="88" y="366"/>
                      <a:pt x="88" y="366"/>
                    </a:cubicBezTo>
                    <a:cubicBezTo>
                      <a:pt x="88" y="903"/>
                      <a:pt x="88" y="903"/>
                      <a:pt x="88" y="903"/>
                    </a:cubicBezTo>
                    <a:cubicBezTo>
                      <a:pt x="553" y="1172"/>
                      <a:pt x="553" y="1172"/>
                      <a:pt x="553" y="1172"/>
                    </a:cubicBezTo>
                    <a:cubicBezTo>
                      <a:pt x="791" y="1032"/>
                      <a:pt x="791" y="1032"/>
                      <a:pt x="791" y="1032"/>
                    </a:cubicBezTo>
                    <a:cubicBezTo>
                      <a:pt x="812" y="1020"/>
                      <a:pt x="839" y="1027"/>
                      <a:pt x="851" y="1048"/>
                    </a:cubicBezTo>
                    <a:cubicBezTo>
                      <a:pt x="863" y="1069"/>
                      <a:pt x="856" y="1096"/>
                      <a:pt x="835" y="1108"/>
                    </a:cubicBezTo>
                    <a:cubicBezTo>
                      <a:pt x="576" y="1261"/>
                      <a:pt x="576" y="1261"/>
                      <a:pt x="576" y="1261"/>
                    </a:cubicBezTo>
                    <a:cubicBezTo>
                      <a:pt x="569" y="1265"/>
                      <a:pt x="561" y="1267"/>
                      <a:pt x="554" y="1267"/>
                    </a:cubicBezTo>
                    <a:close/>
                  </a:path>
                </a:pathLst>
              </a:cu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57">
                <a:extLst>
                  <a:ext uri="{FF2B5EF4-FFF2-40B4-BE49-F238E27FC236}">
                    <a16:creationId xmlns:a16="http://schemas.microsoft.com/office/drawing/2014/main" id="{E796C04E-4A4A-479C-8A5B-7BFC69A6B77B}"/>
                  </a:ext>
                </a:extLst>
              </p:cNvPr>
              <p:cNvSpPr>
                <a:spLocks noChangeArrowheads="1"/>
              </p:cNvSpPr>
              <p:nvPr/>
            </p:nvSpPr>
            <p:spPr bwMode="auto">
              <a:xfrm>
                <a:off x="5402" y="2178"/>
                <a:ext cx="807" cy="80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58">
                <a:extLst>
                  <a:ext uri="{FF2B5EF4-FFF2-40B4-BE49-F238E27FC236}">
                    <a16:creationId xmlns:a16="http://schemas.microsoft.com/office/drawing/2014/main" id="{CA058C6F-4979-4D84-82D7-5DF04B12E58F}"/>
                  </a:ext>
                </a:extLst>
              </p:cNvPr>
              <p:cNvSpPr>
                <a:spLocks noChangeArrowheads="1"/>
              </p:cNvSpPr>
              <p:nvPr/>
            </p:nvSpPr>
            <p:spPr bwMode="auto">
              <a:xfrm>
                <a:off x="6299" y="2001"/>
                <a:ext cx="396" cy="39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59">
                <a:extLst>
                  <a:ext uri="{FF2B5EF4-FFF2-40B4-BE49-F238E27FC236}">
                    <a16:creationId xmlns:a16="http://schemas.microsoft.com/office/drawing/2014/main" id="{EC344F09-3B9E-4F59-A523-33846E8A3605}"/>
                  </a:ext>
                </a:extLst>
              </p:cNvPr>
              <p:cNvSpPr>
                <a:spLocks noChangeArrowheads="1"/>
              </p:cNvSpPr>
              <p:nvPr/>
            </p:nvSpPr>
            <p:spPr bwMode="auto">
              <a:xfrm>
                <a:off x="6294" y="2781"/>
                <a:ext cx="397" cy="396"/>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60">
                <a:extLst>
                  <a:ext uri="{FF2B5EF4-FFF2-40B4-BE49-F238E27FC236}">
                    <a16:creationId xmlns:a16="http://schemas.microsoft.com/office/drawing/2014/main" id="{18D7B652-20B5-477A-BC15-5A29C0B77FF5}"/>
                  </a:ext>
                </a:extLst>
              </p:cNvPr>
              <p:cNvSpPr>
                <a:spLocks noChangeArrowheads="1"/>
              </p:cNvSpPr>
              <p:nvPr/>
            </p:nvSpPr>
            <p:spPr bwMode="auto">
              <a:xfrm>
                <a:off x="6828" y="1756"/>
                <a:ext cx="344" cy="344"/>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61">
                <a:extLst>
                  <a:ext uri="{FF2B5EF4-FFF2-40B4-BE49-F238E27FC236}">
                    <a16:creationId xmlns:a16="http://schemas.microsoft.com/office/drawing/2014/main" id="{F82745BB-AAD4-4CEF-A0A5-3443AE45466D}"/>
                  </a:ext>
                </a:extLst>
              </p:cNvPr>
              <p:cNvSpPr>
                <a:spLocks noChangeArrowheads="1"/>
              </p:cNvSpPr>
              <p:nvPr/>
            </p:nvSpPr>
            <p:spPr bwMode="auto">
              <a:xfrm>
                <a:off x="6830" y="2413"/>
                <a:ext cx="345" cy="345"/>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62">
                <a:extLst>
                  <a:ext uri="{FF2B5EF4-FFF2-40B4-BE49-F238E27FC236}">
                    <a16:creationId xmlns:a16="http://schemas.microsoft.com/office/drawing/2014/main" id="{99F68FB6-8034-4BFF-85DE-C804F86B29E7}"/>
                  </a:ext>
                </a:extLst>
              </p:cNvPr>
              <p:cNvSpPr>
                <a:spLocks noChangeArrowheads="1"/>
              </p:cNvSpPr>
              <p:nvPr/>
            </p:nvSpPr>
            <p:spPr bwMode="auto">
              <a:xfrm>
                <a:off x="6830" y="3074"/>
                <a:ext cx="345" cy="344"/>
              </a:xfrm>
              <a:prstGeom prst="ellipse">
                <a:avLst/>
              </a:prstGeom>
              <a:solidFill>
                <a:srgbClr val="0F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55462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250"/>
                                        <p:tgtEl>
                                          <p:spTgt spid="2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250"/>
                                        <p:tgtEl>
                                          <p:spTgt spid="29"/>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250"/>
                                        <p:tgtEl>
                                          <p:spTgt spid="30"/>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250"/>
                                        <p:tgtEl>
                                          <p:spTgt spid="31"/>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250"/>
                                        <p:tgtEl>
                                          <p:spTgt spid="32"/>
                                        </p:tgtEl>
                                      </p:cBhvr>
                                    </p:animEffect>
                                  </p:childTnLst>
                                </p:cTn>
                              </p:par>
                            </p:childTnLst>
                          </p:cTn>
                        </p:par>
                        <p:par>
                          <p:cTn id="24" fill="hold">
                            <p:stCondLst>
                              <p:cond delay="1250"/>
                            </p:stCondLst>
                            <p:childTnLst>
                              <p:par>
                                <p:cTn id="25" presetID="22" presetClass="entr" presetSubtype="2"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right)">
                                      <p:cBhvr>
                                        <p:cTn id="27" dur="750"/>
                                        <p:tgtEl>
                                          <p:spTgt spid="33"/>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up)">
                                      <p:cBhvr>
                                        <p:cTn id="31" dur="250"/>
                                        <p:tgtEl>
                                          <p:spTgt spid="35"/>
                                        </p:tgtEl>
                                      </p:cBhvr>
                                    </p:animEffect>
                                  </p:childTnLst>
                                </p:cTn>
                              </p:par>
                            </p:childTnLst>
                          </p:cTn>
                        </p:par>
                        <p:par>
                          <p:cTn id="32" fill="hold">
                            <p:stCondLst>
                              <p:cond delay="2250"/>
                            </p:stCondLst>
                            <p:childTnLst>
                              <p:par>
                                <p:cTn id="33" presetID="22" presetClass="entr" presetSubtype="8"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25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1036"/>
                                        </p:tgtEl>
                                      </p:cBhvr>
                                    </p:animEffect>
                                    <p:set>
                                      <p:cBhvr>
                                        <p:cTn id="40" dur="1" fill="hold">
                                          <p:stCondLst>
                                            <p:cond delay="499"/>
                                          </p:stCondLst>
                                        </p:cTn>
                                        <p:tgtEl>
                                          <p:spTgt spid="103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24"/>
                                        </p:tgtEl>
                                      </p:cBhvr>
                                    </p:animEffect>
                                    <p:set>
                                      <p:cBhvr>
                                        <p:cTn id="43" dur="1" fill="hold">
                                          <p:stCondLst>
                                            <p:cond delay="499"/>
                                          </p:stCondLst>
                                        </p:cTn>
                                        <p:tgtEl>
                                          <p:spTgt spid="12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250"/>
                                        <p:tgtEl>
                                          <p:spTgt spid="36"/>
                                        </p:tgtEl>
                                      </p:cBhvr>
                                    </p:animEffect>
                                  </p:childTnLst>
                                </p:cTn>
                              </p:par>
                            </p:childTnLst>
                          </p:cTn>
                        </p:par>
                        <p:par>
                          <p:cTn id="49" fill="hold">
                            <p:stCondLst>
                              <p:cond delay="250"/>
                            </p:stCondLst>
                            <p:childTnLst>
                              <p:par>
                                <p:cTn id="50" presetID="2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250"/>
                                        <p:tgtEl>
                                          <p:spTgt spid="37"/>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250"/>
                                        <p:tgtEl>
                                          <p:spTgt spid="38"/>
                                        </p:tgtEl>
                                      </p:cBhvr>
                                    </p:animEffect>
                                  </p:childTnLst>
                                </p:cTn>
                              </p:par>
                            </p:childTnLst>
                          </p:cTn>
                        </p:par>
                        <p:par>
                          <p:cTn id="57" fill="hold">
                            <p:stCondLst>
                              <p:cond delay="750"/>
                            </p:stCondLst>
                            <p:childTnLst>
                              <p:par>
                                <p:cTn id="58" presetID="22" presetClass="entr" presetSubtype="8"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250"/>
                                        <p:tgtEl>
                                          <p:spTgt spid="39"/>
                                        </p:tgtEl>
                                      </p:cBhvr>
                                    </p:animEffect>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250"/>
                                        <p:tgtEl>
                                          <p:spTgt spid="40"/>
                                        </p:tgtEl>
                                      </p:cBhvr>
                                    </p:animEffect>
                                  </p:childTnLst>
                                </p:cTn>
                              </p:par>
                            </p:childTnLst>
                          </p:cTn>
                        </p:par>
                        <p:par>
                          <p:cTn id="65" fill="hold">
                            <p:stCondLst>
                              <p:cond delay="1250"/>
                            </p:stCondLst>
                            <p:childTnLst>
                              <p:par>
                                <p:cTn id="66" presetID="22" presetClass="entr" presetSubtype="2" fill="hold" nodeType="after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right)">
                                      <p:cBhvr>
                                        <p:cTn id="68" dur="750"/>
                                        <p:tgtEl>
                                          <p:spTgt spid="41"/>
                                        </p:tgtEl>
                                      </p:cBhvr>
                                    </p:animEffect>
                                  </p:childTnLst>
                                </p:cTn>
                              </p:par>
                            </p:childTnLst>
                          </p:cTn>
                        </p:par>
                        <p:par>
                          <p:cTn id="69" fill="hold">
                            <p:stCondLst>
                              <p:cond delay="2000"/>
                            </p:stCondLst>
                            <p:childTnLst>
                              <p:par>
                                <p:cTn id="70" presetID="22" presetClass="entr" presetSubtype="4" fill="hold"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down)">
                                      <p:cBhvr>
                                        <p:cTn id="72" dur="250"/>
                                        <p:tgtEl>
                                          <p:spTgt spid="43"/>
                                        </p:tgtEl>
                                      </p:cBhvr>
                                    </p:animEffect>
                                  </p:childTnLst>
                                </p:cTn>
                              </p:par>
                            </p:childTnLst>
                          </p:cTn>
                        </p:par>
                        <p:par>
                          <p:cTn id="73" fill="hold">
                            <p:stCondLst>
                              <p:cond delay="2250"/>
                            </p:stCondLst>
                            <p:childTnLst>
                              <p:par>
                                <p:cTn id="74" presetID="22" presetClass="entr" presetSubtype="8" fill="hold" nodeType="after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wipe(left)">
                                      <p:cBhvr>
                                        <p:cTn id="76" dur="250"/>
                                        <p:tgtEl>
                                          <p:spTgt spid="4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8"/>
                                        </p:tgtEl>
                                      </p:cBhvr>
                                    </p:animEffect>
                                    <p:set>
                                      <p:cBhvr>
                                        <p:cTn id="81" dur="1" fill="hold">
                                          <p:stCondLst>
                                            <p:cond delay="499"/>
                                          </p:stCondLst>
                                        </p:cTn>
                                        <p:tgtEl>
                                          <p:spTgt spid="2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9"/>
                                        </p:tgtEl>
                                      </p:cBhvr>
                                    </p:animEffect>
                                    <p:set>
                                      <p:cBhvr>
                                        <p:cTn id="84" dur="1" fill="hold">
                                          <p:stCondLst>
                                            <p:cond delay="499"/>
                                          </p:stCondLst>
                                        </p:cTn>
                                        <p:tgtEl>
                                          <p:spTgt spid="29"/>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0"/>
                                        </p:tgtEl>
                                      </p:cBhvr>
                                    </p:animEffect>
                                    <p:set>
                                      <p:cBhvr>
                                        <p:cTn id="87" dur="1" fill="hold">
                                          <p:stCondLst>
                                            <p:cond delay="499"/>
                                          </p:stCondLst>
                                        </p:cTn>
                                        <p:tgtEl>
                                          <p:spTgt spid="30"/>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31"/>
                                        </p:tgtEl>
                                      </p:cBhvr>
                                    </p:animEffect>
                                    <p:set>
                                      <p:cBhvr>
                                        <p:cTn id="90" dur="1" fill="hold">
                                          <p:stCondLst>
                                            <p:cond delay="499"/>
                                          </p:stCondLst>
                                        </p:cTn>
                                        <p:tgtEl>
                                          <p:spTgt spid="31"/>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32"/>
                                        </p:tgtEl>
                                      </p:cBhvr>
                                    </p:animEffect>
                                    <p:set>
                                      <p:cBhvr>
                                        <p:cTn id="93" dur="1" fill="hold">
                                          <p:stCondLst>
                                            <p:cond delay="499"/>
                                          </p:stCondLst>
                                        </p:cTn>
                                        <p:tgtEl>
                                          <p:spTgt spid="32"/>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33"/>
                                        </p:tgtEl>
                                      </p:cBhvr>
                                    </p:animEffect>
                                    <p:set>
                                      <p:cBhvr>
                                        <p:cTn id="96" dur="1" fill="hold">
                                          <p:stCondLst>
                                            <p:cond delay="499"/>
                                          </p:stCondLst>
                                        </p:cTn>
                                        <p:tgtEl>
                                          <p:spTgt spid="33"/>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35"/>
                                        </p:tgtEl>
                                      </p:cBhvr>
                                    </p:animEffect>
                                    <p:set>
                                      <p:cBhvr>
                                        <p:cTn id="99" dur="1" fill="hold">
                                          <p:stCondLst>
                                            <p:cond delay="499"/>
                                          </p:stCondLst>
                                        </p:cTn>
                                        <p:tgtEl>
                                          <p:spTgt spid="3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34"/>
                                        </p:tgtEl>
                                      </p:cBhvr>
                                    </p:animEffect>
                                    <p:set>
                                      <p:cBhvr>
                                        <p:cTn id="102" dur="1" fill="hold">
                                          <p:stCondLst>
                                            <p:cond delay="499"/>
                                          </p:stCondLst>
                                        </p:cTn>
                                        <p:tgtEl>
                                          <p:spTgt spid="3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6"/>
                                        </p:tgtEl>
                                      </p:cBhvr>
                                    </p:animEffect>
                                    <p:set>
                                      <p:cBhvr>
                                        <p:cTn id="105" dur="1" fill="hold">
                                          <p:stCondLst>
                                            <p:cond delay="499"/>
                                          </p:stCondLst>
                                        </p:cTn>
                                        <p:tgtEl>
                                          <p:spTgt spid="36"/>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37"/>
                                        </p:tgtEl>
                                      </p:cBhvr>
                                    </p:animEffect>
                                    <p:set>
                                      <p:cBhvr>
                                        <p:cTn id="108" dur="1" fill="hold">
                                          <p:stCondLst>
                                            <p:cond delay="499"/>
                                          </p:stCondLst>
                                        </p:cTn>
                                        <p:tgtEl>
                                          <p:spTgt spid="3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38"/>
                                        </p:tgtEl>
                                      </p:cBhvr>
                                    </p:animEffect>
                                    <p:set>
                                      <p:cBhvr>
                                        <p:cTn id="111" dur="1" fill="hold">
                                          <p:stCondLst>
                                            <p:cond delay="499"/>
                                          </p:stCondLst>
                                        </p:cTn>
                                        <p:tgtEl>
                                          <p:spTgt spid="38"/>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39"/>
                                        </p:tgtEl>
                                      </p:cBhvr>
                                    </p:animEffect>
                                    <p:set>
                                      <p:cBhvr>
                                        <p:cTn id="114" dur="1" fill="hold">
                                          <p:stCondLst>
                                            <p:cond delay="499"/>
                                          </p:stCondLst>
                                        </p:cTn>
                                        <p:tgtEl>
                                          <p:spTgt spid="39"/>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40"/>
                                        </p:tgtEl>
                                      </p:cBhvr>
                                    </p:animEffect>
                                    <p:set>
                                      <p:cBhvr>
                                        <p:cTn id="117" dur="1" fill="hold">
                                          <p:stCondLst>
                                            <p:cond delay="499"/>
                                          </p:stCondLst>
                                        </p:cTn>
                                        <p:tgtEl>
                                          <p:spTgt spid="40"/>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41"/>
                                        </p:tgtEl>
                                      </p:cBhvr>
                                    </p:animEffect>
                                    <p:set>
                                      <p:cBhvr>
                                        <p:cTn id="120" dur="1" fill="hold">
                                          <p:stCondLst>
                                            <p:cond delay="499"/>
                                          </p:stCondLst>
                                        </p:cTn>
                                        <p:tgtEl>
                                          <p:spTgt spid="41"/>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43"/>
                                        </p:tgtEl>
                                      </p:cBhvr>
                                    </p:animEffect>
                                    <p:set>
                                      <p:cBhvr>
                                        <p:cTn id="123" dur="1" fill="hold">
                                          <p:stCondLst>
                                            <p:cond delay="499"/>
                                          </p:stCondLst>
                                        </p:cTn>
                                        <p:tgtEl>
                                          <p:spTgt spid="43"/>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42"/>
                                        </p:tgtEl>
                                      </p:cBhvr>
                                    </p:animEffect>
                                    <p:set>
                                      <p:cBhvr>
                                        <p:cTn id="126" dur="1" fill="hold">
                                          <p:stCondLst>
                                            <p:cond delay="499"/>
                                          </p:stCondLst>
                                        </p:cTn>
                                        <p:tgtEl>
                                          <p:spTgt spid="42"/>
                                        </p:tgtEl>
                                        <p:attrNameLst>
                                          <p:attrName>style.visibility</p:attrName>
                                        </p:attrNameLst>
                                      </p:cBhvr>
                                      <p:to>
                                        <p:strVal val="hidden"/>
                                      </p:to>
                                    </p:set>
                                  </p:childTnLst>
                                </p:cTn>
                              </p:par>
                              <p:par>
                                <p:cTn id="127" presetID="10" presetClass="entr" presetSubtype="0" fill="hold" grpId="1" nodeType="withEffect">
                                  <p:stCondLst>
                                    <p:cond delay="0"/>
                                  </p:stCondLst>
                                  <p:childTnLst>
                                    <p:set>
                                      <p:cBhvr>
                                        <p:cTn id="128" dur="1" fill="hold">
                                          <p:stCondLst>
                                            <p:cond delay="0"/>
                                          </p:stCondLst>
                                        </p:cTn>
                                        <p:tgtEl>
                                          <p:spTgt spid="1036"/>
                                        </p:tgtEl>
                                        <p:attrNameLst>
                                          <p:attrName>style.visibility</p:attrName>
                                        </p:attrNameLst>
                                      </p:cBhvr>
                                      <p:to>
                                        <p:strVal val="visible"/>
                                      </p:to>
                                    </p:set>
                                    <p:animEffect transition="in" filter="fade">
                                      <p:cBhvr>
                                        <p:cTn id="129" dur="500"/>
                                        <p:tgtEl>
                                          <p:spTgt spid="1036"/>
                                        </p:tgtEl>
                                      </p:cBhvr>
                                    </p:animEffect>
                                  </p:childTnLst>
                                </p:cTn>
                              </p:par>
                              <p:par>
                                <p:cTn id="130" presetID="10" presetClass="entr" presetSubtype="0" fill="hold" nodeType="withEffect">
                                  <p:stCondLst>
                                    <p:cond delay="0"/>
                                  </p:stCondLst>
                                  <p:childTnLst>
                                    <p:set>
                                      <p:cBhvr>
                                        <p:cTn id="131" dur="1" fill="hold">
                                          <p:stCondLst>
                                            <p:cond delay="0"/>
                                          </p:stCondLst>
                                        </p:cTn>
                                        <p:tgtEl>
                                          <p:spTgt spid="124"/>
                                        </p:tgtEl>
                                        <p:attrNameLst>
                                          <p:attrName>style.visibility</p:attrName>
                                        </p:attrNameLst>
                                      </p:cBhvr>
                                      <p:to>
                                        <p:strVal val="visible"/>
                                      </p:to>
                                    </p:set>
                                    <p:animEffect transition="in" filter="fade">
                                      <p:cBhvr>
                                        <p:cTn id="132" dur="500"/>
                                        <p:tgtEl>
                                          <p:spTgt spid="124"/>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wipe(left)">
                                      <p:cBhvr>
                                        <p:cTn id="136" dur="250"/>
                                        <p:tgtEl>
                                          <p:spTgt spid="28"/>
                                        </p:tgtEl>
                                      </p:cBhvr>
                                    </p:animEffect>
                                  </p:childTnLst>
                                </p:cTn>
                              </p:par>
                            </p:childTnLst>
                          </p:cTn>
                        </p:par>
                        <p:par>
                          <p:cTn id="137" fill="hold">
                            <p:stCondLst>
                              <p:cond delay="750"/>
                            </p:stCondLst>
                            <p:childTnLst>
                              <p:par>
                                <p:cTn id="138" presetID="22" presetClass="entr" presetSubtype="8" fill="hold" nodeType="after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wipe(left)">
                                      <p:cBhvr>
                                        <p:cTn id="140" dur="250"/>
                                        <p:tgtEl>
                                          <p:spTgt spid="29"/>
                                        </p:tgtEl>
                                      </p:cBhvr>
                                    </p:animEffect>
                                  </p:childTnLst>
                                </p:cTn>
                              </p:par>
                            </p:childTnLst>
                          </p:cTn>
                        </p:par>
                        <p:par>
                          <p:cTn id="141" fill="hold">
                            <p:stCondLst>
                              <p:cond delay="1000"/>
                            </p:stCondLst>
                            <p:childTnLst>
                              <p:par>
                                <p:cTn id="142" presetID="22" presetClass="entr" presetSubtype="1" fill="hold" nodeType="afterEffect">
                                  <p:stCondLst>
                                    <p:cond delay="0"/>
                                  </p:stCondLst>
                                  <p:childTnLst>
                                    <p:set>
                                      <p:cBhvr>
                                        <p:cTn id="143" dur="1" fill="hold">
                                          <p:stCondLst>
                                            <p:cond delay="0"/>
                                          </p:stCondLst>
                                        </p:cTn>
                                        <p:tgtEl>
                                          <p:spTgt spid="48"/>
                                        </p:tgtEl>
                                        <p:attrNameLst>
                                          <p:attrName>style.visibility</p:attrName>
                                        </p:attrNameLst>
                                      </p:cBhvr>
                                      <p:to>
                                        <p:strVal val="visible"/>
                                      </p:to>
                                    </p:set>
                                    <p:animEffect transition="in" filter="wipe(up)">
                                      <p:cBhvr>
                                        <p:cTn id="144" dur="250"/>
                                        <p:tgtEl>
                                          <p:spTgt spid="48"/>
                                        </p:tgtEl>
                                      </p:cBhvr>
                                    </p:animEffect>
                                  </p:childTnLst>
                                </p:cTn>
                              </p:par>
                            </p:childTnLst>
                          </p:cTn>
                        </p:par>
                        <p:par>
                          <p:cTn id="145" fill="hold">
                            <p:stCondLst>
                              <p:cond delay="1250"/>
                            </p:stCondLst>
                            <p:childTnLst>
                              <p:par>
                                <p:cTn id="146" presetID="22" presetClass="entr" presetSubtype="4" fill="hold" nodeType="after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wipe(down)">
                                      <p:cBhvr>
                                        <p:cTn id="148" dur="250"/>
                                        <p:tgtEl>
                                          <p:spTgt spid="49"/>
                                        </p:tgtEl>
                                      </p:cBhvr>
                                    </p:animEffect>
                                  </p:childTnLst>
                                </p:cTn>
                              </p:par>
                            </p:childTnLst>
                          </p:cTn>
                        </p:par>
                        <p:par>
                          <p:cTn id="149" fill="hold">
                            <p:stCondLst>
                              <p:cond delay="1500"/>
                            </p:stCondLst>
                            <p:childTnLst>
                              <p:par>
                                <p:cTn id="150" presetID="22" presetClass="entr" presetSubtype="8" fill="hold" nodeType="afterEffect">
                                  <p:stCondLst>
                                    <p:cond delay="0"/>
                                  </p:stCondLst>
                                  <p:childTnLst>
                                    <p:set>
                                      <p:cBhvr>
                                        <p:cTn id="151" dur="1" fill="hold">
                                          <p:stCondLst>
                                            <p:cond delay="0"/>
                                          </p:stCondLst>
                                        </p:cTn>
                                        <p:tgtEl>
                                          <p:spTgt spid="30"/>
                                        </p:tgtEl>
                                        <p:attrNameLst>
                                          <p:attrName>style.visibility</p:attrName>
                                        </p:attrNameLst>
                                      </p:cBhvr>
                                      <p:to>
                                        <p:strVal val="visible"/>
                                      </p:to>
                                    </p:set>
                                    <p:animEffect transition="in" filter="wipe(left)">
                                      <p:cBhvr>
                                        <p:cTn id="152" dur="250"/>
                                        <p:tgtEl>
                                          <p:spTgt spid="30"/>
                                        </p:tgtEl>
                                      </p:cBhvr>
                                    </p:animEffect>
                                  </p:childTnLst>
                                </p:cTn>
                              </p:par>
                            </p:childTnLst>
                          </p:cTn>
                        </p:par>
                        <p:par>
                          <p:cTn id="153" fill="hold">
                            <p:stCondLst>
                              <p:cond delay="1750"/>
                            </p:stCondLst>
                            <p:childTnLst>
                              <p:par>
                                <p:cTn id="154" presetID="22" presetClass="entr" presetSubtype="1" fill="hold" nodeType="afterEffect">
                                  <p:stCondLst>
                                    <p:cond delay="0"/>
                                  </p:stCondLst>
                                  <p:childTnLst>
                                    <p:set>
                                      <p:cBhvr>
                                        <p:cTn id="155" dur="1" fill="hold">
                                          <p:stCondLst>
                                            <p:cond delay="0"/>
                                          </p:stCondLst>
                                        </p:cTn>
                                        <p:tgtEl>
                                          <p:spTgt spid="50"/>
                                        </p:tgtEl>
                                        <p:attrNameLst>
                                          <p:attrName>style.visibility</p:attrName>
                                        </p:attrNameLst>
                                      </p:cBhvr>
                                      <p:to>
                                        <p:strVal val="visible"/>
                                      </p:to>
                                    </p:set>
                                    <p:animEffect transition="in" filter="wipe(up)">
                                      <p:cBhvr>
                                        <p:cTn id="156" dur="250"/>
                                        <p:tgtEl>
                                          <p:spTgt spid="50"/>
                                        </p:tgtEl>
                                      </p:cBhvr>
                                    </p:animEffect>
                                  </p:childTnLst>
                                </p:cTn>
                              </p:par>
                            </p:childTnLst>
                          </p:cTn>
                        </p:par>
                        <p:par>
                          <p:cTn id="157" fill="hold">
                            <p:stCondLst>
                              <p:cond delay="2000"/>
                            </p:stCondLst>
                            <p:childTnLst>
                              <p:par>
                                <p:cTn id="158" presetID="22" presetClass="entr" presetSubtype="4" fill="hold" nodeType="after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wipe(down)">
                                      <p:cBhvr>
                                        <p:cTn id="160" dur="250"/>
                                        <p:tgtEl>
                                          <p:spTgt spid="51"/>
                                        </p:tgtEl>
                                      </p:cBhvr>
                                    </p:animEffect>
                                  </p:childTnLst>
                                </p:cTn>
                              </p:par>
                            </p:childTnLst>
                          </p:cTn>
                        </p:par>
                        <p:par>
                          <p:cTn id="161" fill="hold">
                            <p:stCondLst>
                              <p:cond delay="2250"/>
                            </p:stCondLst>
                            <p:childTnLst>
                              <p:par>
                                <p:cTn id="162" presetID="22" presetClass="entr" presetSubtype="8" fill="hold" nodeType="afterEffect">
                                  <p:stCondLst>
                                    <p:cond delay="0"/>
                                  </p:stCondLst>
                                  <p:childTnLst>
                                    <p:set>
                                      <p:cBhvr>
                                        <p:cTn id="163" dur="1" fill="hold">
                                          <p:stCondLst>
                                            <p:cond delay="0"/>
                                          </p:stCondLst>
                                        </p:cTn>
                                        <p:tgtEl>
                                          <p:spTgt spid="31"/>
                                        </p:tgtEl>
                                        <p:attrNameLst>
                                          <p:attrName>style.visibility</p:attrName>
                                        </p:attrNameLst>
                                      </p:cBhvr>
                                      <p:to>
                                        <p:strVal val="visible"/>
                                      </p:to>
                                    </p:set>
                                    <p:animEffect transition="in" filter="wipe(left)">
                                      <p:cBhvr>
                                        <p:cTn id="164" dur="250"/>
                                        <p:tgtEl>
                                          <p:spTgt spid="31"/>
                                        </p:tgtEl>
                                      </p:cBhvr>
                                    </p:animEffect>
                                  </p:childTnLst>
                                </p:cTn>
                              </p:par>
                            </p:childTnLst>
                          </p:cTn>
                        </p:par>
                        <p:par>
                          <p:cTn id="165" fill="hold">
                            <p:stCondLst>
                              <p:cond delay="2500"/>
                            </p:stCondLst>
                            <p:childTnLst>
                              <p:par>
                                <p:cTn id="166" presetID="22" presetClass="entr" presetSubtype="8" fill="hold" nodeType="afterEffect">
                                  <p:stCondLst>
                                    <p:cond delay="0"/>
                                  </p:stCondLst>
                                  <p:childTnLst>
                                    <p:set>
                                      <p:cBhvr>
                                        <p:cTn id="167" dur="1" fill="hold">
                                          <p:stCondLst>
                                            <p:cond delay="0"/>
                                          </p:stCondLst>
                                        </p:cTn>
                                        <p:tgtEl>
                                          <p:spTgt spid="32"/>
                                        </p:tgtEl>
                                        <p:attrNameLst>
                                          <p:attrName>style.visibility</p:attrName>
                                        </p:attrNameLst>
                                      </p:cBhvr>
                                      <p:to>
                                        <p:strVal val="visible"/>
                                      </p:to>
                                    </p:set>
                                    <p:animEffect transition="in" filter="wipe(left)">
                                      <p:cBhvr>
                                        <p:cTn id="168" dur="250"/>
                                        <p:tgtEl>
                                          <p:spTgt spid="32"/>
                                        </p:tgtEl>
                                      </p:cBhvr>
                                    </p:animEffect>
                                  </p:childTnLst>
                                </p:cTn>
                              </p:par>
                            </p:childTnLst>
                          </p:cTn>
                        </p:par>
                        <p:par>
                          <p:cTn id="169" fill="hold">
                            <p:stCondLst>
                              <p:cond delay="2750"/>
                            </p:stCondLst>
                            <p:childTnLst>
                              <p:par>
                                <p:cTn id="170" presetID="22" presetClass="entr" presetSubtype="2" fill="hold" nodeType="afterEffect">
                                  <p:stCondLst>
                                    <p:cond delay="0"/>
                                  </p:stCondLst>
                                  <p:childTnLst>
                                    <p:set>
                                      <p:cBhvr>
                                        <p:cTn id="171" dur="1" fill="hold">
                                          <p:stCondLst>
                                            <p:cond delay="0"/>
                                          </p:stCondLst>
                                        </p:cTn>
                                        <p:tgtEl>
                                          <p:spTgt spid="33"/>
                                        </p:tgtEl>
                                        <p:attrNameLst>
                                          <p:attrName>style.visibility</p:attrName>
                                        </p:attrNameLst>
                                      </p:cBhvr>
                                      <p:to>
                                        <p:strVal val="visible"/>
                                      </p:to>
                                    </p:set>
                                    <p:animEffect transition="in" filter="wipe(right)">
                                      <p:cBhvr>
                                        <p:cTn id="172" dur="750"/>
                                        <p:tgtEl>
                                          <p:spTgt spid="33"/>
                                        </p:tgtEl>
                                      </p:cBhvr>
                                    </p:animEffect>
                                  </p:childTnLst>
                                </p:cTn>
                              </p:par>
                            </p:childTnLst>
                          </p:cTn>
                        </p:par>
                        <p:par>
                          <p:cTn id="173" fill="hold">
                            <p:stCondLst>
                              <p:cond delay="3500"/>
                            </p:stCondLst>
                            <p:childTnLst>
                              <p:par>
                                <p:cTn id="174" presetID="22" presetClass="entr" presetSubtype="1" fill="hold" nodeType="afterEffect">
                                  <p:stCondLst>
                                    <p:cond delay="0"/>
                                  </p:stCondLst>
                                  <p:childTnLst>
                                    <p:set>
                                      <p:cBhvr>
                                        <p:cTn id="175" dur="1" fill="hold">
                                          <p:stCondLst>
                                            <p:cond delay="0"/>
                                          </p:stCondLst>
                                        </p:cTn>
                                        <p:tgtEl>
                                          <p:spTgt spid="35"/>
                                        </p:tgtEl>
                                        <p:attrNameLst>
                                          <p:attrName>style.visibility</p:attrName>
                                        </p:attrNameLst>
                                      </p:cBhvr>
                                      <p:to>
                                        <p:strVal val="visible"/>
                                      </p:to>
                                    </p:set>
                                    <p:animEffect transition="in" filter="wipe(up)">
                                      <p:cBhvr>
                                        <p:cTn id="176" dur="250"/>
                                        <p:tgtEl>
                                          <p:spTgt spid="35"/>
                                        </p:tgtEl>
                                      </p:cBhvr>
                                    </p:animEffect>
                                  </p:childTnLst>
                                </p:cTn>
                              </p:par>
                            </p:childTnLst>
                          </p:cTn>
                        </p:par>
                        <p:par>
                          <p:cTn id="177" fill="hold">
                            <p:stCondLst>
                              <p:cond delay="3750"/>
                            </p:stCondLst>
                            <p:childTnLst>
                              <p:par>
                                <p:cTn id="178" presetID="22" presetClass="entr" presetSubtype="8" fill="hold" nodeType="afterEffect">
                                  <p:stCondLst>
                                    <p:cond delay="0"/>
                                  </p:stCondLst>
                                  <p:childTnLst>
                                    <p:set>
                                      <p:cBhvr>
                                        <p:cTn id="179" dur="1" fill="hold">
                                          <p:stCondLst>
                                            <p:cond delay="0"/>
                                          </p:stCondLst>
                                        </p:cTn>
                                        <p:tgtEl>
                                          <p:spTgt spid="34"/>
                                        </p:tgtEl>
                                        <p:attrNameLst>
                                          <p:attrName>style.visibility</p:attrName>
                                        </p:attrNameLst>
                                      </p:cBhvr>
                                      <p:to>
                                        <p:strVal val="visible"/>
                                      </p:to>
                                    </p:set>
                                    <p:animEffect transition="in" filter="wipe(left)">
                                      <p:cBhvr>
                                        <p:cTn id="180"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animBg="1"/>
      <p:bldP spid="103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Work how you want with opensource tools and APIs</a:t>
            </a:r>
            <a:endParaRPr lang="en-US">
              <a:solidFill>
                <a:srgbClr val="0F78D4"/>
              </a:solidFill>
            </a:endParaRPr>
          </a:p>
        </p:txBody>
      </p:sp>
      <p:graphicFrame>
        <p:nvGraphicFramePr>
          <p:cNvPr id="5" name="Table 4">
            <a:extLst>
              <a:ext uri="{FF2B5EF4-FFF2-40B4-BE49-F238E27FC236}">
                <a16:creationId xmlns:a16="http://schemas.microsoft.com/office/drawing/2014/main" id="{CA4D96E7-E992-4ECC-8BF0-DE4A58150A52}"/>
              </a:ext>
            </a:extLst>
          </p:cNvPr>
          <p:cNvGraphicFramePr>
            <a:graphicFrameLocks noGrp="1"/>
          </p:cNvGraphicFramePr>
          <p:nvPr/>
        </p:nvGraphicFramePr>
        <p:xfrm>
          <a:off x="590104" y="1467483"/>
          <a:ext cx="11256266" cy="4928772"/>
        </p:xfrm>
        <a:graphic>
          <a:graphicData uri="http://schemas.openxmlformats.org/drawingml/2006/table">
            <a:tbl>
              <a:tblPr firstRow="1" bandRow="1">
                <a:tableStyleId>{5C22544A-7EE6-4342-B048-85BDC9FD1C3A}</a:tableStyleId>
              </a:tblPr>
              <a:tblGrid>
                <a:gridCol w="1608038">
                  <a:extLst>
                    <a:ext uri="{9D8B030D-6E8A-4147-A177-3AD203B41FA5}">
                      <a16:colId xmlns:a16="http://schemas.microsoft.com/office/drawing/2014/main" val="1718013709"/>
                    </a:ext>
                  </a:extLst>
                </a:gridCol>
                <a:gridCol w="1608038">
                  <a:extLst>
                    <a:ext uri="{9D8B030D-6E8A-4147-A177-3AD203B41FA5}">
                      <a16:colId xmlns:a16="http://schemas.microsoft.com/office/drawing/2014/main" val="1990358366"/>
                    </a:ext>
                  </a:extLst>
                </a:gridCol>
                <a:gridCol w="1608038">
                  <a:extLst>
                    <a:ext uri="{9D8B030D-6E8A-4147-A177-3AD203B41FA5}">
                      <a16:colId xmlns:a16="http://schemas.microsoft.com/office/drawing/2014/main" val="3810541768"/>
                    </a:ext>
                  </a:extLst>
                </a:gridCol>
                <a:gridCol w="1608038">
                  <a:extLst>
                    <a:ext uri="{9D8B030D-6E8A-4147-A177-3AD203B41FA5}">
                      <a16:colId xmlns:a16="http://schemas.microsoft.com/office/drawing/2014/main" val="1058107782"/>
                    </a:ext>
                  </a:extLst>
                </a:gridCol>
                <a:gridCol w="1608038">
                  <a:extLst>
                    <a:ext uri="{9D8B030D-6E8A-4147-A177-3AD203B41FA5}">
                      <a16:colId xmlns:a16="http://schemas.microsoft.com/office/drawing/2014/main" val="1675102331"/>
                    </a:ext>
                  </a:extLst>
                </a:gridCol>
                <a:gridCol w="1608038">
                  <a:extLst>
                    <a:ext uri="{9D8B030D-6E8A-4147-A177-3AD203B41FA5}">
                      <a16:colId xmlns:a16="http://schemas.microsoft.com/office/drawing/2014/main" val="2782832797"/>
                    </a:ext>
                  </a:extLst>
                </a:gridCol>
                <a:gridCol w="1608038">
                  <a:extLst>
                    <a:ext uri="{9D8B030D-6E8A-4147-A177-3AD203B41FA5}">
                      <a16:colId xmlns:a16="http://schemas.microsoft.com/office/drawing/2014/main" val="1769369918"/>
                    </a:ext>
                  </a:extLst>
                </a:gridCol>
              </a:tblGrid>
              <a:tr h="44821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mn-lt"/>
                        <a:ea typeface="+mn-ea"/>
                        <a:cs typeface="+mn-cs"/>
                      </a:endParaRP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a:r>
                        <a:rPr lang="en-US" sz="120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Storage</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743200">
                <a:tc>
                  <a:txBody>
                    <a:bodyPr/>
                    <a:lstStyle/>
                    <a:p>
                      <a:pPr marL="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txBody>
                  <a:tcPr marL="134464" marR="134464" marT="134464" marB="134464"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1490433"/>
                  </a:ext>
                </a:extLst>
              </a:tr>
              <a:tr h="1737360">
                <a:tc>
                  <a:txBody>
                    <a:bodyPr/>
                    <a:lstStyle/>
                    <a:p>
                      <a:pPr marL="0">
                        <a:lnSpc>
                          <a:spcPct val="110000"/>
                        </a:lnSpc>
                        <a:spcAft>
                          <a:spcPts val="300"/>
                        </a:spcAft>
                      </a:pPr>
                      <a:r>
                        <a:rPr lang="en-US" sz="1200" dirty="0">
                          <a:solidFill>
                            <a:schemeClr val="tx1"/>
                          </a:solidFill>
                          <a:latin typeface="Segoe UI Semibold" panose="020B0702040204020203" pitchFamily="34" charset="0"/>
                          <a:cs typeface="Segoe UI Semibold" panose="020B0702040204020203" pitchFamily="34" charset="0"/>
                        </a:rPr>
                        <a:t>Leverage 100+ turn-key Azure services</a:t>
                      </a:r>
                    </a:p>
                  </a:txBody>
                  <a:tcPr marL="134464" marR="134464" marT="134464" marB="13446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algn="l">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dirty="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bl>
          </a:graphicData>
        </a:graphic>
      </p:graphicFrame>
      <p:grpSp>
        <p:nvGrpSpPr>
          <p:cNvPr id="17" name="Group 16">
            <a:extLst>
              <a:ext uri="{FF2B5EF4-FFF2-40B4-BE49-F238E27FC236}">
                <a16:creationId xmlns:a16="http://schemas.microsoft.com/office/drawing/2014/main" id="{68EE00CD-86F0-49B8-8A2D-E6A7E42F4182}"/>
              </a:ext>
            </a:extLst>
          </p:cNvPr>
          <p:cNvGrpSpPr>
            <a:grpSpLocks noChangeAspect="1"/>
          </p:cNvGrpSpPr>
          <p:nvPr/>
        </p:nvGrpSpPr>
        <p:grpSpPr bwMode="auto">
          <a:xfrm>
            <a:off x="2760382" y="2102865"/>
            <a:ext cx="483148" cy="502203"/>
            <a:chOff x="1761" y="-2"/>
            <a:chExt cx="4158" cy="4322"/>
          </a:xfrm>
          <a:solidFill>
            <a:srgbClr val="000000"/>
          </a:solidFill>
        </p:grpSpPr>
        <p:sp>
          <p:nvSpPr>
            <p:cNvPr id="18" name="Freeform 16">
              <a:extLst>
                <a:ext uri="{FF2B5EF4-FFF2-40B4-BE49-F238E27FC236}">
                  <a16:creationId xmlns:a16="http://schemas.microsoft.com/office/drawing/2014/main" id="{02F8BFB5-B370-404E-BCFE-F297F65C0188}"/>
                </a:ext>
              </a:extLst>
            </p:cNvPr>
            <p:cNvSpPr>
              <a:spLocks/>
            </p:cNvSpPr>
            <p:nvPr/>
          </p:nvSpPr>
          <p:spPr bwMode="auto">
            <a:xfrm>
              <a:off x="2482" y="2924"/>
              <a:ext cx="2734" cy="1396"/>
            </a:xfrm>
            <a:custGeom>
              <a:avLst/>
              <a:gdLst>
                <a:gd name="T0" fmla="*/ 1421 w 1631"/>
                <a:gd name="T1" fmla="*/ 215 h 834"/>
                <a:gd name="T2" fmla="*/ 1548 w 1631"/>
                <a:gd name="T3" fmla="*/ 69 h 834"/>
                <a:gd name="T4" fmla="*/ 1449 w 1631"/>
                <a:gd name="T5" fmla="*/ 0 h 834"/>
                <a:gd name="T6" fmla="*/ 800 w 1631"/>
                <a:gd name="T7" fmla="*/ 340 h 834"/>
                <a:gd name="T8" fmla="*/ 152 w 1631"/>
                <a:gd name="T9" fmla="*/ 1 h 834"/>
                <a:gd name="T10" fmla="*/ 53 w 1631"/>
                <a:gd name="T11" fmla="*/ 70 h 834"/>
                <a:gd name="T12" fmla="*/ 193 w 1631"/>
                <a:gd name="T13" fmla="*/ 228 h 834"/>
                <a:gd name="T14" fmla="*/ 103 w 1631"/>
                <a:gd name="T15" fmla="*/ 329 h 834"/>
                <a:gd name="T16" fmla="*/ 42 w 1631"/>
                <a:gd name="T17" fmla="*/ 578 h 834"/>
                <a:gd name="T18" fmla="*/ 254 w 1631"/>
                <a:gd name="T19" fmla="*/ 435 h 834"/>
                <a:gd name="T20" fmla="*/ 316 w 1631"/>
                <a:gd name="T21" fmla="*/ 321 h 834"/>
                <a:gd name="T22" fmla="*/ 739 w 1631"/>
                <a:gd name="T23" fmla="*/ 458 h 834"/>
                <a:gd name="T24" fmla="*/ 722 w 1631"/>
                <a:gd name="T25" fmla="*/ 595 h 834"/>
                <a:gd name="T26" fmla="*/ 815 w 1631"/>
                <a:gd name="T27" fmla="*/ 834 h 834"/>
                <a:gd name="T28" fmla="*/ 907 w 1631"/>
                <a:gd name="T29" fmla="*/ 595 h 834"/>
                <a:gd name="T30" fmla="*/ 890 w 1631"/>
                <a:gd name="T31" fmla="*/ 456 h 834"/>
                <a:gd name="T32" fmla="*/ 1308 w 1631"/>
                <a:gd name="T33" fmla="*/ 305 h 834"/>
                <a:gd name="T34" fmla="*/ 1376 w 1631"/>
                <a:gd name="T35" fmla="*/ 435 h 834"/>
                <a:gd name="T36" fmla="*/ 1589 w 1631"/>
                <a:gd name="T37" fmla="*/ 578 h 834"/>
                <a:gd name="T38" fmla="*/ 1527 w 1631"/>
                <a:gd name="T39" fmla="*/ 329 h 834"/>
                <a:gd name="T40" fmla="*/ 1421 w 1631"/>
                <a:gd name="T41" fmla="*/ 215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1" h="834">
                  <a:moveTo>
                    <a:pt x="1421" y="215"/>
                  </a:moveTo>
                  <a:cubicBezTo>
                    <a:pt x="1468" y="171"/>
                    <a:pt x="1511" y="122"/>
                    <a:pt x="1548" y="69"/>
                  </a:cubicBezTo>
                  <a:cubicBezTo>
                    <a:pt x="1449" y="0"/>
                    <a:pt x="1449" y="0"/>
                    <a:pt x="1449" y="0"/>
                  </a:cubicBezTo>
                  <a:cubicBezTo>
                    <a:pt x="1302" y="213"/>
                    <a:pt x="1059" y="340"/>
                    <a:pt x="800" y="340"/>
                  </a:cubicBezTo>
                  <a:cubicBezTo>
                    <a:pt x="542" y="340"/>
                    <a:pt x="299" y="213"/>
                    <a:pt x="152" y="1"/>
                  </a:cubicBezTo>
                  <a:cubicBezTo>
                    <a:pt x="53" y="70"/>
                    <a:pt x="53" y="70"/>
                    <a:pt x="53" y="70"/>
                  </a:cubicBezTo>
                  <a:cubicBezTo>
                    <a:pt x="94" y="128"/>
                    <a:pt x="141" y="181"/>
                    <a:pt x="193" y="228"/>
                  </a:cubicBezTo>
                  <a:cubicBezTo>
                    <a:pt x="163" y="253"/>
                    <a:pt x="132" y="288"/>
                    <a:pt x="103" y="329"/>
                  </a:cubicBezTo>
                  <a:cubicBezTo>
                    <a:pt x="27" y="437"/>
                    <a:pt x="0" y="549"/>
                    <a:pt x="42" y="578"/>
                  </a:cubicBezTo>
                  <a:cubicBezTo>
                    <a:pt x="84" y="607"/>
                    <a:pt x="179" y="543"/>
                    <a:pt x="254" y="435"/>
                  </a:cubicBezTo>
                  <a:cubicBezTo>
                    <a:pt x="282" y="396"/>
                    <a:pt x="303" y="356"/>
                    <a:pt x="316" y="321"/>
                  </a:cubicBezTo>
                  <a:cubicBezTo>
                    <a:pt x="442" y="400"/>
                    <a:pt x="587" y="448"/>
                    <a:pt x="739" y="458"/>
                  </a:cubicBezTo>
                  <a:cubicBezTo>
                    <a:pt x="728" y="497"/>
                    <a:pt x="722" y="544"/>
                    <a:pt x="722" y="595"/>
                  </a:cubicBezTo>
                  <a:cubicBezTo>
                    <a:pt x="722" y="727"/>
                    <a:pt x="764" y="834"/>
                    <a:pt x="815" y="834"/>
                  </a:cubicBezTo>
                  <a:cubicBezTo>
                    <a:pt x="866" y="834"/>
                    <a:pt x="907" y="727"/>
                    <a:pt x="907" y="595"/>
                  </a:cubicBezTo>
                  <a:cubicBezTo>
                    <a:pt x="907" y="543"/>
                    <a:pt x="901" y="495"/>
                    <a:pt x="890" y="456"/>
                  </a:cubicBezTo>
                  <a:cubicBezTo>
                    <a:pt x="1041" y="441"/>
                    <a:pt x="1184" y="388"/>
                    <a:pt x="1308" y="305"/>
                  </a:cubicBezTo>
                  <a:cubicBezTo>
                    <a:pt x="1322" y="345"/>
                    <a:pt x="1345" y="390"/>
                    <a:pt x="1376" y="435"/>
                  </a:cubicBezTo>
                  <a:cubicBezTo>
                    <a:pt x="1452" y="543"/>
                    <a:pt x="1547" y="607"/>
                    <a:pt x="1589" y="578"/>
                  </a:cubicBezTo>
                  <a:cubicBezTo>
                    <a:pt x="1631" y="549"/>
                    <a:pt x="1603" y="437"/>
                    <a:pt x="1527" y="329"/>
                  </a:cubicBezTo>
                  <a:cubicBezTo>
                    <a:pt x="1494" y="281"/>
                    <a:pt x="1456" y="241"/>
                    <a:pt x="142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88FA9712-E111-47F1-8D68-44D4399112FB}"/>
                </a:ext>
              </a:extLst>
            </p:cNvPr>
            <p:cNvSpPr>
              <a:spLocks/>
            </p:cNvSpPr>
            <p:nvPr/>
          </p:nvSpPr>
          <p:spPr bwMode="auto">
            <a:xfrm>
              <a:off x="2482" y="-2"/>
              <a:ext cx="2734" cy="1494"/>
            </a:xfrm>
            <a:custGeom>
              <a:avLst/>
              <a:gdLst>
                <a:gd name="T0" fmla="*/ 204 w 1631"/>
                <a:gd name="T1" fmla="*/ 615 h 892"/>
                <a:gd name="T2" fmla="*/ 36 w 1631"/>
                <a:gd name="T3" fmla="*/ 809 h 892"/>
                <a:gd name="T4" fmla="*/ 137 w 1631"/>
                <a:gd name="T5" fmla="*/ 874 h 892"/>
                <a:gd name="T6" fmla="*/ 800 w 1631"/>
                <a:gd name="T7" fmla="*/ 513 h 892"/>
                <a:gd name="T8" fmla="*/ 1475 w 1631"/>
                <a:gd name="T9" fmla="*/ 892 h 892"/>
                <a:gd name="T10" fmla="*/ 1578 w 1631"/>
                <a:gd name="T11" fmla="*/ 830 h 892"/>
                <a:gd name="T12" fmla="*/ 1410 w 1631"/>
                <a:gd name="T13" fmla="*/ 627 h 892"/>
                <a:gd name="T14" fmla="*/ 1527 w 1631"/>
                <a:gd name="T15" fmla="*/ 505 h 892"/>
                <a:gd name="T16" fmla="*/ 1589 w 1631"/>
                <a:gd name="T17" fmla="*/ 256 h 892"/>
                <a:gd name="T18" fmla="*/ 1376 w 1631"/>
                <a:gd name="T19" fmla="*/ 399 h 892"/>
                <a:gd name="T20" fmla="*/ 1304 w 1631"/>
                <a:gd name="T21" fmla="*/ 545 h 892"/>
                <a:gd name="T22" fmla="*/ 1253 w 1631"/>
                <a:gd name="T23" fmla="*/ 513 h 892"/>
                <a:gd name="T24" fmla="*/ 884 w 1631"/>
                <a:gd name="T25" fmla="*/ 397 h 892"/>
                <a:gd name="T26" fmla="*/ 907 w 1631"/>
                <a:gd name="T27" fmla="*/ 239 h 892"/>
                <a:gd name="T28" fmla="*/ 815 w 1631"/>
                <a:gd name="T29" fmla="*/ 0 h 892"/>
                <a:gd name="T30" fmla="*/ 722 w 1631"/>
                <a:gd name="T31" fmla="*/ 239 h 892"/>
                <a:gd name="T32" fmla="*/ 744 w 1631"/>
                <a:gd name="T33" fmla="*/ 394 h 892"/>
                <a:gd name="T34" fmla="*/ 322 w 1631"/>
                <a:gd name="T35" fmla="*/ 528 h 892"/>
                <a:gd name="T36" fmla="*/ 254 w 1631"/>
                <a:gd name="T37" fmla="*/ 399 h 892"/>
                <a:gd name="T38" fmla="*/ 42 w 1631"/>
                <a:gd name="T39" fmla="*/ 256 h 892"/>
                <a:gd name="T40" fmla="*/ 103 w 1631"/>
                <a:gd name="T41" fmla="*/ 505 h 892"/>
                <a:gd name="T42" fmla="*/ 204 w 1631"/>
                <a:gd name="T43" fmla="*/ 615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1" h="892">
                  <a:moveTo>
                    <a:pt x="204" y="615"/>
                  </a:moveTo>
                  <a:cubicBezTo>
                    <a:pt x="140" y="671"/>
                    <a:pt x="84" y="736"/>
                    <a:pt x="36" y="809"/>
                  </a:cubicBezTo>
                  <a:cubicBezTo>
                    <a:pt x="137" y="874"/>
                    <a:pt x="137" y="874"/>
                    <a:pt x="137" y="874"/>
                  </a:cubicBezTo>
                  <a:cubicBezTo>
                    <a:pt x="283" y="648"/>
                    <a:pt x="531" y="513"/>
                    <a:pt x="800" y="513"/>
                  </a:cubicBezTo>
                  <a:cubicBezTo>
                    <a:pt x="1078" y="513"/>
                    <a:pt x="1331" y="654"/>
                    <a:pt x="1475" y="892"/>
                  </a:cubicBezTo>
                  <a:cubicBezTo>
                    <a:pt x="1578" y="830"/>
                    <a:pt x="1578" y="830"/>
                    <a:pt x="1578" y="830"/>
                  </a:cubicBezTo>
                  <a:cubicBezTo>
                    <a:pt x="1532" y="754"/>
                    <a:pt x="1475" y="686"/>
                    <a:pt x="1410" y="627"/>
                  </a:cubicBezTo>
                  <a:cubicBezTo>
                    <a:pt x="1448" y="601"/>
                    <a:pt x="1490" y="559"/>
                    <a:pt x="1527" y="505"/>
                  </a:cubicBezTo>
                  <a:cubicBezTo>
                    <a:pt x="1603" y="397"/>
                    <a:pt x="1631" y="285"/>
                    <a:pt x="1589" y="256"/>
                  </a:cubicBezTo>
                  <a:cubicBezTo>
                    <a:pt x="1547" y="227"/>
                    <a:pt x="1452" y="291"/>
                    <a:pt x="1376" y="399"/>
                  </a:cubicBezTo>
                  <a:cubicBezTo>
                    <a:pt x="1341" y="450"/>
                    <a:pt x="1316" y="501"/>
                    <a:pt x="1304" y="545"/>
                  </a:cubicBezTo>
                  <a:cubicBezTo>
                    <a:pt x="1287" y="533"/>
                    <a:pt x="1270" y="523"/>
                    <a:pt x="1253" y="513"/>
                  </a:cubicBezTo>
                  <a:cubicBezTo>
                    <a:pt x="1140" y="448"/>
                    <a:pt x="1014" y="409"/>
                    <a:pt x="884" y="397"/>
                  </a:cubicBezTo>
                  <a:cubicBezTo>
                    <a:pt x="899" y="354"/>
                    <a:pt x="907" y="300"/>
                    <a:pt x="907" y="239"/>
                  </a:cubicBezTo>
                  <a:cubicBezTo>
                    <a:pt x="907" y="107"/>
                    <a:pt x="866" y="0"/>
                    <a:pt x="815" y="0"/>
                  </a:cubicBezTo>
                  <a:cubicBezTo>
                    <a:pt x="764" y="0"/>
                    <a:pt x="722" y="107"/>
                    <a:pt x="722" y="239"/>
                  </a:cubicBezTo>
                  <a:cubicBezTo>
                    <a:pt x="722" y="299"/>
                    <a:pt x="731" y="353"/>
                    <a:pt x="744" y="394"/>
                  </a:cubicBezTo>
                  <a:cubicBezTo>
                    <a:pt x="592" y="404"/>
                    <a:pt x="448" y="450"/>
                    <a:pt x="322" y="528"/>
                  </a:cubicBezTo>
                  <a:cubicBezTo>
                    <a:pt x="308" y="489"/>
                    <a:pt x="285" y="444"/>
                    <a:pt x="254" y="399"/>
                  </a:cubicBezTo>
                  <a:cubicBezTo>
                    <a:pt x="179" y="291"/>
                    <a:pt x="84" y="227"/>
                    <a:pt x="42" y="256"/>
                  </a:cubicBezTo>
                  <a:cubicBezTo>
                    <a:pt x="0" y="286"/>
                    <a:pt x="28" y="397"/>
                    <a:pt x="103" y="505"/>
                  </a:cubicBezTo>
                  <a:cubicBezTo>
                    <a:pt x="135" y="551"/>
                    <a:pt x="170" y="589"/>
                    <a:pt x="204"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75CD2B91-A803-4B1A-9712-AF11F77170ED}"/>
                </a:ext>
              </a:extLst>
            </p:cNvPr>
            <p:cNvSpPr>
              <a:spLocks/>
            </p:cNvSpPr>
            <p:nvPr/>
          </p:nvSpPr>
          <p:spPr bwMode="auto">
            <a:xfrm>
              <a:off x="3905" y="1631"/>
              <a:ext cx="725" cy="1125"/>
            </a:xfrm>
            <a:custGeom>
              <a:avLst/>
              <a:gdLst>
                <a:gd name="T0" fmla="*/ 2 w 725"/>
                <a:gd name="T1" fmla="*/ 0 h 1125"/>
                <a:gd name="T2" fmla="*/ 0 w 725"/>
                <a:gd name="T3" fmla="*/ 0 h 1125"/>
                <a:gd name="T4" fmla="*/ 0 w 725"/>
                <a:gd name="T5" fmla="*/ 1125 h 1125"/>
                <a:gd name="T6" fmla="*/ 725 w 725"/>
                <a:gd name="T7" fmla="*/ 1125 h 1125"/>
                <a:gd name="T8" fmla="*/ 725 w 725"/>
                <a:gd name="T9" fmla="*/ 876 h 1125"/>
                <a:gd name="T10" fmla="*/ 299 w 725"/>
                <a:gd name="T11" fmla="*/ 876 h 1125"/>
                <a:gd name="T12" fmla="*/ 299 w 725"/>
                <a:gd name="T13" fmla="*/ 0 h 1125"/>
                <a:gd name="T14" fmla="*/ 2 w 725"/>
                <a:gd name="T15" fmla="*/ 0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1125">
                  <a:moveTo>
                    <a:pt x="2" y="0"/>
                  </a:moveTo>
                  <a:lnTo>
                    <a:pt x="0" y="0"/>
                  </a:lnTo>
                  <a:lnTo>
                    <a:pt x="0" y="1125"/>
                  </a:lnTo>
                  <a:lnTo>
                    <a:pt x="725" y="1125"/>
                  </a:lnTo>
                  <a:lnTo>
                    <a:pt x="725" y="876"/>
                  </a:lnTo>
                  <a:lnTo>
                    <a:pt x="299" y="876"/>
                  </a:lnTo>
                  <a:lnTo>
                    <a:pt x="299"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738BFB3D-3A16-4AA9-8442-B1AD0EF42408}"/>
                </a:ext>
              </a:extLst>
            </p:cNvPr>
            <p:cNvSpPr>
              <a:spLocks/>
            </p:cNvSpPr>
            <p:nvPr/>
          </p:nvSpPr>
          <p:spPr bwMode="auto">
            <a:xfrm>
              <a:off x="2943" y="1631"/>
              <a:ext cx="744" cy="1125"/>
            </a:xfrm>
            <a:custGeom>
              <a:avLst/>
              <a:gdLst>
                <a:gd name="T0" fmla="*/ 728 w 744"/>
                <a:gd name="T1" fmla="*/ 249 h 1125"/>
                <a:gd name="T2" fmla="*/ 728 w 744"/>
                <a:gd name="T3" fmla="*/ 0 h 1125"/>
                <a:gd name="T4" fmla="*/ 0 w 744"/>
                <a:gd name="T5" fmla="*/ 0 h 1125"/>
                <a:gd name="T6" fmla="*/ 0 w 744"/>
                <a:gd name="T7" fmla="*/ 1125 h 1125"/>
                <a:gd name="T8" fmla="*/ 744 w 744"/>
                <a:gd name="T9" fmla="*/ 1125 h 1125"/>
                <a:gd name="T10" fmla="*/ 744 w 744"/>
                <a:gd name="T11" fmla="*/ 876 h 1125"/>
                <a:gd name="T12" fmla="*/ 299 w 744"/>
                <a:gd name="T13" fmla="*/ 876 h 1125"/>
                <a:gd name="T14" fmla="*/ 299 w 744"/>
                <a:gd name="T15" fmla="*/ 675 h 1125"/>
                <a:gd name="T16" fmla="*/ 666 w 744"/>
                <a:gd name="T17" fmla="*/ 675 h 1125"/>
                <a:gd name="T18" fmla="*/ 666 w 744"/>
                <a:gd name="T19" fmla="*/ 425 h 1125"/>
                <a:gd name="T20" fmla="*/ 299 w 744"/>
                <a:gd name="T21" fmla="*/ 425 h 1125"/>
                <a:gd name="T22" fmla="*/ 299 w 744"/>
                <a:gd name="T23" fmla="*/ 249 h 1125"/>
                <a:gd name="T24" fmla="*/ 728 w 744"/>
                <a:gd name="T25" fmla="*/ 249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4" h="1125">
                  <a:moveTo>
                    <a:pt x="728" y="249"/>
                  </a:moveTo>
                  <a:lnTo>
                    <a:pt x="728" y="0"/>
                  </a:lnTo>
                  <a:lnTo>
                    <a:pt x="0" y="0"/>
                  </a:lnTo>
                  <a:lnTo>
                    <a:pt x="0" y="1125"/>
                  </a:lnTo>
                  <a:lnTo>
                    <a:pt x="744" y="1125"/>
                  </a:lnTo>
                  <a:lnTo>
                    <a:pt x="744" y="876"/>
                  </a:lnTo>
                  <a:lnTo>
                    <a:pt x="299" y="876"/>
                  </a:lnTo>
                  <a:lnTo>
                    <a:pt x="299" y="675"/>
                  </a:lnTo>
                  <a:lnTo>
                    <a:pt x="666" y="675"/>
                  </a:lnTo>
                  <a:lnTo>
                    <a:pt x="666" y="425"/>
                  </a:lnTo>
                  <a:lnTo>
                    <a:pt x="299" y="425"/>
                  </a:lnTo>
                  <a:lnTo>
                    <a:pt x="299" y="249"/>
                  </a:lnTo>
                  <a:lnTo>
                    <a:pt x="72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C7095EA9-D8EA-44D2-8C93-F46EFF5C7908}"/>
                </a:ext>
              </a:extLst>
            </p:cNvPr>
            <p:cNvSpPr>
              <a:spLocks/>
            </p:cNvSpPr>
            <p:nvPr/>
          </p:nvSpPr>
          <p:spPr bwMode="auto">
            <a:xfrm>
              <a:off x="1761" y="1631"/>
              <a:ext cx="932" cy="1125"/>
            </a:xfrm>
            <a:custGeom>
              <a:avLst/>
              <a:gdLst>
                <a:gd name="T0" fmla="*/ 932 w 932"/>
                <a:gd name="T1" fmla="*/ 1125 h 1125"/>
                <a:gd name="T2" fmla="*/ 932 w 932"/>
                <a:gd name="T3" fmla="*/ 0 h 1125"/>
                <a:gd name="T4" fmla="*/ 634 w 932"/>
                <a:gd name="T5" fmla="*/ 0 h 1125"/>
                <a:gd name="T6" fmla="*/ 634 w 932"/>
                <a:gd name="T7" fmla="*/ 419 h 1125"/>
                <a:gd name="T8" fmla="*/ 299 w 932"/>
                <a:gd name="T9" fmla="*/ 419 h 1125"/>
                <a:gd name="T10" fmla="*/ 299 w 932"/>
                <a:gd name="T11" fmla="*/ 0 h 1125"/>
                <a:gd name="T12" fmla="*/ 0 w 932"/>
                <a:gd name="T13" fmla="*/ 0 h 1125"/>
                <a:gd name="T14" fmla="*/ 0 w 932"/>
                <a:gd name="T15" fmla="*/ 1125 h 1125"/>
                <a:gd name="T16" fmla="*/ 299 w 932"/>
                <a:gd name="T17" fmla="*/ 1125 h 1125"/>
                <a:gd name="T18" fmla="*/ 299 w 932"/>
                <a:gd name="T19" fmla="*/ 678 h 1125"/>
                <a:gd name="T20" fmla="*/ 634 w 932"/>
                <a:gd name="T21" fmla="*/ 678 h 1125"/>
                <a:gd name="T22" fmla="*/ 634 w 932"/>
                <a:gd name="T23" fmla="*/ 1125 h 1125"/>
                <a:gd name="T24" fmla="*/ 932 w 932"/>
                <a:gd name="T25" fmla="*/ 1125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2" h="1125">
                  <a:moveTo>
                    <a:pt x="932" y="1125"/>
                  </a:moveTo>
                  <a:lnTo>
                    <a:pt x="932" y="0"/>
                  </a:lnTo>
                  <a:lnTo>
                    <a:pt x="634" y="0"/>
                  </a:lnTo>
                  <a:lnTo>
                    <a:pt x="634" y="419"/>
                  </a:lnTo>
                  <a:lnTo>
                    <a:pt x="299" y="419"/>
                  </a:lnTo>
                  <a:lnTo>
                    <a:pt x="299" y="0"/>
                  </a:lnTo>
                  <a:lnTo>
                    <a:pt x="0" y="0"/>
                  </a:lnTo>
                  <a:lnTo>
                    <a:pt x="0" y="1125"/>
                  </a:lnTo>
                  <a:lnTo>
                    <a:pt x="299" y="1125"/>
                  </a:lnTo>
                  <a:lnTo>
                    <a:pt x="299" y="678"/>
                  </a:lnTo>
                  <a:lnTo>
                    <a:pt x="634" y="678"/>
                  </a:lnTo>
                  <a:lnTo>
                    <a:pt x="634" y="1125"/>
                  </a:lnTo>
                  <a:lnTo>
                    <a:pt x="932" y="1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096BA6E7-A703-4560-A301-62EB0A8196EC}"/>
                </a:ext>
              </a:extLst>
            </p:cNvPr>
            <p:cNvSpPr>
              <a:spLocks/>
            </p:cNvSpPr>
            <p:nvPr/>
          </p:nvSpPr>
          <p:spPr bwMode="auto">
            <a:xfrm>
              <a:off x="4826" y="1631"/>
              <a:ext cx="1093" cy="1125"/>
            </a:xfrm>
            <a:custGeom>
              <a:avLst/>
              <a:gdLst>
                <a:gd name="T0" fmla="*/ 468 w 652"/>
                <a:gd name="T1" fmla="*/ 0 h 672"/>
                <a:gd name="T2" fmla="*/ 367 w 652"/>
                <a:gd name="T3" fmla="*/ 279 h 672"/>
                <a:gd name="T4" fmla="*/ 330 w 652"/>
                <a:gd name="T5" fmla="*/ 388 h 672"/>
                <a:gd name="T6" fmla="*/ 326 w 652"/>
                <a:gd name="T7" fmla="*/ 388 h 672"/>
                <a:gd name="T8" fmla="*/ 288 w 652"/>
                <a:gd name="T9" fmla="*/ 279 h 672"/>
                <a:gd name="T10" fmla="*/ 183 w 652"/>
                <a:gd name="T11" fmla="*/ 0 h 672"/>
                <a:gd name="T12" fmla="*/ 0 w 652"/>
                <a:gd name="T13" fmla="*/ 0 h 672"/>
                <a:gd name="T14" fmla="*/ 0 w 652"/>
                <a:gd name="T15" fmla="*/ 672 h 672"/>
                <a:gd name="T16" fmla="*/ 163 w 652"/>
                <a:gd name="T17" fmla="*/ 672 h 672"/>
                <a:gd name="T18" fmla="*/ 163 w 652"/>
                <a:gd name="T19" fmla="*/ 473 h 672"/>
                <a:gd name="T20" fmla="*/ 160 w 652"/>
                <a:gd name="T21" fmla="*/ 416 h 672"/>
                <a:gd name="T22" fmla="*/ 155 w 652"/>
                <a:gd name="T23" fmla="*/ 353 h 672"/>
                <a:gd name="T24" fmla="*/ 148 w 652"/>
                <a:gd name="T25" fmla="*/ 289 h 672"/>
                <a:gd name="T26" fmla="*/ 140 w 652"/>
                <a:gd name="T27" fmla="*/ 234 h 672"/>
                <a:gd name="T28" fmla="*/ 144 w 652"/>
                <a:gd name="T29" fmla="*/ 234 h 672"/>
                <a:gd name="T30" fmla="*/ 198 w 652"/>
                <a:gd name="T31" fmla="*/ 391 h 672"/>
                <a:gd name="T32" fmla="*/ 291 w 652"/>
                <a:gd name="T33" fmla="*/ 617 h 672"/>
                <a:gd name="T34" fmla="*/ 357 w 652"/>
                <a:gd name="T35" fmla="*/ 617 h 672"/>
                <a:gd name="T36" fmla="*/ 450 w 652"/>
                <a:gd name="T37" fmla="*/ 391 h 672"/>
                <a:gd name="T38" fmla="*/ 505 w 652"/>
                <a:gd name="T39" fmla="*/ 234 h 672"/>
                <a:gd name="T40" fmla="*/ 509 w 652"/>
                <a:gd name="T41" fmla="*/ 234 h 672"/>
                <a:gd name="T42" fmla="*/ 502 w 652"/>
                <a:gd name="T43" fmla="*/ 289 h 672"/>
                <a:gd name="T44" fmla="*/ 495 w 652"/>
                <a:gd name="T45" fmla="*/ 353 h 672"/>
                <a:gd name="T46" fmla="*/ 489 w 652"/>
                <a:gd name="T47" fmla="*/ 416 h 672"/>
                <a:gd name="T48" fmla="*/ 487 w 652"/>
                <a:gd name="T49" fmla="*/ 473 h 672"/>
                <a:gd name="T50" fmla="*/ 487 w 652"/>
                <a:gd name="T51" fmla="*/ 672 h 672"/>
                <a:gd name="T52" fmla="*/ 652 w 652"/>
                <a:gd name="T53" fmla="*/ 672 h 672"/>
                <a:gd name="T54" fmla="*/ 652 w 652"/>
                <a:gd name="T55" fmla="*/ 0 h 672"/>
                <a:gd name="T56" fmla="*/ 468 w 652"/>
                <a:gd name="T57"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2" h="672">
                  <a:moveTo>
                    <a:pt x="468" y="0"/>
                  </a:moveTo>
                  <a:cubicBezTo>
                    <a:pt x="367" y="279"/>
                    <a:pt x="367" y="279"/>
                    <a:pt x="367" y="279"/>
                  </a:cubicBezTo>
                  <a:cubicBezTo>
                    <a:pt x="330" y="388"/>
                    <a:pt x="330" y="388"/>
                    <a:pt x="330" y="388"/>
                  </a:cubicBezTo>
                  <a:cubicBezTo>
                    <a:pt x="326" y="388"/>
                    <a:pt x="326" y="388"/>
                    <a:pt x="326" y="388"/>
                  </a:cubicBezTo>
                  <a:cubicBezTo>
                    <a:pt x="288" y="279"/>
                    <a:pt x="288" y="279"/>
                    <a:pt x="288" y="279"/>
                  </a:cubicBezTo>
                  <a:cubicBezTo>
                    <a:pt x="183" y="0"/>
                    <a:pt x="183" y="0"/>
                    <a:pt x="183" y="0"/>
                  </a:cubicBezTo>
                  <a:cubicBezTo>
                    <a:pt x="0" y="0"/>
                    <a:pt x="0" y="0"/>
                    <a:pt x="0" y="0"/>
                  </a:cubicBezTo>
                  <a:cubicBezTo>
                    <a:pt x="0" y="672"/>
                    <a:pt x="0" y="672"/>
                    <a:pt x="0" y="672"/>
                  </a:cubicBezTo>
                  <a:cubicBezTo>
                    <a:pt x="163" y="672"/>
                    <a:pt x="163" y="672"/>
                    <a:pt x="163" y="672"/>
                  </a:cubicBezTo>
                  <a:cubicBezTo>
                    <a:pt x="163" y="473"/>
                    <a:pt x="163" y="473"/>
                    <a:pt x="163" y="473"/>
                  </a:cubicBezTo>
                  <a:cubicBezTo>
                    <a:pt x="163" y="456"/>
                    <a:pt x="162" y="437"/>
                    <a:pt x="160" y="416"/>
                  </a:cubicBezTo>
                  <a:cubicBezTo>
                    <a:pt x="159" y="396"/>
                    <a:pt x="157" y="374"/>
                    <a:pt x="155" y="353"/>
                  </a:cubicBezTo>
                  <a:cubicBezTo>
                    <a:pt x="153" y="331"/>
                    <a:pt x="150" y="310"/>
                    <a:pt x="148" y="289"/>
                  </a:cubicBezTo>
                  <a:cubicBezTo>
                    <a:pt x="145" y="269"/>
                    <a:pt x="142" y="250"/>
                    <a:pt x="140" y="234"/>
                  </a:cubicBezTo>
                  <a:cubicBezTo>
                    <a:pt x="144" y="234"/>
                    <a:pt x="144" y="234"/>
                    <a:pt x="144" y="234"/>
                  </a:cubicBezTo>
                  <a:cubicBezTo>
                    <a:pt x="198" y="391"/>
                    <a:pt x="198" y="391"/>
                    <a:pt x="198" y="391"/>
                  </a:cubicBezTo>
                  <a:cubicBezTo>
                    <a:pt x="291" y="617"/>
                    <a:pt x="291" y="617"/>
                    <a:pt x="291" y="617"/>
                  </a:cubicBezTo>
                  <a:cubicBezTo>
                    <a:pt x="357" y="617"/>
                    <a:pt x="357" y="617"/>
                    <a:pt x="357" y="617"/>
                  </a:cubicBezTo>
                  <a:cubicBezTo>
                    <a:pt x="450" y="391"/>
                    <a:pt x="450" y="391"/>
                    <a:pt x="450" y="391"/>
                  </a:cubicBezTo>
                  <a:cubicBezTo>
                    <a:pt x="505" y="234"/>
                    <a:pt x="505" y="234"/>
                    <a:pt x="505" y="234"/>
                  </a:cubicBezTo>
                  <a:cubicBezTo>
                    <a:pt x="509" y="234"/>
                    <a:pt x="509" y="234"/>
                    <a:pt x="509" y="234"/>
                  </a:cubicBezTo>
                  <a:cubicBezTo>
                    <a:pt x="507" y="250"/>
                    <a:pt x="505" y="268"/>
                    <a:pt x="502" y="289"/>
                  </a:cubicBezTo>
                  <a:cubicBezTo>
                    <a:pt x="499" y="310"/>
                    <a:pt x="497" y="331"/>
                    <a:pt x="495" y="353"/>
                  </a:cubicBezTo>
                  <a:cubicBezTo>
                    <a:pt x="493" y="374"/>
                    <a:pt x="491" y="396"/>
                    <a:pt x="489" y="416"/>
                  </a:cubicBezTo>
                  <a:cubicBezTo>
                    <a:pt x="488" y="437"/>
                    <a:pt x="487" y="456"/>
                    <a:pt x="487" y="473"/>
                  </a:cubicBezTo>
                  <a:cubicBezTo>
                    <a:pt x="487" y="672"/>
                    <a:pt x="487" y="672"/>
                    <a:pt x="487" y="672"/>
                  </a:cubicBezTo>
                  <a:cubicBezTo>
                    <a:pt x="652" y="672"/>
                    <a:pt x="652" y="672"/>
                    <a:pt x="652" y="672"/>
                  </a:cubicBezTo>
                  <a:cubicBezTo>
                    <a:pt x="652" y="0"/>
                    <a:pt x="652" y="0"/>
                    <a:pt x="652" y="0"/>
                  </a:cubicBezTo>
                  <a:lnTo>
                    <a:pt x="4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Freeform: Shape 23">
            <a:extLst>
              <a:ext uri="{FF2B5EF4-FFF2-40B4-BE49-F238E27FC236}">
                <a16:creationId xmlns:a16="http://schemas.microsoft.com/office/drawing/2014/main" id="{678133EB-F585-4F0B-9E2D-4A8D0ED71E13}"/>
              </a:ext>
            </a:extLst>
          </p:cNvPr>
          <p:cNvSpPr>
            <a:spLocks/>
          </p:cNvSpPr>
          <p:nvPr/>
        </p:nvSpPr>
        <p:spPr bwMode="auto">
          <a:xfrm>
            <a:off x="2717305" y="2755093"/>
            <a:ext cx="569301" cy="368120"/>
          </a:xfrm>
          <a:custGeom>
            <a:avLst/>
            <a:gdLst>
              <a:gd name="connsiteX0" fmla="*/ 3573160 w 4997454"/>
              <a:gd name="connsiteY0" fmla="*/ 1958269 h 3231445"/>
              <a:gd name="connsiteX1" fmla="*/ 3674227 w 4997454"/>
              <a:gd name="connsiteY1" fmla="*/ 1958269 h 3231445"/>
              <a:gd name="connsiteX2" fmla="*/ 3419688 w 4997454"/>
              <a:gd name="connsiteY2" fmla="*/ 2261405 h 3231445"/>
              <a:gd name="connsiteX3" fmla="*/ 3651768 w 4997454"/>
              <a:gd name="connsiteY3" fmla="*/ 2474723 h 3231445"/>
              <a:gd name="connsiteX4" fmla="*/ 3745349 w 4997454"/>
              <a:gd name="connsiteY4" fmla="*/ 2848966 h 3231445"/>
              <a:gd name="connsiteX5" fmla="*/ 3423432 w 4997454"/>
              <a:gd name="connsiteY5" fmla="*/ 2631905 h 3231445"/>
              <a:gd name="connsiteX6" fmla="*/ 3303648 w 4997454"/>
              <a:gd name="connsiteY6" fmla="*/ 2351224 h 3231445"/>
              <a:gd name="connsiteX7" fmla="*/ 2790827 w 4997454"/>
              <a:gd name="connsiteY7" fmla="*/ 2557057 h 3231445"/>
              <a:gd name="connsiteX8" fmla="*/ 2790827 w 4997454"/>
              <a:gd name="connsiteY8" fmla="*/ 2467239 h 3231445"/>
              <a:gd name="connsiteX9" fmla="*/ 3573160 w 4997454"/>
              <a:gd name="connsiteY9" fmla="*/ 1958269 h 3231445"/>
              <a:gd name="connsiteX10" fmla="*/ 1479769 w 4997454"/>
              <a:gd name="connsiteY10" fmla="*/ 1958269 h 3231445"/>
              <a:gd name="connsiteX11" fmla="*/ 1584638 w 4997454"/>
              <a:gd name="connsiteY11" fmla="*/ 1958269 h 3231445"/>
              <a:gd name="connsiteX12" fmla="*/ 2374902 w 4997454"/>
              <a:gd name="connsiteY12" fmla="*/ 2470981 h 3231445"/>
              <a:gd name="connsiteX13" fmla="*/ 2374902 w 4997454"/>
              <a:gd name="connsiteY13" fmla="*/ 2557057 h 3231445"/>
              <a:gd name="connsiteX14" fmla="*/ 1865537 w 4997454"/>
              <a:gd name="connsiteY14" fmla="*/ 2358708 h 3231445"/>
              <a:gd name="connsiteX15" fmla="*/ 1745687 w 4997454"/>
              <a:gd name="connsiteY15" fmla="*/ 2631905 h 3231445"/>
              <a:gd name="connsiteX16" fmla="*/ 1423589 w 4997454"/>
              <a:gd name="connsiteY16" fmla="*/ 2848966 h 3231445"/>
              <a:gd name="connsiteX17" fmla="*/ 1517222 w 4997454"/>
              <a:gd name="connsiteY17" fmla="*/ 2474723 h 3231445"/>
              <a:gd name="connsiteX18" fmla="*/ 1741942 w 4997454"/>
              <a:gd name="connsiteY18" fmla="*/ 2265148 h 3231445"/>
              <a:gd name="connsiteX19" fmla="*/ 1479769 w 4997454"/>
              <a:gd name="connsiteY19" fmla="*/ 1958269 h 3231445"/>
              <a:gd name="connsiteX20" fmla="*/ 277813 w 4997454"/>
              <a:gd name="connsiteY20" fmla="*/ 934331 h 3231445"/>
              <a:gd name="connsiteX21" fmla="*/ 277813 w 4997454"/>
              <a:gd name="connsiteY21" fmla="*/ 1537581 h 3231445"/>
              <a:gd name="connsiteX22" fmla="*/ 292739 w 4997454"/>
              <a:gd name="connsiteY22" fmla="*/ 1537581 h 3231445"/>
              <a:gd name="connsiteX23" fmla="*/ 565151 w 4997454"/>
              <a:gd name="connsiteY23" fmla="*/ 1230336 h 3231445"/>
              <a:gd name="connsiteX24" fmla="*/ 292739 w 4997454"/>
              <a:gd name="connsiteY24" fmla="*/ 934331 h 3231445"/>
              <a:gd name="connsiteX25" fmla="*/ 277813 w 4997454"/>
              <a:gd name="connsiteY25" fmla="*/ 934331 h 3231445"/>
              <a:gd name="connsiteX26" fmla="*/ 1319214 w 4997454"/>
              <a:gd name="connsiteY26" fmla="*/ 931156 h 3231445"/>
              <a:gd name="connsiteX27" fmla="*/ 1319214 w 4997454"/>
              <a:gd name="connsiteY27" fmla="*/ 1189919 h 3231445"/>
              <a:gd name="connsiteX28" fmla="*/ 1416297 w 4997454"/>
              <a:gd name="connsiteY28" fmla="*/ 1189919 h 3231445"/>
              <a:gd name="connsiteX29" fmla="*/ 1584327 w 4997454"/>
              <a:gd name="connsiteY29" fmla="*/ 1051162 h 3231445"/>
              <a:gd name="connsiteX30" fmla="*/ 1416297 w 4997454"/>
              <a:gd name="connsiteY30" fmla="*/ 931156 h 3231445"/>
              <a:gd name="connsiteX31" fmla="*/ 1319214 w 4997454"/>
              <a:gd name="connsiteY31" fmla="*/ 931156 h 3231445"/>
              <a:gd name="connsiteX32" fmla="*/ 4165603 w 4997454"/>
              <a:gd name="connsiteY32" fmla="*/ 710493 h 3231445"/>
              <a:gd name="connsiteX33" fmla="*/ 4997454 w 4997454"/>
              <a:gd name="connsiteY33" fmla="*/ 710493 h 3231445"/>
              <a:gd name="connsiteX34" fmla="*/ 4997454 w 4997454"/>
              <a:gd name="connsiteY34" fmla="*/ 942268 h 3231445"/>
              <a:gd name="connsiteX35" fmla="*/ 4719641 w 4997454"/>
              <a:gd name="connsiteY35" fmla="*/ 942268 h 3231445"/>
              <a:gd name="connsiteX36" fmla="*/ 4719641 w 4997454"/>
              <a:gd name="connsiteY36" fmla="*/ 1759831 h 3231445"/>
              <a:gd name="connsiteX37" fmla="*/ 4443416 w 4997454"/>
              <a:gd name="connsiteY37" fmla="*/ 1759831 h 3231445"/>
              <a:gd name="connsiteX38" fmla="*/ 4443416 w 4997454"/>
              <a:gd name="connsiteY38" fmla="*/ 942268 h 3231445"/>
              <a:gd name="connsiteX39" fmla="*/ 4165603 w 4997454"/>
              <a:gd name="connsiteY39" fmla="*/ 942268 h 3231445"/>
              <a:gd name="connsiteX40" fmla="*/ 3278190 w 4997454"/>
              <a:gd name="connsiteY40" fmla="*/ 710493 h 3231445"/>
              <a:gd name="connsiteX41" fmla="*/ 3963991 w 4997454"/>
              <a:gd name="connsiteY41" fmla="*/ 710493 h 3231445"/>
              <a:gd name="connsiteX42" fmla="*/ 3963991 w 4997454"/>
              <a:gd name="connsiteY42" fmla="*/ 942268 h 3231445"/>
              <a:gd name="connsiteX43" fmla="*/ 3554416 w 4997454"/>
              <a:gd name="connsiteY43" fmla="*/ 942268 h 3231445"/>
              <a:gd name="connsiteX44" fmla="*/ 3554416 w 4997454"/>
              <a:gd name="connsiteY44" fmla="*/ 1145468 h 3231445"/>
              <a:gd name="connsiteX45" fmla="*/ 3903666 w 4997454"/>
              <a:gd name="connsiteY45" fmla="*/ 1145468 h 3231445"/>
              <a:gd name="connsiteX46" fmla="*/ 3903666 w 4997454"/>
              <a:gd name="connsiteY46" fmla="*/ 1377243 h 3231445"/>
              <a:gd name="connsiteX47" fmla="*/ 3554416 w 4997454"/>
              <a:gd name="connsiteY47" fmla="*/ 1377243 h 3231445"/>
              <a:gd name="connsiteX48" fmla="*/ 3554416 w 4997454"/>
              <a:gd name="connsiteY48" fmla="*/ 1759831 h 3231445"/>
              <a:gd name="connsiteX49" fmla="*/ 3278190 w 4997454"/>
              <a:gd name="connsiteY49" fmla="*/ 1759831 h 3231445"/>
              <a:gd name="connsiteX50" fmla="*/ 1038226 w 4997454"/>
              <a:gd name="connsiteY50" fmla="*/ 710493 h 3231445"/>
              <a:gd name="connsiteX51" fmla="*/ 1435183 w 4997454"/>
              <a:gd name="connsiteY51" fmla="*/ 710493 h 3231445"/>
              <a:gd name="connsiteX52" fmla="*/ 1854609 w 4997454"/>
              <a:gd name="connsiteY52" fmla="*/ 1051528 h 3231445"/>
              <a:gd name="connsiteX53" fmla="*/ 1686089 w 4997454"/>
              <a:gd name="connsiteY53" fmla="*/ 1355086 h 3231445"/>
              <a:gd name="connsiteX54" fmla="*/ 1914527 w 4997454"/>
              <a:gd name="connsiteY54" fmla="*/ 1759831 h 3231445"/>
              <a:gd name="connsiteX55" fmla="*/ 1603702 w 4997454"/>
              <a:gd name="connsiteY55" fmla="*/ 1759831 h 3231445"/>
              <a:gd name="connsiteX56" fmla="*/ 1423948 w 4997454"/>
              <a:gd name="connsiteY56" fmla="*/ 1411301 h 3231445"/>
              <a:gd name="connsiteX57" fmla="*/ 1319091 w 4997454"/>
              <a:gd name="connsiteY57" fmla="*/ 1411301 h 3231445"/>
              <a:gd name="connsiteX58" fmla="*/ 1319091 w 4997454"/>
              <a:gd name="connsiteY58" fmla="*/ 1759831 h 3231445"/>
              <a:gd name="connsiteX59" fmla="*/ 1038226 w 4997454"/>
              <a:gd name="connsiteY59" fmla="*/ 1759831 h 3231445"/>
              <a:gd name="connsiteX60" fmla="*/ 1038226 w 4997454"/>
              <a:gd name="connsiteY60" fmla="*/ 710493 h 3231445"/>
              <a:gd name="connsiteX61" fmla="*/ 0 w 4997454"/>
              <a:gd name="connsiteY61" fmla="*/ 710493 h 3231445"/>
              <a:gd name="connsiteX62" fmla="*/ 310750 w 4997454"/>
              <a:gd name="connsiteY62" fmla="*/ 710493 h 3231445"/>
              <a:gd name="connsiteX63" fmla="*/ 846138 w 4997454"/>
              <a:gd name="connsiteY63" fmla="*/ 1231414 h 3231445"/>
              <a:gd name="connsiteX64" fmla="*/ 325725 w 4997454"/>
              <a:gd name="connsiteY64" fmla="*/ 1759831 h 3231445"/>
              <a:gd name="connsiteX65" fmla="*/ 0 w 4997454"/>
              <a:gd name="connsiteY65" fmla="*/ 1759831 h 3231445"/>
              <a:gd name="connsiteX66" fmla="*/ 0 w 4997454"/>
              <a:gd name="connsiteY66" fmla="*/ 710493 h 3231445"/>
              <a:gd name="connsiteX67" fmla="*/ 2589214 w 4997454"/>
              <a:gd name="connsiteY67" fmla="*/ 635880 h 3231445"/>
              <a:gd name="connsiteX68" fmla="*/ 3214690 w 4997454"/>
              <a:gd name="connsiteY68" fmla="*/ 1763246 h 3231445"/>
              <a:gd name="connsiteX69" fmla="*/ 2941279 w 4997454"/>
              <a:gd name="connsiteY69" fmla="*/ 1763246 h 3231445"/>
              <a:gd name="connsiteX70" fmla="*/ 2716557 w 4997454"/>
              <a:gd name="connsiteY70" fmla="*/ 1358743 h 3231445"/>
              <a:gd name="connsiteX71" fmla="*/ 2724047 w 4997454"/>
              <a:gd name="connsiteY71" fmla="*/ 2871886 h 3231445"/>
              <a:gd name="connsiteX72" fmla="*/ 2585469 w 4997454"/>
              <a:gd name="connsiteY72" fmla="*/ 3231445 h 3231445"/>
              <a:gd name="connsiteX73" fmla="*/ 2446890 w 4997454"/>
              <a:gd name="connsiteY73" fmla="*/ 2871886 h 3231445"/>
              <a:gd name="connsiteX74" fmla="*/ 2450636 w 4997454"/>
              <a:gd name="connsiteY74" fmla="*/ 1381215 h 3231445"/>
              <a:gd name="connsiteX75" fmla="*/ 2237150 w 4997454"/>
              <a:gd name="connsiteY75" fmla="*/ 1763246 h 3231445"/>
              <a:gd name="connsiteX76" fmla="*/ 1963739 w 4997454"/>
              <a:gd name="connsiteY76" fmla="*/ 1763246 h 3231445"/>
              <a:gd name="connsiteX77" fmla="*/ 2589214 w 4997454"/>
              <a:gd name="connsiteY77" fmla="*/ 635880 h 3231445"/>
              <a:gd name="connsiteX78" fmla="*/ 1716377 w 4997454"/>
              <a:gd name="connsiteY78" fmla="*/ 331080 h 3231445"/>
              <a:gd name="connsiteX79" fmla="*/ 1776414 w 4997454"/>
              <a:gd name="connsiteY79" fmla="*/ 398621 h 3231445"/>
              <a:gd name="connsiteX80" fmla="*/ 1678855 w 4997454"/>
              <a:gd name="connsiteY80" fmla="*/ 496180 h 3231445"/>
              <a:gd name="connsiteX81" fmla="*/ 1611314 w 4997454"/>
              <a:gd name="connsiteY81" fmla="*/ 439896 h 3231445"/>
              <a:gd name="connsiteX82" fmla="*/ 1716377 w 4997454"/>
              <a:gd name="connsiteY82" fmla="*/ 331080 h 3231445"/>
              <a:gd name="connsiteX83" fmla="*/ 3420199 w 4997454"/>
              <a:gd name="connsiteY83" fmla="*/ 313618 h 3231445"/>
              <a:gd name="connsiteX84" fmla="*/ 3524253 w 4997454"/>
              <a:gd name="connsiteY84" fmla="*/ 418024 h 3231445"/>
              <a:gd name="connsiteX85" fmla="*/ 3461078 w 4997454"/>
              <a:gd name="connsiteY85" fmla="*/ 473956 h 3231445"/>
              <a:gd name="connsiteX86" fmla="*/ 3360740 w 4997454"/>
              <a:gd name="connsiteY86" fmla="*/ 380736 h 3231445"/>
              <a:gd name="connsiteX87" fmla="*/ 3420199 w 4997454"/>
              <a:gd name="connsiteY87" fmla="*/ 313618 h 3231445"/>
              <a:gd name="connsiteX88" fmla="*/ 2172451 w 4997454"/>
              <a:gd name="connsiteY88" fmla="*/ 65968 h 3231445"/>
              <a:gd name="connsiteX89" fmla="*/ 2198689 w 4997454"/>
              <a:gd name="connsiteY89" fmla="*/ 148391 h 3231445"/>
              <a:gd name="connsiteX90" fmla="*/ 1973793 w 4997454"/>
              <a:gd name="connsiteY90" fmla="*/ 253293 h 3231445"/>
              <a:gd name="connsiteX91" fmla="*/ 1928814 w 4997454"/>
              <a:gd name="connsiteY91" fmla="*/ 174616 h 3231445"/>
              <a:gd name="connsiteX92" fmla="*/ 2172451 w 4997454"/>
              <a:gd name="connsiteY92" fmla="*/ 65968 h 3231445"/>
              <a:gd name="connsiteX93" fmla="*/ 2955178 w 4997454"/>
              <a:gd name="connsiteY93" fmla="*/ 58030 h 3231445"/>
              <a:gd name="connsiteX94" fmla="*/ 3198815 w 4997454"/>
              <a:gd name="connsiteY94" fmla="*/ 158936 h 3231445"/>
              <a:gd name="connsiteX95" fmla="*/ 3157584 w 4997454"/>
              <a:gd name="connsiteY95" fmla="*/ 237418 h 3231445"/>
              <a:gd name="connsiteX96" fmla="*/ 2928940 w 4997454"/>
              <a:gd name="connsiteY96" fmla="*/ 140249 h 3231445"/>
              <a:gd name="connsiteX97" fmla="*/ 2955178 w 4997454"/>
              <a:gd name="connsiteY97" fmla="*/ 58030 h 3231445"/>
              <a:gd name="connsiteX98" fmla="*/ 2562405 w 4997454"/>
              <a:gd name="connsiteY98" fmla="*/ 71 h 3231445"/>
              <a:gd name="connsiteX99" fmla="*/ 2697164 w 4997454"/>
              <a:gd name="connsiteY99" fmla="*/ 5276 h 3231445"/>
              <a:gd name="connsiteX100" fmla="*/ 2689651 w 4997454"/>
              <a:gd name="connsiteY100" fmla="*/ 92344 h 3231445"/>
              <a:gd name="connsiteX101" fmla="*/ 2441733 w 4997454"/>
              <a:gd name="connsiteY101" fmla="*/ 96130 h 3231445"/>
              <a:gd name="connsiteX102" fmla="*/ 2430464 w 4997454"/>
              <a:gd name="connsiteY102" fmla="*/ 9062 h 3231445"/>
              <a:gd name="connsiteX103" fmla="*/ 2562405 w 4997454"/>
              <a:gd name="connsiteY103" fmla="*/ 71 h 32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997454" h="3231445">
                <a:moveTo>
                  <a:pt x="3573160" y="1958269"/>
                </a:moveTo>
                <a:cubicBezTo>
                  <a:pt x="3573160" y="1958269"/>
                  <a:pt x="3573160" y="1958269"/>
                  <a:pt x="3674227" y="1958269"/>
                </a:cubicBezTo>
                <a:cubicBezTo>
                  <a:pt x="3606849" y="2074284"/>
                  <a:pt x="3520755" y="2175330"/>
                  <a:pt x="3419688" y="2261405"/>
                </a:cubicBezTo>
                <a:cubicBezTo>
                  <a:pt x="3487066" y="2287602"/>
                  <a:pt x="3576904" y="2366193"/>
                  <a:pt x="3651768" y="2474723"/>
                </a:cubicBezTo>
                <a:cubicBezTo>
                  <a:pt x="3764065" y="2635648"/>
                  <a:pt x="3805240" y="2804057"/>
                  <a:pt x="3745349" y="2848966"/>
                </a:cubicBezTo>
                <a:cubicBezTo>
                  <a:pt x="3681714" y="2890132"/>
                  <a:pt x="3539471" y="2796572"/>
                  <a:pt x="3423432" y="2631905"/>
                </a:cubicBezTo>
                <a:cubicBezTo>
                  <a:pt x="3352310" y="2530860"/>
                  <a:pt x="3311135" y="2422330"/>
                  <a:pt x="3303648" y="2351224"/>
                </a:cubicBezTo>
                <a:cubicBezTo>
                  <a:pt x="3153920" y="2452269"/>
                  <a:pt x="2977988" y="2523375"/>
                  <a:pt x="2790827" y="2557057"/>
                </a:cubicBezTo>
                <a:cubicBezTo>
                  <a:pt x="2790827" y="2557057"/>
                  <a:pt x="2790827" y="2557057"/>
                  <a:pt x="2790827" y="2467239"/>
                </a:cubicBezTo>
                <a:cubicBezTo>
                  <a:pt x="3116487" y="2411102"/>
                  <a:pt x="3393486" y="2220239"/>
                  <a:pt x="3573160" y="1958269"/>
                </a:cubicBezTo>
                <a:close/>
                <a:moveTo>
                  <a:pt x="1479769" y="1958269"/>
                </a:moveTo>
                <a:cubicBezTo>
                  <a:pt x="1479769" y="1958269"/>
                  <a:pt x="1479769" y="1958269"/>
                  <a:pt x="1584638" y="1958269"/>
                </a:cubicBezTo>
                <a:cubicBezTo>
                  <a:pt x="1764414" y="2223981"/>
                  <a:pt x="2049058" y="2414845"/>
                  <a:pt x="2374902" y="2470981"/>
                </a:cubicBezTo>
                <a:cubicBezTo>
                  <a:pt x="2374902" y="2470981"/>
                  <a:pt x="2374902" y="2470981"/>
                  <a:pt x="2374902" y="2557057"/>
                </a:cubicBezTo>
                <a:cubicBezTo>
                  <a:pt x="2187635" y="2527117"/>
                  <a:pt x="2015350" y="2459754"/>
                  <a:pt x="1865537" y="2358708"/>
                </a:cubicBezTo>
                <a:cubicBezTo>
                  <a:pt x="1858047" y="2429814"/>
                  <a:pt x="1813103" y="2534602"/>
                  <a:pt x="1745687" y="2631905"/>
                </a:cubicBezTo>
                <a:cubicBezTo>
                  <a:pt x="1629582" y="2796572"/>
                  <a:pt x="1487260" y="2890132"/>
                  <a:pt x="1423589" y="2848966"/>
                </a:cubicBezTo>
                <a:cubicBezTo>
                  <a:pt x="1363664" y="2804057"/>
                  <a:pt x="1404862" y="2635648"/>
                  <a:pt x="1517222" y="2474723"/>
                </a:cubicBezTo>
                <a:cubicBezTo>
                  <a:pt x="1588383" y="2369936"/>
                  <a:pt x="1674526" y="2295087"/>
                  <a:pt x="1741942" y="2265148"/>
                </a:cubicBezTo>
                <a:cubicBezTo>
                  <a:pt x="1640818" y="2175330"/>
                  <a:pt x="1550930" y="2074284"/>
                  <a:pt x="1479769" y="1958269"/>
                </a:cubicBezTo>
                <a:close/>
                <a:moveTo>
                  <a:pt x="277813" y="934331"/>
                </a:moveTo>
                <a:cubicBezTo>
                  <a:pt x="277813" y="934331"/>
                  <a:pt x="277813" y="934331"/>
                  <a:pt x="277813" y="1537581"/>
                </a:cubicBezTo>
                <a:cubicBezTo>
                  <a:pt x="277813" y="1537581"/>
                  <a:pt x="277813" y="1537581"/>
                  <a:pt x="292739" y="1537581"/>
                </a:cubicBezTo>
                <a:cubicBezTo>
                  <a:pt x="445738" y="1537581"/>
                  <a:pt x="565151" y="1477630"/>
                  <a:pt x="565151" y="1230336"/>
                </a:cubicBezTo>
                <a:cubicBezTo>
                  <a:pt x="565151" y="986787"/>
                  <a:pt x="445738" y="934331"/>
                  <a:pt x="292739" y="934331"/>
                </a:cubicBezTo>
                <a:cubicBezTo>
                  <a:pt x="292739" y="934331"/>
                  <a:pt x="292739" y="934331"/>
                  <a:pt x="277813" y="934331"/>
                </a:cubicBezTo>
                <a:close/>
                <a:moveTo>
                  <a:pt x="1319214" y="931156"/>
                </a:moveTo>
                <a:cubicBezTo>
                  <a:pt x="1319214" y="931156"/>
                  <a:pt x="1319214" y="931156"/>
                  <a:pt x="1319214" y="1189919"/>
                </a:cubicBezTo>
                <a:lnTo>
                  <a:pt x="1416297" y="1189919"/>
                </a:lnTo>
                <a:cubicBezTo>
                  <a:pt x="1528317" y="1189919"/>
                  <a:pt x="1584327" y="1141166"/>
                  <a:pt x="1584327" y="1051162"/>
                </a:cubicBezTo>
                <a:cubicBezTo>
                  <a:pt x="1584327" y="961157"/>
                  <a:pt x="1528317" y="931156"/>
                  <a:pt x="1416297" y="931156"/>
                </a:cubicBezTo>
                <a:cubicBezTo>
                  <a:pt x="1416297" y="931156"/>
                  <a:pt x="1416297" y="931156"/>
                  <a:pt x="1319214" y="931156"/>
                </a:cubicBezTo>
                <a:close/>
                <a:moveTo>
                  <a:pt x="4165603" y="710493"/>
                </a:moveTo>
                <a:lnTo>
                  <a:pt x="4997454" y="710493"/>
                </a:lnTo>
                <a:lnTo>
                  <a:pt x="4997454" y="942268"/>
                </a:lnTo>
                <a:lnTo>
                  <a:pt x="4719641" y="942268"/>
                </a:lnTo>
                <a:lnTo>
                  <a:pt x="4719641" y="1759831"/>
                </a:lnTo>
                <a:lnTo>
                  <a:pt x="4443416" y="1759831"/>
                </a:lnTo>
                <a:lnTo>
                  <a:pt x="4443416" y="942268"/>
                </a:lnTo>
                <a:lnTo>
                  <a:pt x="4165603" y="942268"/>
                </a:lnTo>
                <a:close/>
                <a:moveTo>
                  <a:pt x="3278190" y="710493"/>
                </a:moveTo>
                <a:lnTo>
                  <a:pt x="3963991" y="710493"/>
                </a:lnTo>
                <a:lnTo>
                  <a:pt x="3963991" y="942268"/>
                </a:lnTo>
                <a:lnTo>
                  <a:pt x="3554416" y="942268"/>
                </a:lnTo>
                <a:lnTo>
                  <a:pt x="3554416" y="1145468"/>
                </a:lnTo>
                <a:lnTo>
                  <a:pt x="3903666" y="1145468"/>
                </a:lnTo>
                <a:lnTo>
                  <a:pt x="3903666" y="1377243"/>
                </a:lnTo>
                <a:lnTo>
                  <a:pt x="3554416" y="1377243"/>
                </a:lnTo>
                <a:lnTo>
                  <a:pt x="3554416" y="1759831"/>
                </a:lnTo>
                <a:lnTo>
                  <a:pt x="3278190" y="1759831"/>
                </a:lnTo>
                <a:close/>
                <a:moveTo>
                  <a:pt x="1038226" y="710493"/>
                </a:moveTo>
                <a:cubicBezTo>
                  <a:pt x="1038226" y="710493"/>
                  <a:pt x="1038226" y="710493"/>
                  <a:pt x="1435183" y="710493"/>
                </a:cubicBezTo>
                <a:cubicBezTo>
                  <a:pt x="1663620" y="710493"/>
                  <a:pt x="1854609" y="789193"/>
                  <a:pt x="1854609" y="1051528"/>
                </a:cubicBezTo>
                <a:cubicBezTo>
                  <a:pt x="1854609" y="1201433"/>
                  <a:pt x="1787201" y="1298872"/>
                  <a:pt x="1686089" y="1355086"/>
                </a:cubicBezTo>
                <a:cubicBezTo>
                  <a:pt x="1686089" y="1355086"/>
                  <a:pt x="1686089" y="1355086"/>
                  <a:pt x="1914527" y="1759831"/>
                </a:cubicBezTo>
                <a:cubicBezTo>
                  <a:pt x="1914527" y="1759831"/>
                  <a:pt x="1914527" y="1759831"/>
                  <a:pt x="1603702" y="1759831"/>
                </a:cubicBezTo>
                <a:lnTo>
                  <a:pt x="1423948" y="1411301"/>
                </a:lnTo>
                <a:cubicBezTo>
                  <a:pt x="1423948" y="1411301"/>
                  <a:pt x="1423948" y="1411301"/>
                  <a:pt x="1319091" y="1411301"/>
                </a:cubicBezTo>
                <a:cubicBezTo>
                  <a:pt x="1319091" y="1411301"/>
                  <a:pt x="1319091" y="1411301"/>
                  <a:pt x="1319091" y="1759831"/>
                </a:cubicBezTo>
                <a:cubicBezTo>
                  <a:pt x="1319091" y="1759831"/>
                  <a:pt x="1319091" y="1759831"/>
                  <a:pt x="1038226" y="1759831"/>
                </a:cubicBezTo>
                <a:cubicBezTo>
                  <a:pt x="1038226" y="1759831"/>
                  <a:pt x="1038226" y="1759831"/>
                  <a:pt x="1038226" y="710493"/>
                </a:cubicBezTo>
                <a:close/>
                <a:moveTo>
                  <a:pt x="0" y="710493"/>
                </a:moveTo>
                <a:cubicBezTo>
                  <a:pt x="0" y="710493"/>
                  <a:pt x="0" y="710493"/>
                  <a:pt x="310750" y="710493"/>
                </a:cubicBezTo>
                <a:cubicBezTo>
                  <a:pt x="628987" y="710493"/>
                  <a:pt x="846138" y="860398"/>
                  <a:pt x="846138" y="1231414"/>
                </a:cubicBezTo>
                <a:cubicBezTo>
                  <a:pt x="846138" y="1602430"/>
                  <a:pt x="628987" y="1759831"/>
                  <a:pt x="325725" y="1759831"/>
                </a:cubicBezTo>
                <a:cubicBezTo>
                  <a:pt x="325725" y="1759831"/>
                  <a:pt x="325725" y="1759831"/>
                  <a:pt x="0" y="1759831"/>
                </a:cubicBezTo>
                <a:cubicBezTo>
                  <a:pt x="0" y="1759831"/>
                  <a:pt x="0" y="1759831"/>
                  <a:pt x="0" y="710493"/>
                </a:cubicBezTo>
                <a:close/>
                <a:moveTo>
                  <a:pt x="2589214" y="635880"/>
                </a:moveTo>
                <a:cubicBezTo>
                  <a:pt x="2589214" y="635880"/>
                  <a:pt x="2589214" y="635880"/>
                  <a:pt x="3214690" y="1763246"/>
                </a:cubicBezTo>
                <a:cubicBezTo>
                  <a:pt x="3214690" y="1763246"/>
                  <a:pt x="3214690" y="1763246"/>
                  <a:pt x="2941279" y="1763246"/>
                </a:cubicBezTo>
                <a:lnTo>
                  <a:pt x="2716557" y="1358743"/>
                </a:lnTo>
                <a:cubicBezTo>
                  <a:pt x="2716557" y="1358743"/>
                  <a:pt x="2716557" y="1358743"/>
                  <a:pt x="2724047" y="2871886"/>
                </a:cubicBezTo>
                <a:cubicBezTo>
                  <a:pt x="2724047" y="3070393"/>
                  <a:pt x="2660376" y="3231445"/>
                  <a:pt x="2585469" y="3231445"/>
                </a:cubicBezTo>
                <a:cubicBezTo>
                  <a:pt x="2506816" y="3231445"/>
                  <a:pt x="2446890" y="3070393"/>
                  <a:pt x="2446890" y="2871886"/>
                </a:cubicBezTo>
                <a:cubicBezTo>
                  <a:pt x="2446890" y="2871886"/>
                  <a:pt x="2446890" y="2871886"/>
                  <a:pt x="2450636" y="1381215"/>
                </a:cubicBezTo>
                <a:cubicBezTo>
                  <a:pt x="2450636" y="1381215"/>
                  <a:pt x="2450636" y="1381215"/>
                  <a:pt x="2237150" y="1763246"/>
                </a:cubicBezTo>
                <a:cubicBezTo>
                  <a:pt x="2237150" y="1763246"/>
                  <a:pt x="2237150" y="1763246"/>
                  <a:pt x="1963739" y="1763246"/>
                </a:cubicBezTo>
                <a:cubicBezTo>
                  <a:pt x="1963739" y="1763246"/>
                  <a:pt x="1963739" y="1763246"/>
                  <a:pt x="2589214" y="635880"/>
                </a:cubicBezTo>
                <a:close/>
                <a:moveTo>
                  <a:pt x="1716377" y="331080"/>
                </a:moveTo>
                <a:cubicBezTo>
                  <a:pt x="1716377" y="331080"/>
                  <a:pt x="1716377" y="331080"/>
                  <a:pt x="1776414" y="398621"/>
                </a:cubicBezTo>
                <a:cubicBezTo>
                  <a:pt x="1742643" y="428639"/>
                  <a:pt x="1708873" y="462409"/>
                  <a:pt x="1678855" y="496180"/>
                </a:cubicBezTo>
                <a:cubicBezTo>
                  <a:pt x="1678855" y="496180"/>
                  <a:pt x="1678855" y="496180"/>
                  <a:pt x="1611314" y="439896"/>
                </a:cubicBezTo>
                <a:cubicBezTo>
                  <a:pt x="1645084" y="402373"/>
                  <a:pt x="1682607" y="364850"/>
                  <a:pt x="1716377" y="331080"/>
                </a:cubicBezTo>
                <a:close/>
                <a:moveTo>
                  <a:pt x="3420199" y="313618"/>
                </a:moveTo>
                <a:cubicBezTo>
                  <a:pt x="3457361" y="347177"/>
                  <a:pt x="3490807" y="380736"/>
                  <a:pt x="3524253" y="418024"/>
                </a:cubicBezTo>
                <a:cubicBezTo>
                  <a:pt x="3524253" y="418024"/>
                  <a:pt x="3524253" y="418024"/>
                  <a:pt x="3461078" y="473956"/>
                </a:cubicBezTo>
                <a:cubicBezTo>
                  <a:pt x="3431348" y="440397"/>
                  <a:pt x="3397902" y="410566"/>
                  <a:pt x="3360740" y="380736"/>
                </a:cubicBezTo>
                <a:cubicBezTo>
                  <a:pt x="3360740" y="380736"/>
                  <a:pt x="3360740" y="380736"/>
                  <a:pt x="3420199" y="313618"/>
                </a:cubicBezTo>
                <a:close/>
                <a:moveTo>
                  <a:pt x="2172451" y="65968"/>
                </a:moveTo>
                <a:cubicBezTo>
                  <a:pt x="2172451" y="65968"/>
                  <a:pt x="2172451" y="65968"/>
                  <a:pt x="2198689" y="148391"/>
                </a:cubicBezTo>
                <a:cubicBezTo>
                  <a:pt x="2119975" y="174616"/>
                  <a:pt x="2045010" y="208335"/>
                  <a:pt x="1973793" y="253293"/>
                </a:cubicBezTo>
                <a:cubicBezTo>
                  <a:pt x="1973793" y="253293"/>
                  <a:pt x="1973793" y="253293"/>
                  <a:pt x="1928814" y="174616"/>
                </a:cubicBezTo>
                <a:cubicBezTo>
                  <a:pt x="2007527" y="133405"/>
                  <a:pt x="2089989" y="95940"/>
                  <a:pt x="2172451" y="65968"/>
                </a:cubicBezTo>
                <a:close/>
                <a:moveTo>
                  <a:pt x="2955178" y="58030"/>
                </a:moveTo>
                <a:cubicBezTo>
                  <a:pt x="3041388" y="84191"/>
                  <a:pt x="3123850" y="117826"/>
                  <a:pt x="3198815" y="158936"/>
                </a:cubicBezTo>
                <a:lnTo>
                  <a:pt x="3157584" y="237418"/>
                </a:lnTo>
                <a:cubicBezTo>
                  <a:pt x="3086367" y="196308"/>
                  <a:pt x="3007654" y="166410"/>
                  <a:pt x="2928940" y="140249"/>
                </a:cubicBezTo>
                <a:cubicBezTo>
                  <a:pt x="2928940" y="140249"/>
                  <a:pt x="2928940" y="140249"/>
                  <a:pt x="2955178" y="58030"/>
                </a:cubicBezTo>
                <a:close/>
                <a:moveTo>
                  <a:pt x="2562405" y="71"/>
                </a:moveTo>
                <a:cubicBezTo>
                  <a:pt x="2607012" y="-402"/>
                  <a:pt x="2652088" y="1491"/>
                  <a:pt x="2697164" y="5276"/>
                </a:cubicBezTo>
                <a:cubicBezTo>
                  <a:pt x="2697164" y="5276"/>
                  <a:pt x="2697164" y="5276"/>
                  <a:pt x="2689651" y="92344"/>
                </a:cubicBezTo>
                <a:cubicBezTo>
                  <a:pt x="2607012" y="84773"/>
                  <a:pt x="2520616" y="88559"/>
                  <a:pt x="2441733" y="96130"/>
                </a:cubicBezTo>
                <a:cubicBezTo>
                  <a:pt x="2441733" y="96130"/>
                  <a:pt x="2441733" y="96130"/>
                  <a:pt x="2430464" y="9062"/>
                </a:cubicBezTo>
                <a:cubicBezTo>
                  <a:pt x="2473662" y="3383"/>
                  <a:pt x="2517799" y="544"/>
                  <a:pt x="2562405" y="71"/>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9" name="Freeform: Shape 48">
            <a:extLst>
              <a:ext uri="{FF2B5EF4-FFF2-40B4-BE49-F238E27FC236}">
                <a16:creationId xmlns:a16="http://schemas.microsoft.com/office/drawing/2014/main" id="{B9B4AE3D-A795-4D1C-974D-E900044C9307}"/>
              </a:ext>
            </a:extLst>
          </p:cNvPr>
          <p:cNvSpPr>
            <a:spLocks/>
          </p:cNvSpPr>
          <p:nvPr/>
        </p:nvSpPr>
        <p:spPr bwMode="auto">
          <a:xfrm>
            <a:off x="5696531" y="2116367"/>
            <a:ext cx="1047346" cy="260218"/>
          </a:xfrm>
          <a:custGeom>
            <a:avLst/>
            <a:gdLst>
              <a:gd name="connsiteX0" fmla="*/ 411163 w 8734425"/>
              <a:gd name="connsiteY0" fmla="*/ 1878013 h 2170113"/>
              <a:gd name="connsiteX1" fmla="*/ 1111251 w 8734425"/>
              <a:gd name="connsiteY1" fmla="*/ 1878013 h 2170113"/>
              <a:gd name="connsiteX2" fmla="*/ 759335 w 8734425"/>
              <a:gd name="connsiteY2" fmla="*/ 2170113 h 2170113"/>
              <a:gd name="connsiteX3" fmla="*/ 411163 w 8734425"/>
              <a:gd name="connsiteY3" fmla="*/ 1878013 h 2170113"/>
              <a:gd name="connsiteX4" fmla="*/ 182563 w 8734425"/>
              <a:gd name="connsiteY4" fmla="*/ 1573213 h 2170113"/>
              <a:gd name="connsiteX5" fmla="*/ 1339851 w 8734425"/>
              <a:gd name="connsiteY5" fmla="*/ 1573213 h 2170113"/>
              <a:gd name="connsiteX6" fmla="*/ 1339851 w 8734425"/>
              <a:gd name="connsiteY6" fmla="*/ 1782763 h 2170113"/>
              <a:gd name="connsiteX7" fmla="*/ 182563 w 8734425"/>
              <a:gd name="connsiteY7" fmla="*/ 1782763 h 2170113"/>
              <a:gd name="connsiteX8" fmla="*/ 3248025 w 8734425"/>
              <a:gd name="connsiteY8" fmla="*/ 1133475 h 2170113"/>
              <a:gd name="connsiteX9" fmla="*/ 3049587 w 8734425"/>
              <a:gd name="connsiteY9" fmla="*/ 1400175 h 2170113"/>
              <a:gd name="connsiteX10" fmla="*/ 3248025 w 8734425"/>
              <a:gd name="connsiteY10" fmla="*/ 1666875 h 2170113"/>
              <a:gd name="connsiteX11" fmla="*/ 3446463 w 8734425"/>
              <a:gd name="connsiteY11" fmla="*/ 1400175 h 2170113"/>
              <a:gd name="connsiteX12" fmla="*/ 3248025 w 8734425"/>
              <a:gd name="connsiteY12" fmla="*/ 1133475 h 2170113"/>
              <a:gd name="connsiteX13" fmla="*/ 7099444 w 8734425"/>
              <a:gd name="connsiteY13" fmla="*/ 1130300 h 2170113"/>
              <a:gd name="connsiteX14" fmla="*/ 6897687 w 8734425"/>
              <a:gd name="connsiteY14" fmla="*/ 1347788 h 2170113"/>
              <a:gd name="connsiteX15" fmla="*/ 7267575 w 8734425"/>
              <a:gd name="connsiteY15" fmla="*/ 1347788 h 2170113"/>
              <a:gd name="connsiteX16" fmla="*/ 7099444 w 8734425"/>
              <a:gd name="connsiteY16" fmla="*/ 1130300 h 2170113"/>
              <a:gd name="connsiteX17" fmla="*/ 5175683 w 8734425"/>
              <a:gd name="connsiteY17" fmla="*/ 1130300 h 2170113"/>
              <a:gd name="connsiteX18" fmla="*/ 4976812 w 8734425"/>
              <a:gd name="connsiteY18" fmla="*/ 1347788 h 2170113"/>
              <a:gd name="connsiteX19" fmla="*/ 5348287 w 8734425"/>
              <a:gd name="connsiteY19" fmla="*/ 1347788 h 2170113"/>
              <a:gd name="connsiteX20" fmla="*/ 5175683 w 8734425"/>
              <a:gd name="connsiteY20" fmla="*/ 1130300 h 2170113"/>
              <a:gd name="connsiteX21" fmla="*/ 7526337 w 8734425"/>
              <a:gd name="connsiteY21" fmla="*/ 1055688 h 2170113"/>
              <a:gd name="connsiteX22" fmla="*/ 7642170 w 8734425"/>
              <a:gd name="connsiteY22" fmla="*/ 1055688 h 2170113"/>
              <a:gd name="connsiteX23" fmla="*/ 7642170 w 8734425"/>
              <a:gd name="connsiteY23" fmla="*/ 1476199 h 2170113"/>
              <a:gd name="connsiteX24" fmla="*/ 7772950 w 8734425"/>
              <a:gd name="connsiteY24" fmla="*/ 1663927 h 2170113"/>
              <a:gd name="connsiteX25" fmla="*/ 7956042 w 8734425"/>
              <a:gd name="connsiteY25" fmla="*/ 1547536 h 2170113"/>
              <a:gd name="connsiteX26" fmla="*/ 7956042 w 8734425"/>
              <a:gd name="connsiteY26" fmla="*/ 1055688 h 2170113"/>
              <a:gd name="connsiteX27" fmla="*/ 8075612 w 8734425"/>
              <a:gd name="connsiteY27" fmla="*/ 1055688 h 2170113"/>
              <a:gd name="connsiteX28" fmla="*/ 8075612 w 8734425"/>
              <a:gd name="connsiteY28" fmla="*/ 1746528 h 2170113"/>
              <a:gd name="connsiteX29" fmla="*/ 7978461 w 8734425"/>
              <a:gd name="connsiteY29" fmla="*/ 1746528 h 2170113"/>
              <a:gd name="connsiteX30" fmla="*/ 7967252 w 8734425"/>
              <a:gd name="connsiteY30" fmla="*/ 1637646 h 2170113"/>
              <a:gd name="connsiteX31" fmla="*/ 7963515 w 8734425"/>
              <a:gd name="connsiteY31" fmla="*/ 1637646 h 2170113"/>
              <a:gd name="connsiteX32" fmla="*/ 7735585 w 8734425"/>
              <a:gd name="connsiteY32" fmla="*/ 1765301 h 2170113"/>
              <a:gd name="connsiteX33" fmla="*/ 7526337 w 8734425"/>
              <a:gd name="connsiteY33" fmla="*/ 1491217 h 2170113"/>
              <a:gd name="connsiteX34" fmla="*/ 7526337 w 8734425"/>
              <a:gd name="connsiteY34" fmla="*/ 1055688 h 2170113"/>
              <a:gd name="connsiteX35" fmla="*/ 8494619 w 8734425"/>
              <a:gd name="connsiteY35" fmla="*/ 1036638 h 2170113"/>
              <a:gd name="connsiteX36" fmla="*/ 8711943 w 8734425"/>
              <a:gd name="connsiteY36" fmla="*/ 1115514 h 2170113"/>
              <a:gd name="connsiteX37" fmla="*/ 8655739 w 8734425"/>
              <a:gd name="connsiteY37" fmla="*/ 1190634 h 2170113"/>
              <a:gd name="connsiteX38" fmla="*/ 8498366 w 8734425"/>
              <a:gd name="connsiteY38" fmla="*/ 1126782 h 2170113"/>
              <a:gd name="connsiteX39" fmla="*/ 8370969 w 8734425"/>
              <a:gd name="connsiteY39" fmla="*/ 1228193 h 2170113"/>
              <a:gd name="connsiteX40" fmla="*/ 8524595 w 8734425"/>
              <a:gd name="connsiteY40" fmla="*/ 1348385 h 2170113"/>
              <a:gd name="connsiteX41" fmla="*/ 8734425 w 8734425"/>
              <a:gd name="connsiteY41" fmla="*/ 1558721 h 2170113"/>
              <a:gd name="connsiteX42" fmla="*/ 8479631 w 8734425"/>
              <a:gd name="connsiteY42" fmla="*/ 1765301 h 2170113"/>
              <a:gd name="connsiteX43" fmla="*/ 8224837 w 8734425"/>
              <a:gd name="connsiteY43" fmla="*/ 1667645 h 2170113"/>
              <a:gd name="connsiteX44" fmla="*/ 8281042 w 8734425"/>
              <a:gd name="connsiteY44" fmla="*/ 1588769 h 2170113"/>
              <a:gd name="connsiteX45" fmla="*/ 8487125 w 8734425"/>
              <a:gd name="connsiteY45" fmla="*/ 1671401 h 2170113"/>
              <a:gd name="connsiteX46" fmla="*/ 8622016 w 8734425"/>
              <a:gd name="connsiteY46" fmla="*/ 1562477 h 2170113"/>
              <a:gd name="connsiteX47" fmla="*/ 8464643 w 8734425"/>
              <a:gd name="connsiteY47" fmla="*/ 1434773 h 2170113"/>
              <a:gd name="connsiteX48" fmla="*/ 8258560 w 8734425"/>
              <a:gd name="connsiteY48" fmla="*/ 1231949 h 2170113"/>
              <a:gd name="connsiteX49" fmla="*/ 8494619 w 8734425"/>
              <a:gd name="connsiteY49" fmla="*/ 1036638 h 2170113"/>
              <a:gd name="connsiteX50" fmla="*/ 7095798 w 8734425"/>
              <a:gd name="connsiteY50" fmla="*/ 1036638 h 2170113"/>
              <a:gd name="connsiteX51" fmla="*/ 7369174 w 8734425"/>
              <a:gd name="connsiteY51" fmla="*/ 1363409 h 2170113"/>
              <a:gd name="connsiteX52" fmla="*/ 7365429 w 8734425"/>
              <a:gd name="connsiteY52" fmla="*/ 1427261 h 2170113"/>
              <a:gd name="connsiteX53" fmla="*/ 6901065 w 8734425"/>
              <a:gd name="connsiteY53" fmla="*/ 1427261 h 2170113"/>
              <a:gd name="connsiteX54" fmla="*/ 7129502 w 8734425"/>
              <a:gd name="connsiteY54" fmla="*/ 1671401 h 2170113"/>
              <a:gd name="connsiteX55" fmla="*/ 7301766 w 8734425"/>
              <a:gd name="connsiteY55" fmla="*/ 1615061 h 2170113"/>
              <a:gd name="connsiteX56" fmla="*/ 7342960 w 8734425"/>
              <a:gd name="connsiteY56" fmla="*/ 1693937 h 2170113"/>
              <a:gd name="connsiteX57" fmla="*/ 7114523 w 8734425"/>
              <a:gd name="connsiteY57" fmla="*/ 1765301 h 2170113"/>
              <a:gd name="connsiteX58" fmla="*/ 6784974 w 8734425"/>
              <a:gd name="connsiteY58" fmla="*/ 1400969 h 2170113"/>
              <a:gd name="connsiteX59" fmla="*/ 7095798 w 8734425"/>
              <a:gd name="connsiteY59" fmla="*/ 1036638 h 2170113"/>
              <a:gd name="connsiteX60" fmla="*/ 5174924 w 8734425"/>
              <a:gd name="connsiteY60" fmla="*/ 1036638 h 2170113"/>
              <a:gd name="connsiteX61" fmla="*/ 5448299 w 8734425"/>
              <a:gd name="connsiteY61" fmla="*/ 1363409 h 2170113"/>
              <a:gd name="connsiteX62" fmla="*/ 5444554 w 8734425"/>
              <a:gd name="connsiteY62" fmla="*/ 1427261 h 2170113"/>
              <a:gd name="connsiteX63" fmla="*/ 4980190 w 8734425"/>
              <a:gd name="connsiteY63" fmla="*/ 1427261 h 2170113"/>
              <a:gd name="connsiteX64" fmla="*/ 5208627 w 8734425"/>
              <a:gd name="connsiteY64" fmla="*/ 1671401 h 2170113"/>
              <a:gd name="connsiteX65" fmla="*/ 5380892 w 8734425"/>
              <a:gd name="connsiteY65" fmla="*/ 1615061 h 2170113"/>
              <a:gd name="connsiteX66" fmla="*/ 5422085 w 8734425"/>
              <a:gd name="connsiteY66" fmla="*/ 1693937 h 2170113"/>
              <a:gd name="connsiteX67" fmla="*/ 5193648 w 8734425"/>
              <a:gd name="connsiteY67" fmla="*/ 1765301 h 2170113"/>
              <a:gd name="connsiteX68" fmla="*/ 4864099 w 8734425"/>
              <a:gd name="connsiteY68" fmla="*/ 1400969 h 2170113"/>
              <a:gd name="connsiteX69" fmla="*/ 5174924 w 8734425"/>
              <a:gd name="connsiteY69" fmla="*/ 1036638 h 2170113"/>
              <a:gd name="connsiteX70" fmla="*/ 4071662 w 8734425"/>
              <a:gd name="connsiteY70" fmla="*/ 1036638 h 2170113"/>
              <a:gd name="connsiteX71" fmla="*/ 4258537 w 8734425"/>
              <a:gd name="connsiteY71" fmla="*/ 1168048 h 2170113"/>
              <a:gd name="connsiteX72" fmla="*/ 4486524 w 8734425"/>
              <a:gd name="connsiteY72" fmla="*/ 1036638 h 2170113"/>
              <a:gd name="connsiteX73" fmla="*/ 4695824 w 8734425"/>
              <a:gd name="connsiteY73" fmla="*/ 1306967 h 2170113"/>
              <a:gd name="connsiteX74" fmla="*/ 4695824 w 8734425"/>
              <a:gd name="connsiteY74" fmla="*/ 1746251 h 2170113"/>
              <a:gd name="connsiteX75" fmla="*/ 4579962 w 8734425"/>
              <a:gd name="connsiteY75" fmla="*/ 1746251 h 2170113"/>
              <a:gd name="connsiteX76" fmla="*/ 4579962 w 8734425"/>
              <a:gd name="connsiteY76" fmla="*/ 1321985 h 2170113"/>
              <a:gd name="connsiteX77" fmla="*/ 4452887 w 8734425"/>
              <a:gd name="connsiteY77" fmla="*/ 1138011 h 2170113"/>
              <a:gd name="connsiteX78" fmla="*/ 4280962 w 8734425"/>
              <a:gd name="connsiteY78" fmla="*/ 1243139 h 2170113"/>
              <a:gd name="connsiteX79" fmla="*/ 4280962 w 8734425"/>
              <a:gd name="connsiteY79" fmla="*/ 1746251 h 2170113"/>
              <a:gd name="connsiteX80" fmla="*/ 4165099 w 8734425"/>
              <a:gd name="connsiteY80" fmla="*/ 1746251 h 2170113"/>
              <a:gd name="connsiteX81" fmla="*/ 4165099 w 8734425"/>
              <a:gd name="connsiteY81" fmla="*/ 1321985 h 2170113"/>
              <a:gd name="connsiteX82" fmla="*/ 4034287 w 8734425"/>
              <a:gd name="connsiteY82" fmla="*/ 1138011 h 2170113"/>
              <a:gd name="connsiteX83" fmla="*/ 3862362 w 8734425"/>
              <a:gd name="connsiteY83" fmla="*/ 1243139 h 2170113"/>
              <a:gd name="connsiteX84" fmla="*/ 3862362 w 8734425"/>
              <a:gd name="connsiteY84" fmla="*/ 1746251 h 2170113"/>
              <a:gd name="connsiteX85" fmla="*/ 3746499 w 8734425"/>
              <a:gd name="connsiteY85" fmla="*/ 1746251 h 2170113"/>
              <a:gd name="connsiteX86" fmla="*/ 3746499 w 8734425"/>
              <a:gd name="connsiteY86" fmla="*/ 1055411 h 2170113"/>
              <a:gd name="connsiteX87" fmla="*/ 3839937 w 8734425"/>
              <a:gd name="connsiteY87" fmla="*/ 1055411 h 2170113"/>
              <a:gd name="connsiteX88" fmla="*/ 3851149 w 8734425"/>
              <a:gd name="connsiteY88" fmla="*/ 1153029 h 2170113"/>
              <a:gd name="connsiteX89" fmla="*/ 3854887 w 8734425"/>
              <a:gd name="connsiteY89" fmla="*/ 1153029 h 2170113"/>
              <a:gd name="connsiteX90" fmla="*/ 4071662 w 8734425"/>
              <a:gd name="connsiteY90" fmla="*/ 1036638 h 2170113"/>
              <a:gd name="connsiteX91" fmla="*/ 3250406 w 8734425"/>
              <a:gd name="connsiteY91" fmla="*/ 1036638 h 2170113"/>
              <a:gd name="connsiteX92" fmla="*/ 3570288 w 8734425"/>
              <a:gd name="connsiteY92" fmla="*/ 1400970 h 2170113"/>
              <a:gd name="connsiteX93" fmla="*/ 3250406 w 8734425"/>
              <a:gd name="connsiteY93" fmla="*/ 1765302 h 2170113"/>
              <a:gd name="connsiteX94" fmla="*/ 2930524 w 8734425"/>
              <a:gd name="connsiteY94" fmla="*/ 1400970 h 2170113"/>
              <a:gd name="connsiteX95" fmla="*/ 3250406 w 8734425"/>
              <a:gd name="connsiteY95" fmla="*/ 1036638 h 2170113"/>
              <a:gd name="connsiteX96" fmla="*/ 2814233 w 8734425"/>
              <a:gd name="connsiteY96" fmla="*/ 1036638 h 2170113"/>
              <a:gd name="connsiteX97" fmla="*/ 2889250 w 8734425"/>
              <a:gd name="connsiteY97" fmla="*/ 1051656 h 2170113"/>
              <a:gd name="connsiteX98" fmla="*/ 2866745 w 8734425"/>
              <a:gd name="connsiteY98" fmla="*/ 1153029 h 2170113"/>
              <a:gd name="connsiteX99" fmla="*/ 2799230 w 8734425"/>
              <a:gd name="connsiteY99" fmla="*/ 1141766 h 2170113"/>
              <a:gd name="connsiteX100" fmla="*/ 2622939 w 8734425"/>
              <a:gd name="connsiteY100" fmla="*/ 1303212 h 2170113"/>
              <a:gd name="connsiteX101" fmla="*/ 2622939 w 8734425"/>
              <a:gd name="connsiteY101" fmla="*/ 1746251 h 2170113"/>
              <a:gd name="connsiteX102" fmla="*/ 2506663 w 8734425"/>
              <a:gd name="connsiteY102" fmla="*/ 1746251 h 2170113"/>
              <a:gd name="connsiteX103" fmla="*/ 2506663 w 8734425"/>
              <a:gd name="connsiteY103" fmla="*/ 1055411 h 2170113"/>
              <a:gd name="connsiteX104" fmla="*/ 2604185 w 8734425"/>
              <a:gd name="connsiteY104" fmla="*/ 1055411 h 2170113"/>
              <a:gd name="connsiteX105" fmla="*/ 2615437 w 8734425"/>
              <a:gd name="connsiteY105" fmla="*/ 1179311 h 2170113"/>
              <a:gd name="connsiteX106" fmla="*/ 2619188 w 8734425"/>
              <a:gd name="connsiteY106" fmla="*/ 1179311 h 2170113"/>
              <a:gd name="connsiteX107" fmla="*/ 2814233 w 8734425"/>
              <a:gd name="connsiteY107" fmla="*/ 1036638 h 2170113"/>
              <a:gd name="connsiteX108" fmla="*/ 1830388 w 8734425"/>
              <a:gd name="connsiteY108" fmla="*/ 908050 h 2170113"/>
              <a:gd name="connsiteX109" fmla="*/ 1830388 w 8734425"/>
              <a:gd name="connsiteY109" fmla="*/ 1281113 h 2170113"/>
              <a:gd name="connsiteX110" fmla="*/ 1979764 w 8734425"/>
              <a:gd name="connsiteY110" fmla="*/ 1281113 h 2170113"/>
              <a:gd name="connsiteX111" fmla="*/ 2222501 w 8734425"/>
              <a:gd name="connsiteY111" fmla="*/ 1085160 h 2170113"/>
              <a:gd name="connsiteX112" fmla="*/ 1979764 w 8734425"/>
              <a:gd name="connsiteY112" fmla="*/ 908050 h 2170113"/>
              <a:gd name="connsiteX113" fmla="*/ 1830388 w 8734425"/>
              <a:gd name="connsiteY113" fmla="*/ 908050 h 2170113"/>
              <a:gd name="connsiteX114" fmla="*/ 5635416 w 8734425"/>
              <a:gd name="connsiteY114" fmla="*/ 860425 h 2170113"/>
              <a:gd name="connsiteX115" fmla="*/ 5732810 w 8734425"/>
              <a:gd name="connsiteY115" fmla="*/ 860425 h 2170113"/>
              <a:gd name="connsiteX116" fmla="*/ 5732810 w 8734425"/>
              <a:gd name="connsiteY116" fmla="*/ 1055667 h 2170113"/>
              <a:gd name="connsiteX117" fmla="*/ 5920107 w 8734425"/>
              <a:gd name="connsiteY117" fmla="*/ 1055667 h 2170113"/>
              <a:gd name="connsiteX118" fmla="*/ 5920107 w 8734425"/>
              <a:gd name="connsiteY118" fmla="*/ 1149534 h 2170113"/>
              <a:gd name="connsiteX119" fmla="*/ 5732810 w 8734425"/>
              <a:gd name="connsiteY119" fmla="*/ 1149534 h 2170113"/>
              <a:gd name="connsiteX120" fmla="*/ 5732810 w 8734425"/>
              <a:gd name="connsiteY120" fmla="*/ 1532510 h 2170113"/>
              <a:gd name="connsiteX121" fmla="*/ 5837697 w 8734425"/>
              <a:gd name="connsiteY121" fmla="*/ 1667678 h 2170113"/>
              <a:gd name="connsiteX122" fmla="*/ 5916362 w 8734425"/>
              <a:gd name="connsiteY122" fmla="*/ 1648905 h 2170113"/>
              <a:gd name="connsiteX123" fmla="*/ 5938837 w 8734425"/>
              <a:gd name="connsiteY123" fmla="*/ 1739017 h 2170113"/>
              <a:gd name="connsiteX124" fmla="*/ 5811475 w 8734425"/>
              <a:gd name="connsiteY124" fmla="*/ 1765300 h 2170113"/>
              <a:gd name="connsiteX125" fmla="*/ 5612940 w 8734425"/>
              <a:gd name="connsiteY125" fmla="*/ 1532510 h 2170113"/>
              <a:gd name="connsiteX126" fmla="*/ 5612940 w 8734425"/>
              <a:gd name="connsiteY126" fmla="*/ 1149534 h 2170113"/>
              <a:gd name="connsiteX127" fmla="*/ 5511799 w 8734425"/>
              <a:gd name="connsiteY127" fmla="*/ 1149534 h 2170113"/>
              <a:gd name="connsiteX128" fmla="*/ 5511799 w 8734425"/>
              <a:gd name="connsiteY128" fmla="*/ 1063177 h 2170113"/>
              <a:gd name="connsiteX129" fmla="*/ 5620432 w 8734425"/>
              <a:gd name="connsiteY129" fmla="*/ 1055667 h 2170113"/>
              <a:gd name="connsiteX130" fmla="*/ 5635416 w 8734425"/>
              <a:gd name="connsiteY130" fmla="*/ 860425 h 2170113"/>
              <a:gd name="connsiteX131" fmla="*/ 1709738 w 8734425"/>
              <a:gd name="connsiteY131" fmla="*/ 811213 h 2170113"/>
              <a:gd name="connsiteX132" fmla="*/ 1997869 w 8734425"/>
              <a:gd name="connsiteY132" fmla="*/ 811213 h 2170113"/>
              <a:gd name="connsiteX133" fmla="*/ 2338388 w 8734425"/>
              <a:gd name="connsiteY133" fmla="*/ 1085340 h 2170113"/>
              <a:gd name="connsiteX134" fmla="*/ 1997869 w 8734425"/>
              <a:gd name="connsiteY134" fmla="*/ 1374489 h 2170113"/>
              <a:gd name="connsiteX135" fmla="*/ 1829480 w 8734425"/>
              <a:gd name="connsiteY135" fmla="*/ 1374489 h 2170113"/>
              <a:gd name="connsiteX136" fmla="*/ 1829480 w 8734425"/>
              <a:gd name="connsiteY136" fmla="*/ 1746251 h 2170113"/>
              <a:gd name="connsiteX137" fmla="*/ 1709738 w 8734425"/>
              <a:gd name="connsiteY137" fmla="*/ 1746251 h 2170113"/>
              <a:gd name="connsiteX138" fmla="*/ 1709738 w 8734425"/>
              <a:gd name="connsiteY138" fmla="*/ 811213 h 2170113"/>
              <a:gd name="connsiteX139" fmla="*/ 6070599 w 8734425"/>
              <a:gd name="connsiteY139" fmla="*/ 731838 h 2170113"/>
              <a:gd name="connsiteX140" fmla="*/ 6186433 w 8734425"/>
              <a:gd name="connsiteY140" fmla="*/ 731838 h 2170113"/>
              <a:gd name="connsiteX141" fmla="*/ 6186433 w 8734425"/>
              <a:gd name="connsiteY141" fmla="*/ 1006105 h 2170113"/>
              <a:gd name="connsiteX142" fmla="*/ 6182696 w 8734425"/>
              <a:gd name="connsiteY142" fmla="*/ 1148874 h 2170113"/>
              <a:gd name="connsiteX143" fmla="*/ 6410627 w 8734425"/>
              <a:gd name="connsiteY143" fmla="*/ 1036162 h 2170113"/>
              <a:gd name="connsiteX144" fmla="*/ 6619874 w 8734425"/>
              <a:gd name="connsiteY144" fmla="*/ 1306672 h 2170113"/>
              <a:gd name="connsiteX145" fmla="*/ 6619874 w 8734425"/>
              <a:gd name="connsiteY145" fmla="*/ 1746251 h 2170113"/>
              <a:gd name="connsiteX146" fmla="*/ 6504041 w 8734425"/>
              <a:gd name="connsiteY146" fmla="*/ 1746251 h 2170113"/>
              <a:gd name="connsiteX147" fmla="*/ 6504041 w 8734425"/>
              <a:gd name="connsiteY147" fmla="*/ 1321700 h 2170113"/>
              <a:gd name="connsiteX148" fmla="*/ 6373261 w 8734425"/>
              <a:gd name="connsiteY148" fmla="*/ 1137603 h 2170113"/>
              <a:gd name="connsiteX149" fmla="*/ 6186433 w 8734425"/>
              <a:gd name="connsiteY149" fmla="*/ 1242801 h 2170113"/>
              <a:gd name="connsiteX150" fmla="*/ 6186433 w 8734425"/>
              <a:gd name="connsiteY150" fmla="*/ 1746251 h 2170113"/>
              <a:gd name="connsiteX151" fmla="*/ 6070599 w 8734425"/>
              <a:gd name="connsiteY151" fmla="*/ 1746251 h 2170113"/>
              <a:gd name="connsiteX152" fmla="*/ 6070599 w 8734425"/>
              <a:gd name="connsiteY152" fmla="*/ 731838 h 2170113"/>
              <a:gd name="connsiteX153" fmla="*/ 770558 w 8734425"/>
              <a:gd name="connsiteY153" fmla="*/ 0 h 2170113"/>
              <a:gd name="connsiteX154" fmla="*/ 864072 w 8734425"/>
              <a:gd name="connsiteY154" fmla="*/ 439102 h 2170113"/>
              <a:gd name="connsiteX155" fmla="*/ 908958 w 8734425"/>
              <a:gd name="connsiteY155" fmla="*/ 769367 h 2170113"/>
              <a:gd name="connsiteX156" fmla="*/ 1073544 w 8734425"/>
              <a:gd name="connsiteY156" fmla="*/ 191404 h 2170113"/>
              <a:gd name="connsiteX157" fmla="*/ 1122171 w 8734425"/>
              <a:gd name="connsiteY157" fmla="*/ 544187 h 2170113"/>
              <a:gd name="connsiteX158" fmla="*/ 1234389 w 8734425"/>
              <a:gd name="connsiteY158" fmla="*/ 926994 h 2170113"/>
              <a:gd name="connsiteX159" fmla="*/ 1118431 w 8734425"/>
              <a:gd name="connsiteY159" fmla="*/ 1234741 h 2170113"/>
              <a:gd name="connsiteX160" fmla="*/ 1256833 w 8734425"/>
              <a:gd name="connsiteY160" fmla="*/ 1204717 h 2170113"/>
              <a:gd name="connsiteX161" fmla="*/ 1522412 w 8734425"/>
              <a:gd name="connsiteY161" fmla="*/ 1152175 h 2170113"/>
              <a:gd name="connsiteX162" fmla="*/ 1335384 w 8734425"/>
              <a:gd name="connsiteY162" fmla="*/ 1463675 h 2170113"/>
              <a:gd name="connsiteX163" fmla="*/ 187029 w 8734425"/>
              <a:gd name="connsiteY163" fmla="*/ 1463675 h 2170113"/>
              <a:gd name="connsiteX164" fmla="*/ 175807 w 8734425"/>
              <a:gd name="connsiteY164" fmla="*/ 1452416 h 2170113"/>
              <a:gd name="connsiteX165" fmla="*/ 0 w 8734425"/>
              <a:gd name="connsiteY165" fmla="*/ 1155928 h 2170113"/>
              <a:gd name="connsiteX166" fmla="*/ 246878 w 8734425"/>
              <a:gd name="connsiteY166" fmla="*/ 1208470 h 2170113"/>
              <a:gd name="connsiteX167" fmla="*/ 377798 w 8734425"/>
              <a:gd name="connsiteY167" fmla="*/ 1234741 h 2170113"/>
              <a:gd name="connsiteX168" fmla="*/ 258099 w 8734425"/>
              <a:gd name="connsiteY168" fmla="*/ 923241 h 2170113"/>
              <a:gd name="connsiteX169" fmla="*/ 377798 w 8734425"/>
              <a:gd name="connsiteY169" fmla="*/ 285229 h 2170113"/>
              <a:gd name="connsiteX170" fmla="*/ 519940 w 8734425"/>
              <a:gd name="connsiteY170" fmla="*/ 638012 h 2170113"/>
              <a:gd name="connsiteX171" fmla="*/ 620935 w 8734425"/>
              <a:gd name="connsiteY171" fmla="*/ 251452 h 2170113"/>
              <a:gd name="connsiteX172" fmla="*/ 770558 w 8734425"/>
              <a:gd name="connsiteY172" fmla="*/ 0 h 217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734425" h="2170113">
                <a:moveTo>
                  <a:pt x="411163" y="1878013"/>
                </a:moveTo>
                <a:cubicBezTo>
                  <a:pt x="411163" y="1878013"/>
                  <a:pt x="411163" y="1878013"/>
                  <a:pt x="1111251" y="1878013"/>
                </a:cubicBezTo>
                <a:cubicBezTo>
                  <a:pt x="1111251" y="2039043"/>
                  <a:pt x="954012" y="2170113"/>
                  <a:pt x="759335" y="2170113"/>
                </a:cubicBezTo>
                <a:cubicBezTo>
                  <a:pt x="568402" y="2170113"/>
                  <a:pt x="411163" y="2039043"/>
                  <a:pt x="411163" y="1878013"/>
                </a:cubicBezTo>
                <a:close/>
                <a:moveTo>
                  <a:pt x="182563" y="1573213"/>
                </a:moveTo>
                <a:lnTo>
                  <a:pt x="1339851" y="1573213"/>
                </a:lnTo>
                <a:lnTo>
                  <a:pt x="1339851" y="1782763"/>
                </a:lnTo>
                <a:lnTo>
                  <a:pt x="182563" y="1782763"/>
                </a:lnTo>
                <a:close/>
                <a:moveTo>
                  <a:pt x="3248025" y="1133475"/>
                </a:moveTo>
                <a:cubicBezTo>
                  <a:pt x="3138431" y="1133475"/>
                  <a:pt x="3049587" y="1252881"/>
                  <a:pt x="3049587" y="1400175"/>
                </a:cubicBezTo>
                <a:cubicBezTo>
                  <a:pt x="3049587" y="1547469"/>
                  <a:pt x="3138431" y="1666875"/>
                  <a:pt x="3248025" y="1666875"/>
                </a:cubicBezTo>
                <a:cubicBezTo>
                  <a:pt x="3357619" y="1666875"/>
                  <a:pt x="3446463" y="1547469"/>
                  <a:pt x="3446463" y="1400175"/>
                </a:cubicBezTo>
                <a:cubicBezTo>
                  <a:pt x="3446463" y="1252881"/>
                  <a:pt x="3357619" y="1133475"/>
                  <a:pt x="3248025" y="1133475"/>
                </a:cubicBezTo>
                <a:close/>
                <a:moveTo>
                  <a:pt x="7099444" y="1130300"/>
                </a:moveTo>
                <a:cubicBezTo>
                  <a:pt x="7002302" y="1130300"/>
                  <a:pt x="6912632" y="1209045"/>
                  <a:pt x="6897687" y="1347788"/>
                </a:cubicBezTo>
                <a:lnTo>
                  <a:pt x="7267575" y="1347788"/>
                </a:lnTo>
                <a:cubicBezTo>
                  <a:pt x="7267575" y="1209045"/>
                  <a:pt x="7204059" y="1130300"/>
                  <a:pt x="7099444" y="1130300"/>
                </a:cubicBezTo>
                <a:close/>
                <a:moveTo>
                  <a:pt x="5175683" y="1130300"/>
                </a:moveTo>
                <a:cubicBezTo>
                  <a:pt x="5081876" y="1130300"/>
                  <a:pt x="4991821" y="1209045"/>
                  <a:pt x="4976812" y="1347788"/>
                </a:cubicBezTo>
                <a:lnTo>
                  <a:pt x="5348287" y="1347788"/>
                </a:lnTo>
                <a:cubicBezTo>
                  <a:pt x="5348287" y="1209045"/>
                  <a:pt x="5284499" y="1130300"/>
                  <a:pt x="5175683" y="1130300"/>
                </a:cubicBezTo>
                <a:close/>
                <a:moveTo>
                  <a:pt x="7526337" y="1055688"/>
                </a:moveTo>
                <a:cubicBezTo>
                  <a:pt x="7526337" y="1055688"/>
                  <a:pt x="7526337" y="1055688"/>
                  <a:pt x="7642170" y="1055688"/>
                </a:cubicBezTo>
                <a:cubicBezTo>
                  <a:pt x="7642170" y="1055688"/>
                  <a:pt x="7642170" y="1055688"/>
                  <a:pt x="7642170" y="1476199"/>
                </a:cubicBezTo>
                <a:cubicBezTo>
                  <a:pt x="7642170" y="1607609"/>
                  <a:pt x="7679536" y="1663927"/>
                  <a:pt x="7772950" y="1663927"/>
                </a:cubicBezTo>
                <a:cubicBezTo>
                  <a:pt x="7843945" y="1663927"/>
                  <a:pt x="7892520" y="1626382"/>
                  <a:pt x="7956042" y="1547536"/>
                </a:cubicBezTo>
                <a:lnTo>
                  <a:pt x="7956042" y="1055688"/>
                </a:lnTo>
                <a:cubicBezTo>
                  <a:pt x="7956042" y="1055688"/>
                  <a:pt x="7956042" y="1055688"/>
                  <a:pt x="8075612" y="1055688"/>
                </a:cubicBezTo>
                <a:cubicBezTo>
                  <a:pt x="8075612" y="1055688"/>
                  <a:pt x="8075612" y="1055688"/>
                  <a:pt x="8075612" y="1746528"/>
                </a:cubicBezTo>
                <a:cubicBezTo>
                  <a:pt x="8075612" y="1746528"/>
                  <a:pt x="8075612" y="1746528"/>
                  <a:pt x="7978461" y="1746528"/>
                </a:cubicBezTo>
                <a:cubicBezTo>
                  <a:pt x="7978461" y="1746528"/>
                  <a:pt x="7978461" y="1746528"/>
                  <a:pt x="7967252" y="1637646"/>
                </a:cubicBezTo>
                <a:cubicBezTo>
                  <a:pt x="7967252" y="1637646"/>
                  <a:pt x="7967252" y="1637646"/>
                  <a:pt x="7963515" y="1637646"/>
                </a:cubicBezTo>
                <a:cubicBezTo>
                  <a:pt x="7899993" y="1712737"/>
                  <a:pt x="7832735" y="1765301"/>
                  <a:pt x="7735585" y="1765301"/>
                </a:cubicBezTo>
                <a:cubicBezTo>
                  <a:pt x="7589859" y="1765301"/>
                  <a:pt x="7526337" y="1671437"/>
                  <a:pt x="7526337" y="1491217"/>
                </a:cubicBezTo>
                <a:cubicBezTo>
                  <a:pt x="7526337" y="1491217"/>
                  <a:pt x="7526337" y="1491217"/>
                  <a:pt x="7526337" y="1055688"/>
                </a:cubicBezTo>
                <a:close/>
                <a:moveTo>
                  <a:pt x="8494619" y="1036638"/>
                </a:moveTo>
                <a:cubicBezTo>
                  <a:pt x="8580799" y="1036638"/>
                  <a:pt x="8659486" y="1074198"/>
                  <a:pt x="8711943" y="1115514"/>
                </a:cubicBezTo>
                <a:cubicBezTo>
                  <a:pt x="8711943" y="1115514"/>
                  <a:pt x="8711943" y="1115514"/>
                  <a:pt x="8655739" y="1190634"/>
                </a:cubicBezTo>
                <a:cubicBezTo>
                  <a:pt x="8607028" y="1153074"/>
                  <a:pt x="8558317" y="1126782"/>
                  <a:pt x="8498366" y="1126782"/>
                </a:cubicBezTo>
                <a:cubicBezTo>
                  <a:pt x="8408439" y="1126782"/>
                  <a:pt x="8370969" y="1175610"/>
                  <a:pt x="8370969" y="1228193"/>
                </a:cubicBezTo>
                <a:cubicBezTo>
                  <a:pt x="8370969" y="1292045"/>
                  <a:pt x="8445908" y="1318337"/>
                  <a:pt x="8524595" y="1348385"/>
                </a:cubicBezTo>
                <a:cubicBezTo>
                  <a:pt x="8622016" y="1385945"/>
                  <a:pt x="8734425" y="1427261"/>
                  <a:pt x="8734425" y="1558721"/>
                </a:cubicBezTo>
                <a:cubicBezTo>
                  <a:pt x="8734425" y="1671401"/>
                  <a:pt x="8644498" y="1765301"/>
                  <a:pt x="8479631" y="1765301"/>
                </a:cubicBezTo>
                <a:cubicBezTo>
                  <a:pt x="8382210" y="1765301"/>
                  <a:pt x="8288536" y="1723985"/>
                  <a:pt x="8224837" y="1667645"/>
                </a:cubicBezTo>
                <a:cubicBezTo>
                  <a:pt x="8224837" y="1667645"/>
                  <a:pt x="8224837" y="1667645"/>
                  <a:pt x="8281042" y="1588769"/>
                </a:cubicBezTo>
                <a:cubicBezTo>
                  <a:pt x="8340993" y="1637597"/>
                  <a:pt x="8404692" y="1671401"/>
                  <a:pt x="8487125" y="1671401"/>
                </a:cubicBezTo>
                <a:cubicBezTo>
                  <a:pt x="8577052" y="1671401"/>
                  <a:pt x="8622016" y="1622573"/>
                  <a:pt x="8622016" y="1562477"/>
                </a:cubicBezTo>
                <a:cubicBezTo>
                  <a:pt x="8622016" y="1491113"/>
                  <a:pt x="8539583" y="1461065"/>
                  <a:pt x="8464643" y="1434773"/>
                </a:cubicBezTo>
                <a:cubicBezTo>
                  <a:pt x="8367222" y="1397213"/>
                  <a:pt x="8258560" y="1352141"/>
                  <a:pt x="8258560" y="1231949"/>
                </a:cubicBezTo>
                <a:cubicBezTo>
                  <a:pt x="8258560" y="1123026"/>
                  <a:pt x="8344740" y="1036638"/>
                  <a:pt x="8494619" y="1036638"/>
                </a:cubicBezTo>
                <a:close/>
                <a:moveTo>
                  <a:pt x="7095798" y="1036638"/>
                </a:moveTo>
                <a:cubicBezTo>
                  <a:pt x="7271807" y="1036638"/>
                  <a:pt x="7369174" y="1164342"/>
                  <a:pt x="7369174" y="1363409"/>
                </a:cubicBezTo>
                <a:cubicBezTo>
                  <a:pt x="7369174" y="1385945"/>
                  <a:pt x="7369174" y="1408481"/>
                  <a:pt x="7365429" y="1427261"/>
                </a:cubicBezTo>
                <a:cubicBezTo>
                  <a:pt x="7365429" y="1427261"/>
                  <a:pt x="7365429" y="1427261"/>
                  <a:pt x="6901065" y="1427261"/>
                </a:cubicBezTo>
                <a:cubicBezTo>
                  <a:pt x="6908555" y="1573745"/>
                  <a:pt x="6998432" y="1671401"/>
                  <a:pt x="7129502" y="1671401"/>
                </a:cubicBezTo>
                <a:cubicBezTo>
                  <a:pt x="7196910" y="1671401"/>
                  <a:pt x="7249338" y="1648865"/>
                  <a:pt x="7301766" y="1615061"/>
                </a:cubicBezTo>
                <a:cubicBezTo>
                  <a:pt x="7301766" y="1615061"/>
                  <a:pt x="7301766" y="1615061"/>
                  <a:pt x="7342960" y="1693937"/>
                </a:cubicBezTo>
                <a:cubicBezTo>
                  <a:pt x="7283042" y="1731497"/>
                  <a:pt x="7208144" y="1765301"/>
                  <a:pt x="7114523" y="1765301"/>
                </a:cubicBezTo>
                <a:cubicBezTo>
                  <a:pt x="6931024" y="1765301"/>
                  <a:pt x="6784974" y="1630085"/>
                  <a:pt x="6784974" y="1400969"/>
                </a:cubicBezTo>
                <a:cubicBezTo>
                  <a:pt x="6784974" y="1175610"/>
                  <a:pt x="6938514" y="1036638"/>
                  <a:pt x="7095798" y="1036638"/>
                </a:cubicBezTo>
                <a:close/>
                <a:moveTo>
                  <a:pt x="5174924" y="1036638"/>
                </a:moveTo>
                <a:cubicBezTo>
                  <a:pt x="5350933" y="1036638"/>
                  <a:pt x="5448299" y="1164342"/>
                  <a:pt x="5448299" y="1363409"/>
                </a:cubicBezTo>
                <a:cubicBezTo>
                  <a:pt x="5448299" y="1385945"/>
                  <a:pt x="5448299" y="1408481"/>
                  <a:pt x="5444554" y="1427261"/>
                </a:cubicBezTo>
                <a:cubicBezTo>
                  <a:pt x="5444554" y="1427261"/>
                  <a:pt x="5444554" y="1427261"/>
                  <a:pt x="4980190" y="1427261"/>
                </a:cubicBezTo>
                <a:cubicBezTo>
                  <a:pt x="4987680" y="1573745"/>
                  <a:pt x="5077557" y="1671401"/>
                  <a:pt x="5208627" y="1671401"/>
                </a:cubicBezTo>
                <a:cubicBezTo>
                  <a:pt x="5276035" y="1671401"/>
                  <a:pt x="5328463" y="1648865"/>
                  <a:pt x="5380892" y="1615061"/>
                </a:cubicBezTo>
                <a:cubicBezTo>
                  <a:pt x="5380892" y="1615061"/>
                  <a:pt x="5380892" y="1615061"/>
                  <a:pt x="5422085" y="1693937"/>
                </a:cubicBezTo>
                <a:cubicBezTo>
                  <a:pt x="5362167" y="1731497"/>
                  <a:pt x="5287270" y="1765301"/>
                  <a:pt x="5193648" y="1765301"/>
                </a:cubicBezTo>
                <a:cubicBezTo>
                  <a:pt x="5010149" y="1765301"/>
                  <a:pt x="4864099" y="1630085"/>
                  <a:pt x="4864099" y="1400969"/>
                </a:cubicBezTo>
                <a:cubicBezTo>
                  <a:pt x="4864099" y="1175610"/>
                  <a:pt x="5017639" y="1036638"/>
                  <a:pt x="5174924" y="1036638"/>
                </a:cubicBezTo>
                <a:close/>
                <a:moveTo>
                  <a:pt x="4071662" y="1036638"/>
                </a:moveTo>
                <a:cubicBezTo>
                  <a:pt x="4176312" y="1036638"/>
                  <a:pt x="4232374" y="1085447"/>
                  <a:pt x="4258537" y="1168048"/>
                </a:cubicBezTo>
                <a:cubicBezTo>
                  <a:pt x="4333287" y="1089202"/>
                  <a:pt x="4404299" y="1036638"/>
                  <a:pt x="4486524" y="1036638"/>
                </a:cubicBezTo>
                <a:cubicBezTo>
                  <a:pt x="4628549" y="1036638"/>
                  <a:pt x="4695824" y="1130502"/>
                  <a:pt x="4695824" y="1306967"/>
                </a:cubicBezTo>
                <a:cubicBezTo>
                  <a:pt x="4695824" y="1306967"/>
                  <a:pt x="4695824" y="1306967"/>
                  <a:pt x="4695824" y="1746251"/>
                </a:cubicBezTo>
                <a:cubicBezTo>
                  <a:pt x="4695824" y="1746251"/>
                  <a:pt x="4695824" y="1746251"/>
                  <a:pt x="4579962" y="1746251"/>
                </a:cubicBezTo>
                <a:cubicBezTo>
                  <a:pt x="4579962" y="1746251"/>
                  <a:pt x="4579962" y="1746251"/>
                  <a:pt x="4579962" y="1321985"/>
                </a:cubicBezTo>
                <a:cubicBezTo>
                  <a:pt x="4579962" y="1194330"/>
                  <a:pt x="4538849" y="1138011"/>
                  <a:pt x="4452887" y="1138011"/>
                </a:cubicBezTo>
                <a:cubicBezTo>
                  <a:pt x="4400562" y="1138011"/>
                  <a:pt x="4344499" y="1171802"/>
                  <a:pt x="4280962" y="1243139"/>
                </a:cubicBezTo>
                <a:cubicBezTo>
                  <a:pt x="4280962" y="1243139"/>
                  <a:pt x="4280962" y="1243139"/>
                  <a:pt x="4280962" y="1746251"/>
                </a:cubicBezTo>
                <a:cubicBezTo>
                  <a:pt x="4280962" y="1746251"/>
                  <a:pt x="4280962" y="1746251"/>
                  <a:pt x="4165099" y="1746251"/>
                </a:cubicBezTo>
                <a:cubicBezTo>
                  <a:pt x="4165099" y="1746251"/>
                  <a:pt x="4165099" y="1746251"/>
                  <a:pt x="4165099" y="1321985"/>
                </a:cubicBezTo>
                <a:cubicBezTo>
                  <a:pt x="4165099" y="1194330"/>
                  <a:pt x="4123987" y="1138011"/>
                  <a:pt x="4034287" y="1138011"/>
                </a:cubicBezTo>
                <a:cubicBezTo>
                  <a:pt x="3981962" y="1138011"/>
                  <a:pt x="3925899" y="1171802"/>
                  <a:pt x="3862362" y="1243139"/>
                </a:cubicBezTo>
                <a:cubicBezTo>
                  <a:pt x="3862362" y="1243139"/>
                  <a:pt x="3862362" y="1243139"/>
                  <a:pt x="3862362" y="1746251"/>
                </a:cubicBezTo>
                <a:cubicBezTo>
                  <a:pt x="3862362" y="1746251"/>
                  <a:pt x="3862362" y="1746251"/>
                  <a:pt x="3746499" y="1746251"/>
                </a:cubicBezTo>
                <a:cubicBezTo>
                  <a:pt x="3746499" y="1746251"/>
                  <a:pt x="3746499" y="1746251"/>
                  <a:pt x="3746499" y="1055411"/>
                </a:cubicBezTo>
                <a:cubicBezTo>
                  <a:pt x="3746499" y="1055411"/>
                  <a:pt x="3746499" y="1055411"/>
                  <a:pt x="3839937" y="1055411"/>
                </a:cubicBezTo>
                <a:cubicBezTo>
                  <a:pt x="3839937" y="1055411"/>
                  <a:pt x="3839937" y="1055411"/>
                  <a:pt x="3851149" y="1153029"/>
                </a:cubicBezTo>
                <a:cubicBezTo>
                  <a:pt x="3851149" y="1153029"/>
                  <a:pt x="3851149" y="1153029"/>
                  <a:pt x="3854887" y="1153029"/>
                </a:cubicBezTo>
                <a:cubicBezTo>
                  <a:pt x="3914687" y="1089202"/>
                  <a:pt x="3985699" y="1036638"/>
                  <a:pt x="4071662" y="1036638"/>
                </a:cubicBezTo>
                <a:close/>
                <a:moveTo>
                  <a:pt x="3250406" y="1036638"/>
                </a:moveTo>
                <a:cubicBezTo>
                  <a:pt x="3427072" y="1036638"/>
                  <a:pt x="3570288" y="1199755"/>
                  <a:pt x="3570288" y="1400970"/>
                </a:cubicBezTo>
                <a:cubicBezTo>
                  <a:pt x="3570288" y="1602185"/>
                  <a:pt x="3427072" y="1765302"/>
                  <a:pt x="3250406" y="1765302"/>
                </a:cubicBezTo>
                <a:cubicBezTo>
                  <a:pt x="3073740" y="1765302"/>
                  <a:pt x="2930524" y="1602185"/>
                  <a:pt x="2930524" y="1400970"/>
                </a:cubicBezTo>
                <a:cubicBezTo>
                  <a:pt x="2930524" y="1199755"/>
                  <a:pt x="3073740" y="1036638"/>
                  <a:pt x="3250406" y="1036638"/>
                </a:cubicBezTo>
                <a:close/>
                <a:moveTo>
                  <a:pt x="2814233" y="1036638"/>
                </a:moveTo>
                <a:cubicBezTo>
                  <a:pt x="2844240" y="1036638"/>
                  <a:pt x="2866745" y="1040392"/>
                  <a:pt x="2889250" y="1051656"/>
                </a:cubicBezTo>
                <a:cubicBezTo>
                  <a:pt x="2889250" y="1051656"/>
                  <a:pt x="2889250" y="1051656"/>
                  <a:pt x="2866745" y="1153029"/>
                </a:cubicBezTo>
                <a:cubicBezTo>
                  <a:pt x="2844240" y="1145520"/>
                  <a:pt x="2825486" y="1141766"/>
                  <a:pt x="2799230" y="1141766"/>
                </a:cubicBezTo>
                <a:cubicBezTo>
                  <a:pt x="2739216" y="1141766"/>
                  <a:pt x="2671701" y="1186820"/>
                  <a:pt x="2622939" y="1303212"/>
                </a:cubicBezTo>
                <a:cubicBezTo>
                  <a:pt x="2622939" y="1303212"/>
                  <a:pt x="2622939" y="1303212"/>
                  <a:pt x="2622939" y="1746251"/>
                </a:cubicBezTo>
                <a:cubicBezTo>
                  <a:pt x="2622939" y="1746251"/>
                  <a:pt x="2622939" y="1746251"/>
                  <a:pt x="2506663" y="1746251"/>
                </a:cubicBezTo>
                <a:cubicBezTo>
                  <a:pt x="2506663" y="1746251"/>
                  <a:pt x="2506663" y="1746251"/>
                  <a:pt x="2506663" y="1055411"/>
                </a:cubicBezTo>
                <a:cubicBezTo>
                  <a:pt x="2506663" y="1055411"/>
                  <a:pt x="2506663" y="1055411"/>
                  <a:pt x="2604185" y="1055411"/>
                </a:cubicBezTo>
                <a:cubicBezTo>
                  <a:pt x="2604185" y="1055411"/>
                  <a:pt x="2604185" y="1055411"/>
                  <a:pt x="2615437" y="1179311"/>
                </a:cubicBezTo>
                <a:cubicBezTo>
                  <a:pt x="2615437" y="1179311"/>
                  <a:pt x="2615437" y="1179311"/>
                  <a:pt x="2619188" y="1179311"/>
                </a:cubicBezTo>
                <a:cubicBezTo>
                  <a:pt x="2664198" y="1092956"/>
                  <a:pt x="2735465" y="1036638"/>
                  <a:pt x="2814233" y="1036638"/>
                </a:cubicBezTo>
                <a:close/>
                <a:moveTo>
                  <a:pt x="1830388" y="908050"/>
                </a:moveTo>
                <a:cubicBezTo>
                  <a:pt x="1830388" y="908050"/>
                  <a:pt x="1830388" y="908050"/>
                  <a:pt x="1830388" y="1281113"/>
                </a:cubicBezTo>
                <a:cubicBezTo>
                  <a:pt x="1830388" y="1281113"/>
                  <a:pt x="1830388" y="1281113"/>
                  <a:pt x="1979764" y="1281113"/>
                </a:cubicBezTo>
                <a:cubicBezTo>
                  <a:pt x="2144079" y="1281113"/>
                  <a:pt x="2222501" y="1220820"/>
                  <a:pt x="2222501" y="1085160"/>
                </a:cubicBezTo>
                <a:cubicBezTo>
                  <a:pt x="2222501" y="949501"/>
                  <a:pt x="2140344" y="908050"/>
                  <a:pt x="1979764" y="908050"/>
                </a:cubicBezTo>
                <a:cubicBezTo>
                  <a:pt x="1979764" y="908050"/>
                  <a:pt x="1979764" y="908050"/>
                  <a:pt x="1830388" y="908050"/>
                </a:cubicBezTo>
                <a:close/>
                <a:moveTo>
                  <a:pt x="5635416" y="860425"/>
                </a:moveTo>
                <a:cubicBezTo>
                  <a:pt x="5635416" y="860425"/>
                  <a:pt x="5635416" y="860425"/>
                  <a:pt x="5732810" y="860425"/>
                </a:cubicBezTo>
                <a:cubicBezTo>
                  <a:pt x="5732810" y="860425"/>
                  <a:pt x="5732810" y="860425"/>
                  <a:pt x="5732810" y="1055667"/>
                </a:cubicBezTo>
                <a:cubicBezTo>
                  <a:pt x="5732810" y="1055667"/>
                  <a:pt x="5732810" y="1055667"/>
                  <a:pt x="5920107" y="1055667"/>
                </a:cubicBezTo>
                <a:cubicBezTo>
                  <a:pt x="5920107" y="1055667"/>
                  <a:pt x="5920107" y="1055667"/>
                  <a:pt x="5920107" y="1149534"/>
                </a:cubicBezTo>
                <a:cubicBezTo>
                  <a:pt x="5920107" y="1149534"/>
                  <a:pt x="5920107" y="1149534"/>
                  <a:pt x="5732810" y="1149534"/>
                </a:cubicBezTo>
                <a:cubicBezTo>
                  <a:pt x="5732810" y="1149534"/>
                  <a:pt x="5732810" y="1149534"/>
                  <a:pt x="5732810" y="1532510"/>
                </a:cubicBezTo>
                <a:cubicBezTo>
                  <a:pt x="5732810" y="1618868"/>
                  <a:pt x="5759032" y="1667678"/>
                  <a:pt x="5837697" y="1667678"/>
                </a:cubicBezTo>
                <a:cubicBezTo>
                  <a:pt x="5863918" y="1667678"/>
                  <a:pt x="5893886" y="1656414"/>
                  <a:pt x="5916362" y="1648905"/>
                </a:cubicBezTo>
                <a:cubicBezTo>
                  <a:pt x="5916362" y="1648905"/>
                  <a:pt x="5916362" y="1648905"/>
                  <a:pt x="5938837" y="1739017"/>
                </a:cubicBezTo>
                <a:cubicBezTo>
                  <a:pt x="5901378" y="1750281"/>
                  <a:pt x="5852680" y="1765300"/>
                  <a:pt x="5811475" y="1765300"/>
                </a:cubicBezTo>
                <a:cubicBezTo>
                  <a:pt x="5665383" y="1765300"/>
                  <a:pt x="5612940" y="1671433"/>
                  <a:pt x="5612940" y="1532510"/>
                </a:cubicBezTo>
                <a:cubicBezTo>
                  <a:pt x="5612940" y="1532510"/>
                  <a:pt x="5612940" y="1532510"/>
                  <a:pt x="5612940" y="1149534"/>
                </a:cubicBezTo>
                <a:cubicBezTo>
                  <a:pt x="5612940" y="1149534"/>
                  <a:pt x="5612940" y="1149534"/>
                  <a:pt x="5511799" y="1149534"/>
                </a:cubicBezTo>
                <a:cubicBezTo>
                  <a:pt x="5511799" y="1149534"/>
                  <a:pt x="5511799" y="1149534"/>
                  <a:pt x="5511799" y="1063177"/>
                </a:cubicBezTo>
                <a:cubicBezTo>
                  <a:pt x="5511799" y="1063177"/>
                  <a:pt x="5511799" y="1063177"/>
                  <a:pt x="5620432" y="1055667"/>
                </a:cubicBezTo>
                <a:cubicBezTo>
                  <a:pt x="5620432" y="1055667"/>
                  <a:pt x="5620432" y="1055667"/>
                  <a:pt x="5635416" y="860425"/>
                </a:cubicBezTo>
                <a:close/>
                <a:moveTo>
                  <a:pt x="1709738" y="811213"/>
                </a:moveTo>
                <a:cubicBezTo>
                  <a:pt x="1709738" y="811213"/>
                  <a:pt x="1709738" y="811213"/>
                  <a:pt x="1997869" y="811213"/>
                </a:cubicBezTo>
                <a:cubicBezTo>
                  <a:pt x="2203677" y="811213"/>
                  <a:pt x="2338388" y="882561"/>
                  <a:pt x="2338388" y="1085340"/>
                </a:cubicBezTo>
                <a:cubicBezTo>
                  <a:pt x="2338388" y="1284365"/>
                  <a:pt x="2199935" y="1374489"/>
                  <a:pt x="1997869" y="1374489"/>
                </a:cubicBezTo>
                <a:cubicBezTo>
                  <a:pt x="1997869" y="1374489"/>
                  <a:pt x="1997869" y="1374489"/>
                  <a:pt x="1829480" y="1374489"/>
                </a:cubicBezTo>
                <a:cubicBezTo>
                  <a:pt x="1829480" y="1374489"/>
                  <a:pt x="1829480" y="1374489"/>
                  <a:pt x="1829480" y="1746251"/>
                </a:cubicBezTo>
                <a:cubicBezTo>
                  <a:pt x="1829480" y="1746251"/>
                  <a:pt x="1829480" y="1746251"/>
                  <a:pt x="1709738" y="1746251"/>
                </a:cubicBezTo>
                <a:cubicBezTo>
                  <a:pt x="1709738" y="1746251"/>
                  <a:pt x="1709738" y="1746251"/>
                  <a:pt x="1709738" y="811213"/>
                </a:cubicBezTo>
                <a:close/>
                <a:moveTo>
                  <a:pt x="6070599" y="731838"/>
                </a:moveTo>
                <a:cubicBezTo>
                  <a:pt x="6070599" y="731838"/>
                  <a:pt x="6070599" y="731838"/>
                  <a:pt x="6186433" y="731838"/>
                </a:cubicBezTo>
                <a:cubicBezTo>
                  <a:pt x="6186433" y="731838"/>
                  <a:pt x="6186433" y="731838"/>
                  <a:pt x="6186433" y="1006105"/>
                </a:cubicBezTo>
                <a:cubicBezTo>
                  <a:pt x="6186433" y="1006105"/>
                  <a:pt x="6186433" y="1006105"/>
                  <a:pt x="6182696" y="1148874"/>
                </a:cubicBezTo>
                <a:cubicBezTo>
                  <a:pt x="6246218" y="1088761"/>
                  <a:pt x="6317213" y="1036162"/>
                  <a:pt x="6410627" y="1036162"/>
                </a:cubicBezTo>
                <a:cubicBezTo>
                  <a:pt x="6556353" y="1036162"/>
                  <a:pt x="6619874" y="1130089"/>
                  <a:pt x="6619874" y="1306672"/>
                </a:cubicBezTo>
                <a:cubicBezTo>
                  <a:pt x="6619874" y="1306672"/>
                  <a:pt x="6619874" y="1306672"/>
                  <a:pt x="6619874" y="1746251"/>
                </a:cubicBezTo>
                <a:cubicBezTo>
                  <a:pt x="6619874" y="1746251"/>
                  <a:pt x="6619874" y="1746251"/>
                  <a:pt x="6504041" y="1746251"/>
                </a:cubicBezTo>
                <a:cubicBezTo>
                  <a:pt x="6504041" y="1746251"/>
                  <a:pt x="6504041" y="1746251"/>
                  <a:pt x="6504041" y="1321700"/>
                </a:cubicBezTo>
                <a:cubicBezTo>
                  <a:pt x="6504041" y="1193959"/>
                  <a:pt x="6466675" y="1137603"/>
                  <a:pt x="6373261" y="1137603"/>
                </a:cubicBezTo>
                <a:cubicBezTo>
                  <a:pt x="6302266" y="1137603"/>
                  <a:pt x="6253691" y="1175174"/>
                  <a:pt x="6186433" y="1242801"/>
                </a:cubicBezTo>
                <a:cubicBezTo>
                  <a:pt x="6186433" y="1242801"/>
                  <a:pt x="6186433" y="1242801"/>
                  <a:pt x="6186433" y="1746251"/>
                </a:cubicBezTo>
                <a:cubicBezTo>
                  <a:pt x="6186433" y="1746251"/>
                  <a:pt x="6186433" y="1746251"/>
                  <a:pt x="6070599" y="1746251"/>
                </a:cubicBezTo>
                <a:cubicBezTo>
                  <a:pt x="6070599" y="1746251"/>
                  <a:pt x="6070599" y="1746251"/>
                  <a:pt x="6070599" y="731838"/>
                </a:cubicBezTo>
                <a:close/>
                <a:moveTo>
                  <a:pt x="770558" y="0"/>
                </a:moveTo>
                <a:cubicBezTo>
                  <a:pt x="703227" y="112590"/>
                  <a:pt x="789260" y="206416"/>
                  <a:pt x="864072" y="439102"/>
                </a:cubicBezTo>
                <a:cubicBezTo>
                  <a:pt x="890256" y="525422"/>
                  <a:pt x="886515" y="675542"/>
                  <a:pt x="908958" y="769367"/>
                </a:cubicBezTo>
                <a:cubicBezTo>
                  <a:pt x="916440" y="574211"/>
                  <a:pt x="950105" y="288982"/>
                  <a:pt x="1073544" y="191404"/>
                </a:cubicBezTo>
                <a:cubicBezTo>
                  <a:pt x="1017435" y="315253"/>
                  <a:pt x="1081026" y="469126"/>
                  <a:pt x="1122171" y="544187"/>
                </a:cubicBezTo>
                <a:cubicBezTo>
                  <a:pt x="1193242" y="664283"/>
                  <a:pt x="1234389" y="754355"/>
                  <a:pt x="1234389" y="926994"/>
                </a:cubicBezTo>
                <a:cubicBezTo>
                  <a:pt x="1234389" y="1039584"/>
                  <a:pt x="1189502" y="1148422"/>
                  <a:pt x="1118431" y="1234741"/>
                </a:cubicBezTo>
                <a:cubicBezTo>
                  <a:pt x="1200723" y="1219729"/>
                  <a:pt x="1256833" y="1204717"/>
                  <a:pt x="1256833" y="1204717"/>
                </a:cubicBezTo>
                <a:cubicBezTo>
                  <a:pt x="1256833" y="1204717"/>
                  <a:pt x="1256833" y="1204717"/>
                  <a:pt x="1522412" y="1152175"/>
                </a:cubicBezTo>
                <a:cubicBezTo>
                  <a:pt x="1522412" y="1152175"/>
                  <a:pt x="1481266" y="1309801"/>
                  <a:pt x="1335384" y="1463675"/>
                </a:cubicBezTo>
                <a:cubicBezTo>
                  <a:pt x="1335384" y="1463675"/>
                  <a:pt x="1335384" y="1463675"/>
                  <a:pt x="187029" y="1463675"/>
                </a:cubicBezTo>
                <a:cubicBezTo>
                  <a:pt x="183288" y="1459922"/>
                  <a:pt x="179547" y="1456169"/>
                  <a:pt x="175807" y="1452416"/>
                </a:cubicBezTo>
                <a:cubicBezTo>
                  <a:pt x="56109" y="1306048"/>
                  <a:pt x="29925" y="1230988"/>
                  <a:pt x="0" y="1155928"/>
                </a:cubicBezTo>
                <a:cubicBezTo>
                  <a:pt x="0" y="1152175"/>
                  <a:pt x="145882" y="1182199"/>
                  <a:pt x="246878" y="1208470"/>
                </a:cubicBezTo>
                <a:cubicBezTo>
                  <a:pt x="246878" y="1208470"/>
                  <a:pt x="299246" y="1219729"/>
                  <a:pt x="377798" y="1234741"/>
                </a:cubicBezTo>
                <a:cubicBezTo>
                  <a:pt x="302986" y="1144669"/>
                  <a:pt x="258099" y="1035831"/>
                  <a:pt x="258099" y="923241"/>
                </a:cubicBezTo>
                <a:cubicBezTo>
                  <a:pt x="258099" y="675542"/>
                  <a:pt x="448869" y="457867"/>
                  <a:pt x="377798" y="285229"/>
                </a:cubicBezTo>
                <a:cubicBezTo>
                  <a:pt x="445128" y="288982"/>
                  <a:pt x="516199" y="424090"/>
                  <a:pt x="519940" y="638012"/>
                </a:cubicBezTo>
                <a:cubicBezTo>
                  <a:pt x="591010" y="540434"/>
                  <a:pt x="620935" y="360289"/>
                  <a:pt x="620935" y="251452"/>
                </a:cubicBezTo>
                <a:cubicBezTo>
                  <a:pt x="620935" y="138861"/>
                  <a:pt x="695746" y="3753"/>
                  <a:pt x="770558" y="0"/>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51" name="Graphic 49">
            <a:extLst>
              <a:ext uri="{FF2B5EF4-FFF2-40B4-BE49-F238E27FC236}">
                <a16:creationId xmlns:a16="http://schemas.microsoft.com/office/drawing/2014/main" id="{CF8936DA-8790-4C48-8D50-CB515F5F5104}"/>
              </a:ext>
            </a:extLst>
          </p:cNvPr>
          <p:cNvGrpSpPr/>
          <p:nvPr/>
        </p:nvGrpSpPr>
        <p:grpSpPr>
          <a:xfrm>
            <a:off x="5830247" y="2526883"/>
            <a:ext cx="779915" cy="275264"/>
            <a:chOff x="107503" y="1417363"/>
            <a:chExt cx="912373" cy="322014"/>
          </a:xfrm>
        </p:grpSpPr>
        <p:sp>
          <p:nvSpPr>
            <p:cNvPr id="52" name="Freeform: Shape 51">
              <a:extLst>
                <a:ext uri="{FF2B5EF4-FFF2-40B4-BE49-F238E27FC236}">
                  <a16:creationId xmlns:a16="http://schemas.microsoft.com/office/drawing/2014/main" id="{53E6CE23-1968-4157-BCCB-1300A11EC7B4}"/>
                </a:ext>
              </a:extLst>
            </p:cNvPr>
            <p:cNvSpPr/>
            <p:nvPr/>
          </p:nvSpPr>
          <p:spPr>
            <a:xfrm>
              <a:off x="935677" y="1585079"/>
              <a:ext cx="83485" cy="134173"/>
            </a:xfrm>
            <a:custGeom>
              <a:avLst/>
              <a:gdLst>
                <a:gd name="connsiteX0" fmla="*/ 84199 w 83485"/>
                <a:gd name="connsiteY0" fmla="*/ 100033 h 134172"/>
                <a:gd name="connsiteX1" fmla="*/ 83006 w 83485"/>
                <a:gd name="connsiteY1" fmla="*/ 103909 h 134172"/>
                <a:gd name="connsiteX2" fmla="*/ 38282 w 83485"/>
                <a:gd name="connsiteY2" fmla="*/ 134620 h 134172"/>
                <a:gd name="connsiteX3" fmla="*/ 2503 w 83485"/>
                <a:gd name="connsiteY3" fmla="*/ 95561 h 134172"/>
                <a:gd name="connsiteX4" fmla="*/ 3099 w 83485"/>
                <a:gd name="connsiteY4" fmla="*/ 69919 h 134172"/>
                <a:gd name="connsiteX5" fmla="*/ 64819 w 83485"/>
                <a:gd name="connsiteY5" fmla="*/ 40401 h 134172"/>
                <a:gd name="connsiteX6" fmla="*/ 68397 w 83485"/>
                <a:gd name="connsiteY6" fmla="*/ 42488 h 134172"/>
                <a:gd name="connsiteX7" fmla="*/ 68397 w 83485"/>
                <a:gd name="connsiteY7" fmla="*/ 2236 h 134172"/>
                <a:gd name="connsiteX8" fmla="*/ 84199 w 83485"/>
                <a:gd name="connsiteY8" fmla="*/ 2236 h 134172"/>
                <a:gd name="connsiteX9" fmla="*/ 84199 w 83485"/>
                <a:gd name="connsiteY9" fmla="*/ 100033 h 134172"/>
                <a:gd name="connsiteX10" fmla="*/ 68098 w 83485"/>
                <a:gd name="connsiteY10" fmla="*/ 84529 h 134172"/>
                <a:gd name="connsiteX11" fmla="*/ 68098 w 83485"/>
                <a:gd name="connsiteY11" fmla="*/ 84529 h 134172"/>
                <a:gd name="connsiteX12" fmla="*/ 68397 w 83485"/>
                <a:gd name="connsiteY12" fmla="*/ 74391 h 134172"/>
                <a:gd name="connsiteX13" fmla="*/ 45140 w 83485"/>
                <a:gd name="connsiteY13" fmla="*/ 50538 h 134172"/>
                <a:gd name="connsiteX14" fmla="*/ 19200 w 83485"/>
                <a:gd name="connsiteY14" fmla="*/ 71410 h 134172"/>
                <a:gd name="connsiteX15" fmla="*/ 19200 w 83485"/>
                <a:gd name="connsiteY15" fmla="*/ 97946 h 134172"/>
                <a:gd name="connsiteX16" fmla="*/ 43649 w 83485"/>
                <a:gd name="connsiteY16" fmla="*/ 119414 h 134172"/>
                <a:gd name="connsiteX17" fmla="*/ 68397 w 83485"/>
                <a:gd name="connsiteY17" fmla="*/ 97946 h 134172"/>
                <a:gd name="connsiteX18" fmla="*/ 68098 w 83485"/>
                <a:gd name="connsiteY18" fmla="*/ 84529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485" h="134172">
                  <a:moveTo>
                    <a:pt x="84199" y="100033"/>
                  </a:moveTo>
                  <a:cubicBezTo>
                    <a:pt x="83901" y="101226"/>
                    <a:pt x="83305" y="102716"/>
                    <a:pt x="83006" y="103909"/>
                  </a:cubicBezTo>
                  <a:cubicBezTo>
                    <a:pt x="77938" y="123886"/>
                    <a:pt x="59452" y="136409"/>
                    <a:pt x="38282" y="134620"/>
                  </a:cubicBezTo>
                  <a:cubicBezTo>
                    <a:pt x="18902" y="132831"/>
                    <a:pt x="3397" y="116134"/>
                    <a:pt x="2503" y="95561"/>
                  </a:cubicBezTo>
                  <a:cubicBezTo>
                    <a:pt x="2205" y="86914"/>
                    <a:pt x="1907" y="78267"/>
                    <a:pt x="3099" y="69919"/>
                  </a:cubicBezTo>
                  <a:cubicBezTo>
                    <a:pt x="6975" y="40103"/>
                    <a:pt x="38879" y="24896"/>
                    <a:pt x="64819" y="40401"/>
                  </a:cubicBezTo>
                  <a:cubicBezTo>
                    <a:pt x="65713" y="40997"/>
                    <a:pt x="66906" y="41593"/>
                    <a:pt x="68397" y="42488"/>
                  </a:cubicBezTo>
                  <a:cubicBezTo>
                    <a:pt x="68397" y="28773"/>
                    <a:pt x="68397" y="15952"/>
                    <a:pt x="68397" y="2236"/>
                  </a:cubicBezTo>
                  <a:cubicBezTo>
                    <a:pt x="74062" y="2236"/>
                    <a:pt x="79130" y="2236"/>
                    <a:pt x="84199" y="2236"/>
                  </a:cubicBezTo>
                  <a:cubicBezTo>
                    <a:pt x="84199" y="34736"/>
                    <a:pt x="84199" y="67534"/>
                    <a:pt x="84199" y="100033"/>
                  </a:cubicBezTo>
                  <a:close/>
                  <a:moveTo>
                    <a:pt x="68098" y="84529"/>
                  </a:moveTo>
                  <a:cubicBezTo>
                    <a:pt x="68098" y="84529"/>
                    <a:pt x="68098" y="84529"/>
                    <a:pt x="68098" y="84529"/>
                  </a:cubicBezTo>
                  <a:cubicBezTo>
                    <a:pt x="68397" y="81249"/>
                    <a:pt x="68397" y="77671"/>
                    <a:pt x="68397" y="74391"/>
                  </a:cubicBezTo>
                  <a:cubicBezTo>
                    <a:pt x="67800" y="61570"/>
                    <a:pt x="57663" y="51135"/>
                    <a:pt x="45140" y="50538"/>
                  </a:cubicBezTo>
                  <a:cubicBezTo>
                    <a:pt x="32319" y="49644"/>
                    <a:pt x="20691" y="58291"/>
                    <a:pt x="19200" y="71410"/>
                  </a:cubicBezTo>
                  <a:cubicBezTo>
                    <a:pt x="18305" y="80056"/>
                    <a:pt x="18007" y="89001"/>
                    <a:pt x="19200" y="97946"/>
                  </a:cubicBezTo>
                  <a:cubicBezTo>
                    <a:pt x="20691" y="110767"/>
                    <a:pt x="31126" y="119414"/>
                    <a:pt x="43649" y="119414"/>
                  </a:cubicBezTo>
                  <a:cubicBezTo>
                    <a:pt x="56172" y="119414"/>
                    <a:pt x="66608" y="110469"/>
                    <a:pt x="68397" y="97946"/>
                  </a:cubicBezTo>
                  <a:cubicBezTo>
                    <a:pt x="68397" y="93175"/>
                    <a:pt x="68098" y="89001"/>
                    <a:pt x="68098" y="84529"/>
                  </a:cubicBezTo>
                  <a:close/>
                </a:path>
              </a:pathLst>
            </a:custGeom>
            <a:solidFill>
              <a:srgbClr val="000000"/>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0BFF8B4-8ED5-49FC-8FBC-1B22B709A31E}"/>
                </a:ext>
              </a:extLst>
            </p:cNvPr>
            <p:cNvSpPr/>
            <p:nvPr/>
          </p:nvSpPr>
          <p:spPr>
            <a:xfrm>
              <a:off x="666855" y="1617300"/>
              <a:ext cx="89448" cy="104356"/>
            </a:xfrm>
            <a:custGeom>
              <a:avLst/>
              <a:gdLst>
                <a:gd name="connsiteX0" fmla="*/ 73346 w 89448"/>
                <a:gd name="connsiteY0" fmla="*/ 86894 h 104356"/>
                <a:gd name="connsiteX1" fmla="*/ 73346 w 89448"/>
                <a:gd name="connsiteY1" fmla="*/ 102995 h 104356"/>
                <a:gd name="connsiteX2" fmla="*/ 33393 w 89448"/>
                <a:gd name="connsiteY2" fmla="*/ 100908 h 104356"/>
                <a:gd name="connsiteX3" fmla="*/ 2384 w 89448"/>
                <a:gd name="connsiteY3" fmla="*/ 60656 h 104356"/>
                <a:gd name="connsiteX4" fmla="*/ 3875 w 89448"/>
                <a:gd name="connsiteY4" fmla="*/ 34716 h 104356"/>
                <a:gd name="connsiteX5" fmla="*/ 51879 w 89448"/>
                <a:gd name="connsiteY5" fmla="*/ 2515 h 104356"/>
                <a:gd name="connsiteX6" fmla="*/ 89447 w 89448"/>
                <a:gd name="connsiteY6" fmla="*/ 43959 h 104356"/>
                <a:gd name="connsiteX7" fmla="*/ 73943 w 89448"/>
                <a:gd name="connsiteY7" fmla="*/ 60060 h 104356"/>
                <a:gd name="connsiteX8" fmla="*/ 18187 w 89448"/>
                <a:gd name="connsiteY8" fmla="*/ 60060 h 104356"/>
                <a:gd name="connsiteX9" fmla="*/ 18783 w 89448"/>
                <a:gd name="connsiteY9" fmla="*/ 66023 h 104356"/>
                <a:gd name="connsiteX10" fmla="*/ 44723 w 89448"/>
                <a:gd name="connsiteY10" fmla="*/ 86596 h 104356"/>
                <a:gd name="connsiteX11" fmla="*/ 67979 w 89448"/>
                <a:gd name="connsiteY11" fmla="*/ 86596 h 104356"/>
                <a:gd name="connsiteX12" fmla="*/ 73346 w 89448"/>
                <a:gd name="connsiteY12" fmla="*/ 86894 h 104356"/>
                <a:gd name="connsiteX13" fmla="*/ 18485 w 89448"/>
                <a:gd name="connsiteY13" fmla="*/ 44257 h 104356"/>
                <a:gd name="connsiteX14" fmla="*/ 73048 w 89448"/>
                <a:gd name="connsiteY14" fmla="*/ 44257 h 104356"/>
                <a:gd name="connsiteX15" fmla="*/ 44723 w 89448"/>
                <a:gd name="connsiteY15" fmla="*/ 18019 h 104356"/>
                <a:gd name="connsiteX16" fmla="*/ 18485 w 89448"/>
                <a:gd name="connsiteY16" fmla="*/ 44257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448" h="104356">
                  <a:moveTo>
                    <a:pt x="73346" y="86894"/>
                  </a:moveTo>
                  <a:cubicBezTo>
                    <a:pt x="73346" y="92261"/>
                    <a:pt x="73346" y="97330"/>
                    <a:pt x="73346" y="102995"/>
                  </a:cubicBezTo>
                  <a:cubicBezTo>
                    <a:pt x="59929" y="102399"/>
                    <a:pt x="46512" y="104784"/>
                    <a:pt x="33393" y="100908"/>
                  </a:cubicBezTo>
                  <a:cubicBezTo>
                    <a:pt x="15503" y="95839"/>
                    <a:pt x="2980" y="80037"/>
                    <a:pt x="2384" y="60656"/>
                  </a:cubicBezTo>
                  <a:cubicBezTo>
                    <a:pt x="2086" y="52010"/>
                    <a:pt x="2086" y="43065"/>
                    <a:pt x="3875" y="34716"/>
                  </a:cubicBezTo>
                  <a:cubicBezTo>
                    <a:pt x="8645" y="13249"/>
                    <a:pt x="29219" y="129"/>
                    <a:pt x="51879" y="2515"/>
                  </a:cubicBezTo>
                  <a:cubicBezTo>
                    <a:pt x="72452" y="4900"/>
                    <a:pt x="88851" y="23088"/>
                    <a:pt x="89447" y="43959"/>
                  </a:cubicBezTo>
                  <a:cubicBezTo>
                    <a:pt x="89745" y="54097"/>
                    <a:pt x="84080" y="60060"/>
                    <a:pt x="73943" y="60060"/>
                  </a:cubicBezTo>
                  <a:cubicBezTo>
                    <a:pt x="55755" y="60060"/>
                    <a:pt x="37269" y="60060"/>
                    <a:pt x="18187" y="60060"/>
                  </a:cubicBezTo>
                  <a:cubicBezTo>
                    <a:pt x="18485" y="62147"/>
                    <a:pt x="18485" y="64234"/>
                    <a:pt x="18783" y="66023"/>
                  </a:cubicBezTo>
                  <a:cubicBezTo>
                    <a:pt x="22063" y="77950"/>
                    <a:pt x="32200" y="86000"/>
                    <a:pt x="44723" y="86596"/>
                  </a:cubicBezTo>
                  <a:cubicBezTo>
                    <a:pt x="52475" y="86894"/>
                    <a:pt x="60227" y="86596"/>
                    <a:pt x="67979" y="86596"/>
                  </a:cubicBezTo>
                  <a:cubicBezTo>
                    <a:pt x="69768" y="86894"/>
                    <a:pt x="71259" y="86894"/>
                    <a:pt x="73346" y="86894"/>
                  </a:cubicBezTo>
                  <a:close/>
                  <a:moveTo>
                    <a:pt x="18485" y="44257"/>
                  </a:moveTo>
                  <a:cubicBezTo>
                    <a:pt x="36673" y="44257"/>
                    <a:pt x="54860" y="44257"/>
                    <a:pt x="73048" y="44257"/>
                  </a:cubicBezTo>
                  <a:cubicBezTo>
                    <a:pt x="73346" y="29946"/>
                    <a:pt x="59929" y="17423"/>
                    <a:pt x="44723" y="18019"/>
                  </a:cubicBezTo>
                  <a:cubicBezTo>
                    <a:pt x="30411" y="18615"/>
                    <a:pt x="17292" y="31138"/>
                    <a:pt x="18485" y="44257"/>
                  </a:cubicBezTo>
                  <a:close/>
                </a:path>
              </a:pathLst>
            </a:custGeom>
            <a:solidFill>
              <a:srgbClr val="000000"/>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5AD4A5-A104-4E89-8A74-90C190768339}"/>
                </a:ext>
              </a:extLst>
            </p:cNvPr>
            <p:cNvSpPr/>
            <p:nvPr/>
          </p:nvSpPr>
          <p:spPr>
            <a:xfrm>
              <a:off x="769735" y="1617348"/>
              <a:ext cx="83485" cy="104356"/>
            </a:xfrm>
            <a:custGeom>
              <a:avLst/>
              <a:gdLst>
                <a:gd name="connsiteX0" fmla="*/ 18469 w 83485"/>
                <a:gd name="connsiteY0" fmla="*/ 102649 h 104356"/>
                <a:gd name="connsiteX1" fmla="*/ 2965 w 83485"/>
                <a:gd name="connsiteY1" fmla="*/ 102649 h 104356"/>
                <a:gd name="connsiteX2" fmla="*/ 2369 w 83485"/>
                <a:gd name="connsiteY2" fmla="*/ 99071 h 104356"/>
                <a:gd name="connsiteX3" fmla="*/ 2369 w 83485"/>
                <a:gd name="connsiteY3" fmla="*/ 44209 h 104356"/>
                <a:gd name="connsiteX4" fmla="*/ 33974 w 83485"/>
                <a:gd name="connsiteY4" fmla="*/ 3361 h 104356"/>
                <a:gd name="connsiteX5" fmla="*/ 83767 w 83485"/>
                <a:gd name="connsiteY5" fmla="*/ 41228 h 104356"/>
                <a:gd name="connsiteX6" fmla="*/ 83767 w 83485"/>
                <a:gd name="connsiteY6" fmla="*/ 102649 h 104356"/>
                <a:gd name="connsiteX7" fmla="*/ 67964 w 83485"/>
                <a:gd name="connsiteY7" fmla="*/ 102649 h 104356"/>
                <a:gd name="connsiteX8" fmla="*/ 67964 w 83485"/>
                <a:gd name="connsiteY8" fmla="*/ 97282 h 104356"/>
                <a:gd name="connsiteX9" fmla="*/ 67964 w 83485"/>
                <a:gd name="connsiteY9" fmla="*/ 42420 h 104356"/>
                <a:gd name="connsiteX10" fmla="*/ 46795 w 83485"/>
                <a:gd name="connsiteY10" fmla="*/ 18567 h 104356"/>
                <a:gd name="connsiteX11" fmla="*/ 19066 w 83485"/>
                <a:gd name="connsiteY11" fmla="*/ 36755 h 104356"/>
                <a:gd name="connsiteX12" fmla="*/ 18171 w 83485"/>
                <a:gd name="connsiteY12" fmla="*/ 46296 h 104356"/>
                <a:gd name="connsiteX13" fmla="*/ 18171 w 83485"/>
                <a:gd name="connsiteY13" fmla="*/ 96984 h 104356"/>
                <a:gd name="connsiteX14" fmla="*/ 18469 w 83485"/>
                <a:gd name="connsiteY14" fmla="*/ 102649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85" h="104356">
                  <a:moveTo>
                    <a:pt x="18469" y="102649"/>
                  </a:moveTo>
                  <a:cubicBezTo>
                    <a:pt x="13103" y="102649"/>
                    <a:pt x="8332" y="102649"/>
                    <a:pt x="2965" y="102649"/>
                  </a:cubicBezTo>
                  <a:cubicBezTo>
                    <a:pt x="2667" y="101456"/>
                    <a:pt x="2369" y="100264"/>
                    <a:pt x="2369" y="99071"/>
                  </a:cubicBezTo>
                  <a:cubicBezTo>
                    <a:pt x="2369" y="80883"/>
                    <a:pt x="2071" y="62397"/>
                    <a:pt x="2369" y="44209"/>
                  </a:cubicBezTo>
                  <a:cubicBezTo>
                    <a:pt x="2667" y="23636"/>
                    <a:pt x="14892" y="8132"/>
                    <a:pt x="33974" y="3361"/>
                  </a:cubicBezTo>
                  <a:cubicBezTo>
                    <a:pt x="58721" y="-2602"/>
                    <a:pt x="83469" y="15884"/>
                    <a:pt x="83767" y="41228"/>
                  </a:cubicBezTo>
                  <a:cubicBezTo>
                    <a:pt x="84065" y="61503"/>
                    <a:pt x="83767" y="81778"/>
                    <a:pt x="83767" y="102649"/>
                  </a:cubicBezTo>
                  <a:cubicBezTo>
                    <a:pt x="78400" y="102649"/>
                    <a:pt x="73629" y="102649"/>
                    <a:pt x="67964" y="102649"/>
                  </a:cubicBezTo>
                  <a:cubicBezTo>
                    <a:pt x="67964" y="100860"/>
                    <a:pt x="67964" y="99071"/>
                    <a:pt x="67964" y="97282"/>
                  </a:cubicBezTo>
                  <a:cubicBezTo>
                    <a:pt x="67964" y="79094"/>
                    <a:pt x="67964" y="60608"/>
                    <a:pt x="67964" y="42420"/>
                  </a:cubicBezTo>
                  <a:cubicBezTo>
                    <a:pt x="67666" y="30196"/>
                    <a:pt x="58423" y="20058"/>
                    <a:pt x="46795" y="18567"/>
                  </a:cubicBezTo>
                  <a:cubicBezTo>
                    <a:pt x="33974" y="17077"/>
                    <a:pt x="22346" y="24531"/>
                    <a:pt x="19066" y="36755"/>
                  </a:cubicBezTo>
                  <a:cubicBezTo>
                    <a:pt x="18171" y="39737"/>
                    <a:pt x="18171" y="43315"/>
                    <a:pt x="18171" y="46296"/>
                  </a:cubicBezTo>
                  <a:cubicBezTo>
                    <a:pt x="18171" y="63292"/>
                    <a:pt x="18171" y="79989"/>
                    <a:pt x="18171" y="96984"/>
                  </a:cubicBezTo>
                  <a:cubicBezTo>
                    <a:pt x="18469" y="98773"/>
                    <a:pt x="18469" y="100264"/>
                    <a:pt x="18469" y="102649"/>
                  </a:cubicBezTo>
                  <a:close/>
                </a:path>
              </a:pathLst>
            </a:custGeom>
            <a:solidFill>
              <a:srgbClr val="000000"/>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D8031A4-5DD2-4BDC-AD0A-B5E7F4F907B5}"/>
                </a:ext>
              </a:extLst>
            </p:cNvPr>
            <p:cNvSpPr/>
            <p:nvPr/>
          </p:nvSpPr>
          <p:spPr>
            <a:xfrm>
              <a:off x="558770" y="1617578"/>
              <a:ext cx="83485" cy="104356"/>
            </a:xfrm>
            <a:custGeom>
              <a:avLst/>
              <a:gdLst>
                <a:gd name="connsiteX0" fmla="*/ 2833 w 83485"/>
                <a:gd name="connsiteY0" fmla="*/ 2236 h 104356"/>
                <a:gd name="connsiteX1" fmla="*/ 18039 w 83485"/>
                <a:gd name="connsiteY1" fmla="*/ 2236 h 104356"/>
                <a:gd name="connsiteX2" fmla="*/ 18039 w 83485"/>
                <a:gd name="connsiteY2" fmla="*/ 7901 h 104356"/>
                <a:gd name="connsiteX3" fmla="*/ 18337 w 83485"/>
                <a:gd name="connsiteY3" fmla="*/ 63359 h 104356"/>
                <a:gd name="connsiteX4" fmla="*/ 32350 w 83485"/>
                <a:gd name="connsiteY4" fmla="*/ 84231 h 104356"/>
                <a:gd name="connsiteX5" fmla="*/ 57098 w 83485"/>
                <a:gd name="connsiteY5" fmla="*/ 82442 h 104356"/>
                <a:gd name="connsiteX6" fmla="*/ 68130 w 83485"/>
                <a:gd name="connsiteY6" fmla="*/ 60676 h 104356"/>
                <a:gd name="connsiteX7" fmla="*/ 68130 w 83485"/>
                <a:gd name="connsiteY7" fmla="*/ 8199 h 104356"/>
                <a:gd name="connsiteX8" fmla="*/ 68130 w 83485"/>
                <a:gd name="connsiteY8" fmla="*/ 2534 h 104356"/>
                <a:gd name="connsiteX9" fmla="*/ 83336 w 83485"/>
                <a:gd name="connsiteY9" fmla="*/ 2534 h 104356"/>
                <a:gd name="connsiteX10" fmla="*/ 83932 w 83485"/>
                <a:gd name="connsiteY10" fmla="*/ 4920 h 104356"/>
                <a:gd name="connsiteX11" fmla="*/ 83634 w 83485"/>
                <a:gd name="connsiteY11" fmla="*/ 63956 h 104356"/>
                <a:gd name="connsiteX12" fmla="*/ 57992 w 83485"/>
                <a:gd name="connsiteY12" fmla="*/ 99735 h 104356"/>
                <a:gd name="connsiteX13" fmla="*/ 14759 w 83485"/>
                <a:gd name="connsiteY13" fmla="*/ 91386 h 104356"/>
                <a:gd name="connsiteX14" fmla="*/ 2534 w 83485"/>
                <a:gd name="connsiteY14" fmla="*/ 65745 h 104356"/>
                <a:gd name="connsiteX15" fmla="*/ 2236 w 83485"/>
                <a:gd name="connsiteY15" fmla="*/ 4323 h 104356"/>
                <a:gd name="connsiteX16" fmla="*/ 2833 w 83485"/>
                <a:gd name="connsiteY16" fmla="*/ 2236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485" h="104356">
                  <a:moveTo>
                    <a:pt x="2833" y="2236"/>
                  </a:moveTo>
                  <a:cubicBezTo>
                    <a:pt x="7901" y="2236"/>
                    <a:pt x="12672" y="2236"/>
                    <a:pt x="18039" y="2236"/>
                  </a:cubicBezTo>
                  <a:cubicBezTo>
                    <a:pt x="18039" y="4323"/>
                    <a:pt x="18039" y="6112"/>
                    <a:pt x="18039" y="7901"/>
                  </a:cubicBezTo>
                  <a:cubicBezTo>
                    <a:pt x="18039" y="26387"/>
                    <a:pt x="18039" y="44873"/>
                    <a:pt x="18337" y="63359"/>
                  </a:cubicBezTo>
                  <a:cubicBezTo>
                    <a:pt x="18635" y="72900"/>
                    <a:pt x="23704" y="80056"/>
                    <a:pt x="32350" y="84231"/>
                  </a:cubicBezTo>
                  <a:cubicBezTo>
                    <a:pt x="40699" y="88405"/>
                    <a:pt x="49346" y="87808"/>
                    <a:pt x="57098" y="82442"/>
                  </a:cubicBezTo>
                  <a:cubicBezTo>
                    <a:pt x="64850" y="77373"/>
                    <a:pt x="68130" y="69919"/>
                    <a:pt x="68130" y="60676"/>
                  </a:cubicBezTo>
                  <a:cubicBezTo>
                    <a:pt x="68130" y="43084"/>
                    <a:pt x="68130" y="25493"/>
                    <a:pt x="68130" y="8199"/>
                  </a:cubicBezTo>
                  <a:cubicBezTo>
                    <a:pt x="68130" y="6410"/>
                    <a:pt x="68130" y="4920"/>
                    <a:pt x="68130" y="2534"/>
                  </a:cubicBezTo>
                  <a:cubicBezTo>
                    <a:pt x="73199" y="2534"/>
                    <a:pt x="78267" y="2534"/>
                    <a:pt x="83336" y="2534"/>
                  </a:cubicBezTo>
                  <a:cubicBezTo>
                    <a:pt x="83634" y="3131"/>
                    <a:pt x="83932" y="4025"/>
                    <a:pt x="83932" y="4920"/>
                  </a:cubicBezTo>
                  <a:cubicBezTo>
                    <a:pt x="83932" y="24598"/>
                    <a:pt x="84529" y="44277"/>
                    <a:pt x="83634" y="63956"/>
                  </a:cubicBezTo>
                  <a:cubicBezTo>
                    <a:pt x="83038" y="80951"/>
                    <a:pt x="74093" y="93175"/>
                    <a:pt x="57992" y="99735"/>
                  </a:cubicBezTo>
                  <a:cubicBezTo>
                    <a:pt x="42190" y="105996"/>
                    <a:pt x="27580" y="103015"/>
                    <a:pt x="14759" y="91386"/>
                  </a:cubicBezTo>
                  <a:cubicBezTo>
                    <a:pt x="7305" y="84529"/>
                    <a:pt x="2534" y="75882"/>
                    <a:pt x="2534" y="65745"/>
                  </a:cubicBezTo>
                  <a:cubicBezTo>
                    <a:pt x="2236" y="45171"/>
                    <a:pt x="2236" y="24896"/>
                    <a:pt x="2236" y="4323"/>
                  </a:cubicBezTo>
                  <a:cubicBezTo>
                    <a:pt x="2236" y="3429"/>
                    <a:pt x="2534" y="3131"/>
                    <a:pt x="2833" y="2236"/>
                  </a:cubicBezTo>
                  <a:close/>
                </a:path>
              </a:pathLst>
            </a:custGeom>
            <a:solidFill>
              <a:srgbClr val="000000"/>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EA17D6E-304C-443F-866F-5D72059A5E79}"/>
                </a:ext>
              </a:extLst>
            </p:cNvPr>
            <p:cNvSpPr/>
            <p:nvPr/>
          </p:nvSpPr>
          <p:spPr>
            <a:xfrm>
              <a:off x="867963" y="1585377"/>
              <a:ext cx="56651" cy="134173"/>
            </a:xfrm>
            <a:custGeom>
              <a:avLst/>
              <a:gdLst>
                <a:gd name="connsiteX0" fmla="*/ 2236 w 56650"/>
                <a:gd name="connsiteY0" fmla="*/ 49942 h 134172"/>
                <a:gd name="connsiteX1" fmla="*/ 2236 w 56650"/>
                <a:gd name="connsiteY1" fmla="*/ 34139 h 134172"/>
                <a:gd name="connsiteX2" fmla="*/ 16250 w 56650"/>
                <a:gd name="connsiteY2" fmla="*/ 34139 h 134172"/>
                <a:gd name="connsiteX3" fmla="*/ 16250 w 56650"/>
                <a:gd name="connsiteY3" fmla="*/ 2236 h 134172"/>
                <a:gd name="connsiteX4" fmla="*/ 32052 w 56650"/>
                <a:gd name="connsiteY4" fmla="*/ 2236 h 134172"/>
                <a:gd name="connsiteX5" fmla="*/ 32052 w 56650"/>
                <a:gd name="connsiteY5" fmla="*/ 33841 h 134172"/>
                <a:gd name="connsiteX6" fmla="*/ 53520 w 56650"/>
                <a:gd name="connsiteY6" fmla="*/ 33841 h 134172"/>
                <a:gd name="connsiteX7" fmla="*/ 53520 w 56650"/>
                <a:gd name="connsiteY7" fmla="*/ 49644 h 134172"/>
                <a:gd name="connsiteX8" fmla="*/ 32350 w 56650"/>
                <a:gd name="connsiteY8" fmla="*/ 49644 h 134172"/>
                <a:gd name="connsiteX9" fmla="*/ 32052 w 56650"/>
                <a:gd name="connsiteY9" fmla="*/ 55011 h 134172"/>
                <a:gd name="connsiteX10" fmla="*/ 32052 w 56650"/>
                <a:gd name="connsiteY10" fmla="*/ 97051 h 134172"/>
                <a:gd name="connsiteX11" fmla="*/ 52924 w 56650"/>
                <a:gd name="connsiteY11" fmla="*/ 118221 h 134172"/>
                <a:gd name="connsiteX12" fmla="*/ 55905 w 56650"/>
                <a:gd name="connsiteY12" fmla="*/ 118519 h 134172"/>
                <a:gd name="connsiteX13" fmla="*/ 55905 w 56650"/>
                <a:gd name="connsiteY13" fmla="*/ 133427 h 134172"/>
                <a:gd name="connsiteX14" fmla="*/ 16250 w 56650"/>
                <a:gd name="connsiteY14" fmla="*/ 102120 h 134172"/>
                <a:gd name="connsiteX15" fmla="*/ 16250 w 56650"/>
                <a:gd name="connsiteY15" fmla="*/ 54713 h 134172"/>
                <a:gd name="connsiteX16" fmla="*/ 11181 w 56650"/>
                <a:gd name="connsiteY16" fmla="*/ 49644 h 134172"/>
                <a:gd name="connsiteX17" fmla="*/ 2236 w 56650"/>
                <a:gd name="connsiteY17" fmla="*/ 49942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650" h="134172">
                  <a:moveTo>
                    <a:pt x="2236" y="49942"/>
                  </a:moveTo>
                  <a:cubicBezTo>
                    <a:pt x="2236" y="44277"/>
                    <a:pt x="2236" y="39506"/>
                    <a:pt x="2236" y="34139"/>
                  </a:cubicBezTo>
                  <a:cubicBezTo>
                    <a:pt x="7007" y="34139"/>
                    <a:pt x="11181" y="34139"/>
                    <a:pt x="16250" y="34139"/>
                  </a:cubicBezTo>
                  <a:cubicBezTo>
                    <a:pt x="16250" y="23107"/>
                    <a:pt x="16250" y="12970"/>
                    <a:pt x="16250" y="2236"/>
                  </a:cubicBezTo>
                  <a:cubicBezTo>
                    <a:pt x="21617" y="2236"/>
                    <a:pt x="26685" y="2236"/>
                    <a:pt x="32052" y="2236"/>
                  </a:cubicBezTo>
                  <a:cubicBezTo>
                    <a:pt x="32052" y="12672"/>
                    <a:pt x="32052" y="23107"/>
                    <a:pt x="32052" y="33841"/>
                  </a:cubicBezTo>
                  <a:cubicBezTo>
                    <a:pt x="39506" y="33841"/>
                    <a:pt x="46364" y="33841"/>
                    <a:pt x="53520" y="33841"/>
                  </a:cubicBezTo>
                  <a:cubicBezTo>
                    <a:pt x="53520" y="39506"/>
                    <a:pt x="53520" y="44277"/>
                    <a:pt x="53520" y="49644"/>
                  </a:cubicBezTo>
                  <a:cubicBezTo>
                    <a:pt x="46662" y="49644"/>
                    <a:pt x="39804" y="49644"/>
                    <a:pt x="32350" y="49644"/>
                  </a:cubicBezTo>
                  <a:cubicBezTo>
                    <a:pt x="32350" y="51731"/>
                    <a:pt x="32052" y="53520"/>
                    <a:pt x="32052" y="55011"/>
                  </a:cubicBezTo>
                  <a:cubicBezTo>
                    <a:pt x="32052" y="69024"/>
                    <a:pt x="32052" y="83038"/>
                    <a:pt x="32052" y="97051"/>
                  </a:cubicBezTo>
                  <a:cubicBezTo>
                    <a:pt x="32052" y="111661"/>
                    <a:pt x="38015" y="117923"/>
                    <a:pt x="52924" y="118221"/>
                  </a:cubicBezTo>
                  <a:cubicBezTo>
                    <a:pt x="53818" y="118221"/>
                    <a:pt x="54713" y="118221"/>
                    <a:pt x="55905" y="118519"/>
                  </a:cubicBezTo>
                  <a:cubicBezTo>
                    <a:pt x="55905" y="123588"/>
                    <a:pt x="55905" y="128657"/>
                    <a:pt x="55905" y="133427"/>
                  </a:cubicBezTo>
                  <a:cubicBezTo>
                    <a:pt x="35630" y="137005"/>
                    <a:pt x="16846" y="122693"/>
                    <a:pt x="16250" y="102120"/>
                  </a:cubicBezTo>
                  <a:cubicBezTo>
                    <a:pt x="15653" y="86318"/>
                    <a:pt x="15952" y="70515"/>
                    <a:pt x="16250" y="54713"/>
                  </a:cubicBezTo>
                  <a:cubicBezTo>
                    <a:pt x="16250" y="50836"/>
                    <a:pt x="15057" y="49346"/>
                    <a:pt x="11181" y="49644"/>
                  </a:cubicBezTo>
                  <a:cubicBezTo>
                    <a:pt x="8498" y="50240"/>
                    <a:pt x="5814" y="49942"/>
                    <a:pt x="2236" y="49942"/>
                  </a:cubicBezTo>
                  <a:close/>
                </a:path>
              </a:pathLst>
            </a:custGeom>
            <a:solidFill>
              <a:srgbClr val="000000"/>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DC3D595-2610-4D92-B2C0-14A22EACB626}"/>
                </a:ext>
              </a:extLst>
            </p:cNvPr>
            <p:cNvSpPr/>
            <p:nvPr/>
          </p:nvSpPr>
          <p:spPr>
            <a:xfrm>
              <a:off x="433542" y="1585132"/>
              <a:ext cx="56651" cy="134173"/>
            </a:xfrm>
            <a:custGeom>
              <a:avLst/>
              <a:gdLst>
                <a:gd name="connsiteX0" fmla="*/ 11181 w 56650"/>
                <a:gd name="connsiteY0" fmla="*/ 54361 h 134172"/>
                <a:gd name="connsiteX1" fmla="*/ 2236 w 56650"/>
                <a:gd name="connsiteY1" fmla="*/ 54361 h 134172"/>
                <a:gd name="connsiteX2" fmla="*/ 2236 w 56650"/>
                <a:gd name="connsiteY2" fmla="*/ 38856 h 134172"/>
                <a:gd name="connsiteX3" fmla="*/ 10883 w 56650"/>
                <a:gd name="connsiteY3" fmla="*/ 38260 h 134172"/>
                <a:gd name="connsiteX4" fmla="*/ 25195 w 56650"/>
                <a:gd name="connsiteY4" fmla="*/ 8444 h 134172"/>
                <a:gd name="connsiteX5" fmla="*/ 55309 w 56650"/>
                <a:gd name="connsiteY5" fmla="*/ 2480 h 134172"/>
                <a:gd name="connsiteX6" fmla="*/ 55309 w 56650"/>
                <a:gd name="connsiteY6" fmla="*/ 17985 h 134172"/>
                <a:gd name="connsiteX7" fmla="*/ 44277 w 56650"/>
                <a:gd name="connsiteY7" fmla="*/ 17985 h 134172"/>
                <a:gd name="connsiteX8" fmla="*/ 27282 w 56650"/>
                <a:gd name="connsiteY8" fmla="*/ 38260 h 134172"/>
                <a:gd name="connsiteX9" fmla="*/ 47855 w 56650"/>
                <a:gd name="connsiteY9" fmla="*/ 38260 h 134172"/>
                <a:gd name="connsiteX10" fmla="*/ 47855 w 56650"/>
                <a:gd name="connsiteY10" fmla="*/ 54062 h 134172"/>
                <a:gd name="connsiteX11" fmla="*/ 26984 w 56650"/>
                <a:gd name="connsiteY11" fmla="*/ 54062 h 134172"/>
                <a:gd name="connsiteX12" fmla="*/ 26984 w 56650"/>
                <a:gd name="connsiteY12" fmla="*/ 134566 h 134172"/>
                <a:gd name="connsiteX13" fmla="*/ 11181 w 56650"/>
                <a:gd name="connsiteY13" fmla="*/ 134566 h 134172"/>
                <a:gd name="connsiteX14" fmla="*/ 11181 w 56650"/>
                <a:gd name="connsiteY14" fmla="*/ 54361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650" h="134172">
                  <a:moveTo>
                    <a:pt x="11181" y="54361"/>
                  </a:moveTo>
                  <a:cubicBezTo>
                    <a:pt x="7901" y="54361"/>
                    <a:pt x="5218" y="54361"/>
                    <a:pt x="2236" y="54361"/>
                  </a:cubicBezTo>
                  <a:cubicBezTo>
                    <a:pt x="2236" y="48994"/>
                    <a:pt x="2236" y="43925"/>
                    <a:pt x="2236" y="38856"/>
                  </a:cubicBezTo>
                  <a:cubicBezTo>
                    <a:pt x="4920" y="38856"/>
                    <a:pt x="7603" y="38558"/>
                    <a:pt x="10883" y="38260"/>
                  </a:cubicBezTo>
                  <a:cubicBezTo>
                    <a:pt x="10883" y="26035"/>
                    <a:pt x="15355" y="15898"/>
                    <a:pt x="25195" y="8444"/>
                  </a:cubicBezTo>
                  <a:cubicBezTo>
                    <a:pt x="34139" y="1884"/>
                    <a:pt x="44575" y="1884"/>
                    <a:pt x="55309" y="2480"/>
                  </a:cubicBezTo>
                  <a:cubicBezTo>
                    <a:pt x="55309" y="7549"/>
                    <a:pt x="55309" y="12618"/>
                    <a:pt x="55309" y="17985"/>
                  </a:cubicBezTo>
                  <a:cubicBezTo>
                    <a:pt x="51433" y="17985"/>
                    <a:pt x="47855" y="17985"/>
                    <a:pt x="44277" y="17985"/>
                  </a:cubicBezTo>
                  <a:cubicBezTo>
                    <a:pt x="33245" y="18581"/>
                    <a:pt x="25791" y="27526"/>
                    <a:pt x="27282" y="38260"/>
                  </a:cubicBezTo>
                  <a:cubicBezTo>
                    <a:pt x="33841" y="38260"/>
                    <a:pt x="40699" y="38260"/>
                    <a:pt x="47855" y="38260"/>
                  </a:cubicBezTo>
                  <a:cubicBezTo>
                    <a:pt x="47855" y="43627"/>
                    <a:pt x="47855" y="48397"/>
                    <a:pt x="47855" y="54062"/>
                  </a:cubicBezTo>
                  <a:cubicBezTo>
                    <a:pt x="40997" y="54062"/>
                    <a:pt x="34139" y="54062"/>
                    <a:pt x="26984" y="54062"/>
                  </a:cubicBezTo>
                  <a:cubicBezTo>
                    <a:pt x="26984" y="81195"/>
                    <a:pt x="26984" y="107731"/>
                    <a:pt x="26984" y="134566"/>
                  </a:cubicBezTo>
                  <a:cubicBezTo>
                    <a:pt x="21617" y="134566"/>
                    <a:pt x="16548" y="134566"/>
                    <a:pt x="11181" y="134566"/>
                  </a:cubicBezTo>
                  <a:cubicBezTo>
                    <a:pt x="11181" y="108030"/>
                    <a:pt x="11181" y="81493"/>
                    <a:pt x="11181" y="54361"/>
                  </a:cubicBezTo>
                  <a:close/>
                </a:path>
              </a:pathLst>
            </a:custGeom>
            <a:solidFill>
              <a:srgbClr val="000000"/>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A612461-5974-470D-BC5F-F50B61988FB9}"/>
                </a:ext>
              </a:extLst>
            </p:cNvPr>
            <p:cNvSpPr/>
            <p:nvPr/>
          </p:nvSpPr>
          <p:spPr>
            <a:xfrm>
              <a:off x="512555" y="1585377"/>
              <a:ext cx="17890" cy="134173"/>
            </a:xfrm>
            <a:custGeom>
              <a:avLst/>
              <a:gdLst>
                <a:gd name="connsiteX0" fmla="*/ 17442 w 17889"/>
                <a:gd name="connsiteY0" fmla="*/ 134322 h 134172"/>
                <a:gd name="connsiteX1" fmla="*/ 2236 w 17889"/>
                <a:gd name="connsiteY1" fmla="*/ 134322 h 134172"/>
                <a:gd name="connsiteX2" fmla="*/ 2236 w 17889"/>
                <a:gd name="connsiteY2" fmla="*/ 2236 h 134172"/>
                <a:gd name="connsiteX3" fmla="*/ 17442 w 17889"/>
                <a:gd name="connsiteY3" fmla="*/ 2236 h 134172"/>
                <a:gd name="connsiteX4" fmla="*/ 17442 w 17889"/>
                <a:gd name="connsiteY4" fmla="*/ 134322 h 1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 h="134172">
                  <a:moveTo>
                    <a:pt x="17442" y="134322"/>
                  </a:moveTo>
                  <a:cubicBezTo>
                    <a:pt x="12374" y="134322"/>
                    <a:pt x="7603" y="134322"/>
                    <a:pt x="2236" y="134322"/>
                  </a:cubicBezTo>
                  <a:cubicBezTo>
                    <a:pt x="2236" y="90194"/>
                    <a:pt x="2236" y="46364"/>
                    <a:pt x="2236" y="2236"/>
                  </a:cubicBezTo>
                  <a:cubicBezTo>
                    <a:pt x="7007" y="2236"/>
                    <a:pt x="12075" y="2236"/>
                    <a:pt x="17442" y="2236"/>
                  </a:cubicBezTo>
                  <a:cubicBezTo>
                    <a:pt x="17442" y="46066"/>
                    <a:pt x="17442" y="90194"/>
                    <a:pt x="17442" y="134322"/>
                  </a:cubicBezTo>
                  <a:close/>
                </a:path>
              </a:pathLst>
            </a:custGeom>
            <a:solidFill>
              <a:srgbClr val="000000"/>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517D803-8BAC-427D-8CF9-98A5AD17924E}"/>
                </a:ext>
              </a:extLst>
            </p:cNvPr>
            <p:cNvSpPr/>
            <p:nvPr/>
          </p:nvSpPr>
          <p:spPr>
            <a:xfrm>
              <a:off x="105267" y="1415010"/>
              <a:ext cx="396554" cy="324996"/>
            </a:xfrm>
            <a:custGeom>
              <a:avLst/>
              <a:gdLst>
                <a:gd name="connsiteX0" fmla="*/ 394020 w 396554"/>
                <a:gd name="connsiteY0" fmla="*/ 139507 h 324995"/>
                <a:gd name="connsiteX1" fmla="*/ 386864 w 396554"/>
                <a:gd name="connsiteY1" fmla="*/ 139507 h 324995"/>
                <a:gd name="connsiteX2" fmla="*/ 327232 w 396554"/>
                <a:gd name="connsiteY2" fmla="*/ 160081 h 324995"/>
                <a:gd name="connsiteX3" fmla="*/ 171294 w 396554"/>
                <a:gd name="connsiteY3" fmla="*/ 310056 h 324995"/>
                <a:gd name="connsiteX4" fmla="*/ 2236 w 396554"/>
                <a:gd name="connsiteY4" fmla="*/ 311845 h 324995"/>
                <a:gd name="connsiteX5" fmla="*/ 96455 w 396554"/>
                <a:gd name="connsiteY5" fmla="*/ 242373 h 324995"/>
                <a:gd name="connsiteX6" fmla="*/ 31456 w 396554"/>
                <a:gd name="connsiteY6" fmla="*/ 112673 h 324995"/>
                <a:gd name="connsiteX7" fmla="*/ 9094 w 396554"/>
                <a:gd name="connsiteY7" fmla="*/ 12491 h 324995"/>
                <a:gd name="connsiteX8" fmla="*/ 211247 w 396554"/>
                <a:gd name="connsiteY8" fmla="*/ 108797 h 324995"/>
                <a:gd name="connsiteX9" fmla="*/ 343333 w 396554"/>
                <a:gd name="connsiteY9" fmla="*/ 92398 h 324995"/>
                <a:gd name="connsiteX10" fmla="*/ 368676 w 396554"/>
                <a:gd name="connsiteY10" fmla="*/ 107902 h 324995"/>
                <a:gd name="connsiteX11" fmla="*/ 377323 w 396554"/>
                <a:gd name="connsiteY11" fmla="*/ 122512 h 324995"/>
                <a:gd name="connsiteX12" fmla="*/ 388951 w 396554"/>
                <a:gd name="connsiteY12" fmla="*/ 130563 h 324995"/>
                <a:gd name="connsiteX13" fmla="*/ 394020 w 396554"/>
                <a:gd name="connsiteY13" fmla="*/ 139507 h 32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554" h="324995">
                  <a:moveTo>
                    <a:pt x="394020" y="139507"/>
                  </a:moveTo>
                  <a:cubicBezTo>
                    <a:pt x="391933" y="139507"/>
                    <a:pt x="388653" y="139507"/>
                    <a:pt x="386864" y="139507"/>
                  </a:cubicBezTo>
                  <a:cubicBezTo>
                    <a:pt x="374043" y="139209"/>
                    <a:pt x="349594" y="140700"/>
                    <a:pt x="327232" y="160081"/>
                  </a:cubicBezTo>
                  <a:cubicBezTo>
                    <a:pt x="274159" y="205997"/>
                    <a:pt x="262233" y="273680"/>
                    <a:pt x="171294" y="310056"/>
                  </a:cubicBezTo>
                  <a:cubicBezTo>
                    <a:pt x="95561" y="340468"/>
                    <a:pt x="2236" y="311845"/>
                    <a:pt x="2236" y="311845"/>
                  </a:cubicBezTo>
                  <a:cubicBezTo>
                    <a:pt x="2236" y="311845"/>
                    <a:pt x="85423" y="306180"/>
                    <a:pt x="96455" y="242373"/>
                  </a:cubicBezTo>
                  <a:cubicBezTo>
                    <a:pt x="105102" y="192878"/>
                    <a:pt x="60079" y="157397"/>
                    <a:pt x="31456" y="112673"/>
                  </a:cubicBezTo>
                  <a:cubicBezTo>
                    <a:pt x="2833" y="67054"/>
                    <a:pt x="-4621" y="28890"/>
                    <a:pt x="9094" y="12491"/>
                  </a:cubicBezTo>
                  <a:cubicBezTo>
                    <a:pt x="48749" y="-34022"/>
                    <a:pt x="157280" y="91802"/>
                    <a:pt x="211247" y="108797"/>
                  </a:cubicBezTo>
                  <a:cubicBezTo>
                    <a:pt x="264022" y="125494"/>
                    <a:pt x="299503" y="86733"/>
                    <a:pt x="343333" y="92398"/>
                  </a:cubicBezTo>
                  <a:cubicBezTo>
                    <a:pt x="357346" y="94187"/>
                    <a:pt x="364204" y="100150"/>
                    <a:pt x="368676" y="107902"/>
                  </a:cubicBezTo>
                  <a:cubicBezTo>
                    <a:pt x="370167" y="110586"/>
                    <a:pt x="374043" y="119232"/>
                    <a:pt x="377323" y="122512"/>
                  </a:cubicBezTo>
                  <a:cubicBezTo>
                    <a:pt x="380603" y="125792"/>
                    <a:pt x="385075" y="128177"/>
                    <a:pt x="388951" y="130563"/>
                  </a:cubicBezTo>
                  <a:cubicBezTo>
                    <a:pt x="394020" y="133544"/>
                    <a:pt x="399089" y="139507"/>
                    <a:pt x="394020" y="139507"/>
                  </a:cubicBezTo>
                  <a:close/>
                </a:path>
              </a:pathLst>
            </a:custGeom>
            <a:solidFill>
              <a:srgbClr val="2A59A2"/>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D0AA18B-F75D-4125-A285-90911388ED41}"/>
                </a:ext>
              </a:extLst>
            </p:cNvPr>
            <p:cNvSpPr/>
            <p:nvPr/>
          </p:nvSpPr>
          <p:spPr>
            <a:xfrm>
              <a:off x="105562" y="1415292"/>
              <a:ext cx="226602" cy="190823"/>
            </a:xfrm>
            <a:custGeom>
              <a:avLst/>
              <a:gdLst>
                <a:gd name="connsiteX0" fmla="*/ 144164 w 226602"/>
                <a:gd name="connsiteY0" fmla="*/ 66474 h 190823"/>
                <a:gd name="connsiteX1" fmla="*/ 104509 w 226602"/>
                <a:gd name="connsiteY1" fmla="*/ 36658 h 190823"/>
                <a:gd name="connsiteX2" fmla="*/ 104509 w 226602"/>
                <a:gd name="connsiteY2" fmla="*/ 36658 h 190823"/>
                <a:gd name="connsiteX3" fmla="*/ 95564 w 226602"/>
                <a:gd name="connsiteY3" fmla="*/ 30396 h 190823"/>
                <a:gd name="connsiteX4" fmla="*/ 95564 w 226602"/>
                <a:gd name="connsiteY4" fmla="*/ 30396 h 190823"/>
                <a:gd name="connsiteX5" fmla="*/ 9097 w 226602"/>
                <a:gd name="connsiteY5" fmla="*/ 12506 h 190823"/>
                <a:gd name="connsiteX6" fmla="*/ 31459 w 226602"/>
                <a:gd name="connsiteY6" fmla="*/ 112390 h 190823"/>
                <a:gd name="connsiteX7" fmla="*/ 32354 w 226602"/>
                <a:gd name="connsiteY7" fmla="*/ 113881 h 190823"/>
                <a:gd name="connsiteX8" fmla="*/ 194553 w 226602"/>
                <a:gd name="connsiteY8" fmla="*/ 189316 h 190823"/>
                <a:gd name="connsiteX9" fmla="*/ 224966 w 226602"/>
                <a:gd name="connsiteY9" fmla="*/ 153537 h 190823"/>
                <a:gd name="connsiteX10" fmla="*/ 144164 w 226602"/>
                <a:gd name="connsiteY10" fmla="*/ 66474 h 19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602" h="190823">
                  <a:moveTo>
                    <a:pt x="144164" y="66474"/>
                  </a:moveTo>
                  <a:cubicBezTo>
                    <a:pt x="131045" y="56634"/>
                    <a:pt x="117628" y="46199"/>
                    <a:pt x="104509" y="36658"/>
                  </a:cubicBezTo>
                  <a:lnTo>
                    <a:pt x="104509" y="36658"/>
                  </a:lnTo>
                  <a:cubicBezTo>
                    <a:pt x="101527" y="34570"/>
                    <a:pt x="98545" y="32483"/>
                    <a:pt x="95564" y="30396"/>
                  </a:cubicBezTo>
                  <a:lnTo>
                    <a:pt x="95564" y="30396"/>
                  </a:lnTo>
                  <a:cubicBezTo>
                    <a:pt x="60083" y="6245"/>
                    <a:pt x="27285" y="-8961"/>
                    <a:pt x="9097" y="12506"/>
                  </a:cubicBezTo>
                  <a:cubicBezTo>
                    <a:pt x="-4917" y="28607"/>
                    <a:pt x="2537" y="66772"/>
                    <a:pt x="31459" y="112390"/>
                  </a:cubicBezTo>
                  <a:cubicBezTo>
                    <a:pt x="31757" y="112987"/>
                    <a:pt x="32055" y="113285"/>
                    <a:pt x="32354" y="113881"/>
                  </a:cubicBezTo>
                  <a:cubicBezTo>
                    <a:pt x="47262" y="137138"/>
                    <a:pt x="91091" y="191701"/>
                    <a:pt x="194553" y="189316"/>
                  </a:cubicBezTo>
                  <a:cubicBezTo>
                    <a:pt x="201411" y="182160"/>
                    <a:pt x="211847" y="168445"/>
                    <a:pt x="224966" y="153537"/>
                  </a:cubicBezTo>
                  <a:cubicBezTo>
                    <a:pt x="203200" y="118652"/>
                    <a:pt x="170700" y="87941"/>
                    <a:pt x="144164" y="66474"/>
                  </a:cubicBezTo>
                  <a:close/>
                </a:path>
              </a:pathLst>
            </a:custGeom>
            <a:solidFill>
              <a:srgbClr val="000000"/>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59A4234-9E51-4FBF-8DB0-ADB118787082}"/>
                </a:ext>
              </a:extLst>
            </p:cNvPr>
            <p:cNvSpPr/>
            <p:nvPr/>
          </p:nvSpPr>
          <p:spPr>
            <a:xfrm>
              <a:off x="105267" y="1598496"/>
              <a:ext cx="250455" cy="140136"/>
            </a:xfrm>
            <a:custGeom>
              <a:avLst/>
              <a:gdLst>
                <a:gd name="connsiteX0" fmla="*/ 248815 w 250455"/>
                <a:gd name="connsiteY0" fmla="*/ 47855 h 140135"/>
                <a:gd name="connsiteX1" fmla="*/ 241063 w 250455"/>
                <a:gd name="connsiteY1" fmla="*/ 2236 h 140135"/>
                <a:gd name="connsiteX2" fmla="*/ 194848 w 250455"/>
                <a:gd name="connsiteY2" fmla="*/ 6112 h 140135"/>
                <a:gd name="connsiteX3" fmla="*/ 105400 w 250455"/>
                <a:gd name="connsiteY3" fmla="*/ 87808 h 140135"/>
                <a:gd name="connsiteX4" fmla="*/ 2236 w 250455"/>
                <a:gd name="connsiteY4" fmla="*/ 128358 h 140135"/>
                <a:gd name="connsiteX5" fmla="*/ 171294 w 250455"/>
                <a:gd name="connsiteY5" fmla="*/ 126868 h 140135"/>
                <a:gd name="connsiteX6" fmla="*/ 234802 w 250455"/>
                <a:gd name="connsiteY6" fmla="*/ 86914 h 140135"/>
                <a:gd name="connsiteX7" fmla="*/ 248815 w 250455"/>
                <a:gd name="connsiteY7" fmla="*/ 47855 h 14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55" h="140135">
                  <a:moveTo>
                    <a:pt x="248815" y="47855"/>
                  </a:moveTo>
                  <a:cubicBezTo>
                    <a:pt x="249114" y="32350"/>
                    <a:pt x="246430" y="17144"/>
                    <a:pt x="241063" y="2236"/>
                  </a:cubicBezTo>
                  <a:cubicBezTo>
                    <a:pt x="227348" y="4323"/>
                    <a:pt x="212142" y="5814"/>
                    <a:pt x="194848" y="6112"/>
                  </a:cubicBezTo>
                  <a:cubicBezTo>
                    <a:pt x="182326" y="19530"/>
                    <a:pt x="153404" y="55607"/>
                    <a:pt x="105400" y="87808"/>
                  </a:cubicBezTo>
                  <a:cubicBezTo>
                    <a:pt x="41295" y="131042"/>
                    <a:pt x="2236" y="128358"/>
                    <a:pt x="2236" y="128358"/>
                  </a:cubicBezTo>
                  <a:cubicBezTo>
                    <a:pt x="2236" y="128358"/>
                    <a:pt x="95561" y="157280"/>
                    <a:pt x="171294" y="126868"/>
                  </a:cubicBezTo>
                  <a:cubicBezTo>
                    <a:pt x="198426" y="115836"/>
                    <a:pt x="218701" y="102120"/>
                    <a:pt x="234802" y="86914"/>
                  </a:cubicBezTo>
                  <a:cubicBezTo>
                    <a:pt x="237485" y="84529"/>
                    <a:pt x="248219" y="71111"/>
                    <a:pt x="248815" y="47855"/>
                  </a:cubicBezTo>
                  <a:close/>
                </a:path>
              </a:pathLst>
            </a:custGeom>
            <a:solidFill>
              <a:srgbClr val="000000"/>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7632259-197C-42DA-91AD-18901ADC24D2}"/>
                </a:ext>
              </a:extLst>
            </p:cNvPr>
            <p:cNvSpPr/>
            <p:nvPr/>
          </p:nvSpPr>
          <p:spPr>
            <a:xfrm>
              <a:off x="297879" y="1566593"/>
              <a:ext cx="50687" cy="38761"/>
            </a:xfrm>
            <a:custGeom>
              <a:avLst/>
              <a:gdLst>
                <a:gd name="connsiteX0" fmla="*/ 32649 w 50687"/>
                <a:gd name="connsiteY0" fmla="*/ 2236 h 38760"/>
                <a:gd name="connsiteX1" fmla="*/ 2236 w 50687"/>
                <a:gd name="connsiteY1" fmla="*/ 38016 h 38760"/>
                <a:gd name="connsiteX2" fmla="*/ 48451 w 50687"/>
                <a:gd name="connsiteY2" fmla="*/ 34139 h 38760"/>
                <a:gd name="connsiteX3" fmla="*/ 43084 w 50687"/>
                <a:gd name="connsiteY3" fmla="*/ 21020 h 38760"/>
                <a:gd name="connsiteX4" fmla="*/ 32649 w 50687"/>
                <a:gd name="connsiteY4" fmla="*/ 2236 h 3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87" h="38760">
                  <a:moveTo>
                    <a:pt x="32649" y="2236"/>
                  </a:moveTo>
                  <a:cubicBezTo>
                    <a:pt x="19231" y="17144"/>
                    <a:pt x="8796" y="30860"/>
                    <a:pt x="2236" y="38016"/>
                  </a:cubicBezTo>
                  <a:cubicBezTo>
                    <a:pt x="19530" y="37717"/>
                    <a:pt x="35034" y="36227"/>
                    <a:pt x="48451" y="34139"/>
                  </a:cubicBezTo>
                  <a:cubicBezTo>
                    <a:pt x="46960" y="29667"/>
                    <a:pt x="44873" y="25493"/>
                    <a:pt x="43084" y="21020"/>
                  </a:cubicBezTo>
                  <a:cubicBezTo>
                    <a:pt x="39805" y="14759"/>
                    <a:pt x="36525" y="8498"/>
                    <a:pt x="32649" y="2236"/>
                  </a:cubicBezTo>
                  <a:close/>
                </a:path>
              </a:pathLst>
            </a:custGeom>
            <a:solidFill>
              <a:srgbClr val="000000"/>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C6CA21D-3D33-4ED1-9A24-36CEDB2D6B9E}"/>
                </a:ext>
              </a:extLst>
            </p:cNvPr>
            <p:cNvSpPr/>
            <p:nvPr/>
          </p:nvSpPr>
          <p:spPr>
            <a:xfrm>
              <a:off x="247490" y="1479530"/>
              <a:ext cx="161007" cy="89448"/>
            </a:xfrm>
            <a:custGeom>
              <a:avLst/>
              <a:gdLst>
                <a:gd name="connsiteX0" fmla="*/ 160560 w 161007"/>
                <a:gd name="connsiteY0" fmla="*/ 32947 h 89448"/>
                <a:gd name="connsiteX1" fmla="*/ 68726 w 161007"/>
                <a:gd name="connsiteY1" fmla="*/ 44277 h 89448"/>
                <a:gd name="connsiteX2" fmla="*/ 2236 w 161007"/>
                <a:gd name="connsiteY2" fmla="*/ 2236 h 89448"/>
                <a:gd name="connsiteX3" fmla="*/ 83038 w 161007"/>
                <a:gd name="connsiteY3" fmla="*/ 89299 h 89448"/>
                <a:gd name="connsiteX4" fmla="*/ 160560 w 161007"/>
                <a:gd name="connsiteY4" fmla="*/ 32947 h 8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07" h="89448">
                  <a:moveTo>
                    <a:pt x="160560" y="32947"/>
                  </a:moveTo>
                  <a:cubicBezTo>
                    <a:pt x="132533" y="41295"/>
                    <a:pt x="104804" y="55607"/>
                    <a:pt x="68726" y="44277"/>
                  </a:cubicBezTo>
                  <a:cubicBezTo>
                    <a:pt x="50836" y="38612"/>
                    <a:pt x="27282" y="21319"/>
                    <a:pt x="2236" y="2236"/>
                  </a:cubicBezTo>
                  <a:cubicBezTo>
                    <a:pt x="28773" y="23704"/>
                    <a:pt x="61272" y="54414"/>
                    <a:pt x="83038" y="89299"/>
                  </a:cubicBezTo>
                  <a:cubicBezTo>
                    <a:pt x="102717" y="67235"/>
                    <a:pt x="129253" y="42786"/>
                    <a:pt x="160560" y="32947"/>
                  </a:cubicBezTo>
                  <a:close/>
                </a:path>
              </a:pathLst>
            </a:custGeom>
            <a:solidFill>
              <a:srgbClr val="00000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A91E600-163E-4545-9231-10C69F3D66F2}"/>
                </a:ext>
              </a:extLst>
            </p:cNvPr>
            <p:cNvSpPr/>
            <p:nvPr/>
          </p:nvSpPr>
          <p:spPr>
            <a:xfrm>
              <a:off x="337832" y="1559139"/>
              <a:ext cx="116283" cy="128209"/>
            </a:xfrm>
            <a:custGeom>
              <a:avLst/>
              <a:gdLst>
                <a:gd name="connsiteX0" fmla="*/ 8498 w 116282"/>
                <a:gd name="connsiteY0" fmla="*/ 41593 h 128209"/>
                <a:gd name="connsiteX1" fmla="*/ 16250 w 116282"/>
                <a:gd name="connsiteY1" fmla="*/ 87212 h 128209"/>
                <a:gd name="connsiteX2" fmla="*/ 2236 w 116282"/>
                <a:gd name="connsiteY2" fmla="*/ 126271 h 128209"/>
                <a:gd name="connsiteX3" fmla="*/ 94666 w 116282"/>
                <a:gd name="connsiteY3" fmla="*/ 15653 h 128209"/>
                <a:gd name="connsiteX4" fmla="*/ 115836 w 116282"/>
                <a:gd name="connsiteY4" fmla="*/ 2236 h 128209"/>
                <a:gd name="connsiteX5" fmla="*/ 115836 w 116282"/>
                <a:gd name="connsiteY5" fmla="*/ 2236 h 128209"/>
                <a:gd name="connsiteX6" fmla="*/ 8498 w 116282"/>
                <a:gd name="connsiteY6" fmla="*/ 41593 h 12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82" h="128209">
                  <a:moveTo>
                    <a:pt x="8498" y="41593"/>
                  </a:moveTo>
                  <a:cubicBezTo>
                    <a:pt x="13864" y="56502"/>
                    <a:pt x="16846" y="71708"/>
                    <a:pt x="16250" y="87212"/>
                  </a:cubicBezTo>
                  <a:cubicBezTo>
                    <a:pt x="15653" y="110469"/>
                    <a:pt x="4920" y="123886"/>
                    <a:pt x="2236" y="126271"/>
                  </a:cubicBezTo>
                  <a:cubicBezTo>
                    <a:pt x="40401" y="90790"/>
                    <a:pt x="57396" y="47855"/>
                    <a:pt x="94666" y="15653"/>
                  </a:cubicBezTo>
                  <a:cubicBezTo>
                    <a:pt x="101524" y="9690"/>
                    <a:pt x="108680" y="5516"/>
                    <a:pt x="115836" y="2236"/>
                  </a:cubicBezTo>
                  <a:lnTo>
                    <a:pt x="115836" y="2236"/>
                  </a:lnTo>
                  <a:cubicBezTo>
                    <a:pt x="91386" y="12672"/>
                    <a:pt x="64850" y="32947"/>
                    <a:pt x="8498" y="41593"/>
                  </a:cubicBezTo>
                  <a:close/>
                </a:path>
              </a:pathLst>
            </a:custGeom>
            <a:solidFill>
              <a:srgbClr val="000000"/>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DC7D64A-A04C-49D5-B8C4-726E110311EE}"/>
                </a:ext>
              </a:extLst>
            </p:cNvPr>
            <p:cNvSpPr/>
            <p:nvPr/>
          </p:nvSpPr>
          <p:spPr>
            <a:xfrm>
              <a:off x="328589" y="1504605"/>
              <a:ext cx="172933" cy="95412"/>
            </a:xfrm>
            <a:custGeom>
              <a:avLst/>
              <a:gdLst>
                <a:gd name="connsiteX0" fmla="*/ 170697 w 172933"/>
                <a:gd name="connsiteY0" fmla="*/ 49912 h 95411"/>
                <a:gd name="connsiteX1" fmla="*/ 165628 w 172933"/>
                <a:gd name="connsiteY1" fmla="*/ 40967 h 95411"/>
                <a:gd name="connsiteX2" fmla="*/ 154000 w 172933"/>
                <a:gd name="connsiteY2" fmla="*/ 32917 h 95411"/>
                <a:gd name="connsiteX3" fmla="*/ 145354 w 172933"/>
                <a:gd name="connsiteY3" fmla="*/ 18307 h 95411"/>
                <a:gd name="connsiteX4" fmla="*/ 120010 w 172933"/>
                <a:gd name="connsiteY4" fmla="*/ 2803 h 95411"/>
                <a:gd name="connsiteX5" fmla="*/ 79758 w 172933"/>
                <a:gd name="connsiteY5" fmla="*/ 7573 h 95411"/>
                <a:gd name="connsiteX6" fmla="*/ 2236 w 172933"/>
                <a:gd name="connsiteY6" fmla="*/ 63926 h 95411"/>
                <a:gd name="connsiteX7" fmla="*/ 12672 w 172933"/>
                <a:gd name="connsiteY7" fmla="*/ 82710 h 95411"/>
                <a:gd name="connsiteX8" fmla="*/ 18039 w 172933"/>
                <a:gd name="connsiteY8" fmla="*/ 95829 h 95411"/>
                <a:gd name="connsiteX9" fmla="*/ 125377 w 172933"/>
                <a:gd name="connsiteY9" fmla="*/ 56770 h 95411"/>
                <a:gd name="connsiteX10" fmla="*/ 125377 w 172933"/>
                <a:gd name="connsiteY10" fmla="*/ 56770 h 95411"/>
                <a:gd name="connsiteX11" fmla="*/ 163840 w 172933"/>
                <a:gd name="connsiteY11" fmla="*/ 49614 h 95411"/>
                <a:gd name="connsiteX12" fmla="*/ 170697 w 172933"/>
                <a:gd name="connsiteY12" fmla="*/ 49912 h 9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933" h="95411">
                  <a:moveTo>
                    <a:pt x="170697" y="49912"/>
                  </a:moveTo>
                  <a:cubicBezTo>
                    <a:pt x="175766" y="49912"/>
                    <a:pt x="170697" y="43949"/>
                    <a:pt x="165628" y="40967"/>
                  </a:cubicBezTo>
                  <a:cubicBezTo>
                    <a:pt x="161454" y="38582"/>
                    <a:pt x="157280" y="36197"/>
                    <a:pt x="154000" y="32917"/>
                  </a:cubicBezTo>
                  <a:cubicBezTo>
                    <a:pt x="150720" y="29637"/>
                    <a:pt x="146844" y="20990"/>
                    <a:pt x="145354" y="18307"/>
                  </a:cubicBezTo>
                  <a:cubicBezTo>
                    <a:pt x="140881" y="10555"/>
                    <a:pt x="134023" y="4591"/>
                    <a:pt x="120010" y="2803"/>
                  </a:cubicBezTo>
                  <a:cubicBezTo>
                    <a:pt x="105996" y="1014"/>
                    <a:pt x="92877" y="3697"/>
                    <a:pt x="79758" y="7573"/>
                  </a:cubicBezTo>
                  <a:cubicBezTo>
                    <a:pt x="48451" y="17412"/>
                    <a:pt x="21915" y="41862"/>
                    <a:pt x="2236" y="63926"/>
                  </a:cubicBezTo>
                  <a:cubicBezTo>
                    <a:pt x="6112" y="70187"/>
                    <a:pt x="9392" y="76448"/>
                    <a:pt x="12672" y="82710"/>
                  </a:cubicBezTo>
                  <a:cubicBezTo>
                    <a:pt x="14759" y="87182"/>
                    <a:pt x="16548" y="91356"/>
                    <a:pt x="18039" y="95829"/>
                  </a:cubicBezTo>
                  <a:cubicBezTo>
                    <a:pt x="74689" y="87182"/>
                    <a:pt x="100928" y="66907"/>
                    <a:pt x="125377" y="56770"/>
                  </a:cubicBezTo>
                  <a:lnTo>
                    <a:pt x="125377" y="56770"/>
                  </a:lnTo>
                  <a:cubicBezTo>
                    <a:pt x="140881" y="50210"/>
                    <a:pt x="155193" y="49614"/>
                    <a:pt x="163840" y="49614"/>
                  </a:cubicBezTo>
                  <a:cubicBezTo>
                    <a:pt x="165330" y="49912"/>
                    <a:pt x="168610" y="49912"/>
                    <a:pt x="170697" y="49912"/>
                  </a:cubicBezTo>
                  <a:close/>
                </a:path>
              </a:pathLst>
            </a:custGeom>
            <a:solidFill>
              <a:srgbClr val="00000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9A96BA8-F7E1-40EA-AB5C-ED72A102E469}"/>
                </a:ext>
              </a:extLst>
            </p:cNvPr>
            <p:cNvSpPr/>
            <p:nvPr/>
          </p:nvSpPr>
          <p:spPr>
            <a:xfrm>
              <a:off x="105267" y="1526937"/>
              <a:ext cx="196786" cy="199768"/>
            </a:xfrm>
            <a:custGeom>
              <a:avLst/>
              <a:gdLst>
                <a:gd name="connsiteX0" fmla="*/ 105102 w 196786"/>
                <a:gd name="connsiteY0" fmla="*/ 159367 h 199767"/>
                <a:gd name="connsiteX1" fmla="*/ 194550 w 196786"/>
                <a:gd name="connsiteY1" fmla="*/ 77671 h 199767"/>
                <a:gd name="connsiteX2" fmla="*/ 32350 w 196786"/>
                <a:gd name="connsiteY2" fmla="*/ 2236 h 199767"/>
                <a:gd name="connsiteX3" fmla="*/ 96455 w 196786"/>
                <a:gd name="connsiteY3" fmla="*/ 130445 h 199767"/>
                <a:gd name="connsiteX4" fmla="*/ 2236 w 196786"/>
                <a:gd name="connsiteY4" fmla="*/ 199917 h 199767"/>
                <a:gd name="connsiteX5" fmla="*/ 105102 w 196786"/>
                <a:gd name="connsiteY5" fmla="*/ 159367 h 19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786" h="199767">
                  <a:moveTo>
                    <a:pt x="105102" y="159367"/>
                  </a:moveTo>
                  <a:cubicBezTo>
                    <a:pt x="153106" y="126868"/>
                    <a:pt x="182027" y="91088"/>
                    <a:pt x="194550" y="77671"/>
                  </a:cubicBezTo>
                  <a:cubicBezTo>
                    <a:pt x="91088" y="80056"/>
                    <a:pt x="47259" y="25493"/>
                    <a:pt x="32350" y="2236"/>
                  </a:cubicBezTo>
                  <a:cubicBezTo>
                    <a:pt x="60974" y="46364"/>
                    <a:pt x="105102" y="81249"/>
                    <a:pt x="96455" y="130445"/>
                  </a:cubicBezTo>
                  <a:cubicBezTo>
                    <a:pt x="85423" y="193954"/>
                    <a:pt x="2236" y="199917"/>
                    <a:pt x="2236" y="199917"/>
                  </a:cubicBezTo>
                  <a:cubicBezTo>
                    <a:pt x="2236" y="199917"/>
                    <a:pt x="41295" y="202600"/>
                    <a:pt x="105102" y="159367"/>
                  </a:cubicBezTo>
                  <a:close/>
                </a:path>
              </a:pathLst>
            </a:custGeom>
            <a:solidFill>
              <a:srgbClr val="000000"/>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1994E6C-AF5F-4E75-977F-A6CF8D394D08}"/>
                </a:ext>
              </a:extLst>
            </p:cNvPr>
            <p:cNvSpPr/>
            <p:nvPr/>
          </p:nvSpPr>
          <p:spPr>
            <a:xfrm>
              <a:off x="435033" y="1520676"/>
              <a:ext cx="20871" cy="20871"/>
            </a:xfrm>
            <a:custGeom>
              <a:avLst/>
              <a:gdLst>
                <a:gd name="connsiteX0" fmla="*/ 18933 w 20871"/>
                <a:gd name="connsiteY0" fmla="*/ 10585 h 20871"/>
                <a:gd name="connsiteX1" fmla="*/ 10585 w 20871"/>
                <a:gd name="connsiteY1" fmla="*/ 18933 h 20871"/>
                <a:gd name="connsiteX2" fmla="*/ 2236 w 20871"/>
                <a:gd name="connsiteY2" fmla="*/ 10585 h 20871"/>
                <a:gd name="connsiteX3" fmla="*/ 10585 w 20871"/>
                <a:gd name="connsiteY3" fmla="*/ 2236 h 20871"/>
                <a:gd name="connsiteX4" fmla="*/ 18933 w 20871"/>
                <a:gd name="connsiteY4" fmla="*/ 10585 h 2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1" h="20871">
                  <a:moveTo>
                    <a:pt x="18933" y="10585"/>
                  </a:moveTo>
                  <a:cubicBezTo>
                    <a:pt x="18933" y="15195"/>
                    <a:pt x="15195" y="18933"/>
                    <a:pt x="10585" y="18933"/>
                  </a:cubicBezTo>
                  <a:cubicBezTo>
                    <a:pt x="5974" y="18933"/>
                    <a:pt x="2236" y="15195"/>
                    <a:pt x="2236" y="10585"/>
                  </a:cubicBezTo>
                  <a:cubicBezTo>
                    <a:pt x="2236" y="5974"/>
                    <a:pt x="5974" y="2236"/>
                    <a:pt x="10585" y="2236"/>
                  </a:cubicBezTo>
                  <a:cubicBezTo>
                    <a:pt x="15195" y="2236"/>
                    <a:pt x="18933" y="5974"/>
                    <a:pt x="18933" y="10585"/>
                  </a:cubicBezTo>
                  <a:close/>
                </a:path>
              </a:pathLst>
            </a:custGeom>
            <a:solidFill>
              <a:srgbClr val="FFFFFF"/>
            </a:solidFill>
            <a:ln w="9525" cap="flat">
              <a:noFill/>
              <a:prstDash val="solid"/>
              <a:miter/>
            </a:ln>
          </p:spPr>
          <p:txBody>
            <a:bodyPr rtlCol="0" anchor="ctr"/>
            <a:lstStyle/>
            <a:p>
              <a:endParaRPr lang="en-US"/>
            </a:p>
          </p:txBody>
        </p:sp>
      </p:grpSp>
      <p:grpSp>
        <p:nvGrpSpPr>
          <p:cNvPr id="112" name="Group 111">
            <a:extLst>
              <a:ext uri="{FF2B5EF4-FFF2-40B4-BE49-F238E27FC236}">
                <a16:creationId xmlns:a16="http://schemas.microsoft.com/office/drawing/2014/main" id="{88A24B69-C872-4D80-B2E5-151802FD9146}"/>
              </a:ext>
            </a:extLst>
          </p:cNvPr>
          <p:cNvGrpSpPr/>
          <p:nvPr/>
        </p:nvGrpSpPr>
        <p:grpSpPr>
          <a:xfrm>
            <a:off x="5794285" y="3007036"/>
            <a:ext cx="851839" cy="206805"/>
            <a:chOff x="9688782" y="640910"/>
            <a:chExt cx="1561277" cy="379038"/>
          </a:xfrm>
        </p:grpSpPr>
        <p:sp>
          <p:nvSpPr>
            <p:cNvPr id="103" name="Freeform: Shape 102">
              <a:extLst>
                <a:ext uri="{FF2B5EF4-FFF2-40B4-BE49-F238E27FC236}">
                  <a16:creationId xmlns:a16="http://schemas.microsoft.com/office/drawing/2014/main" id="{E70F2E0E-DB75-44DF-8AA5-7F92DF9377A3}"/>
                </a:ext>
              </a:extLst>
            </p:cNvPr>
            <p:cNvSpPr/>
            <p:nvPr/>
          </p:nvSpPr>
          <p:spPr>
            <a:xfrm>
              <a:off x="10080747" y="719024"/>
              <a:ext cx="231447" cy="244865"/>
            </a:xfrm>
            <a:custGeom>
              <a:avLst/>
              <a:gdLst>
                <a:gd name="connsiteX0" fmla="*/ 232216 w 231447"/>
                <a:gd name="connsiteY0" fmla="*/ 127450 h 244865"/>
                <a:gd name="connsiteX1" fmla="*/ 116157 w 231447"/>
                <a:gd name="connsiteY1" fmla="*/ 245187 h 244865"/>
                <a:gd name="connsiteX2" fmla="*/ 98 w 231447"/>
                <a:gd name="connsiteY2" fmla="*/ 123201 h 244865"/>
                <a:gd name="connsiteX3" fmla="*/ 118729 w 231447"/>
                <a:gd name="connsiteY3" fmla="*/ 98 h 244865"/>
                <a:gd name="connsiteX4" fmla="*/ 201468 w 231447"/>
                <a:gd name="connsiteY4" fmla="*/ 36436 h 244865"/>
                <a:gd name="connsiteX5" fmla="*/ 182237 w 231447"/>
                <a:gd name="connsiteY5" fmla="*/ 60476 h 244865"/>
                <a:gd name="connsiteX6" fmla="*/ 118729 w 231447"/>
                <a:gd name="connsiteY6" fmla="*/ 32747 h 244865"/>
                <a:gd name="connsiteX7" fmla="*/ 31852 w 231447"/>
                <a:gd name="connsiteY7" fmla="*/ 123201 h 244865"/>
                <a:gd name="connsiteX8" fmla="*/ 116157 w 231447"/>
                <a:gd name="connsiteY8" fmla="*/ 212538 h 244865"/>
                <a:gd name="connsiteX9" fmla="*/ 198338 w 231447"/>
                <a:gd name="connsiteY9" fmla="*/ 139749 h 244865"/>
                <a:gd name="connsiteX10" fmla="*/ 102069 w 231447"/>
                <a:gd name="connsiteY10" fmla="*/ 139749 h 244865"/>
                <a:gd name="connsiteX11" fmla="*/ 102069 w 231447"/>
                <a:gd name="connsiteY11" fmla="*/ 110902 h 244865"/>
                <a:gd name="connsiteX12" fmla="*/ 232216 w 231447"/>
                <a:gd name="connsiteY12" fmla="*/ 110902 h 244865"/>
                <a:gd name="connsiteX13" fmla="*/ 232216 w 231447"/>
                <a:gd name="connsiteY13" fmla="*/ 127450 h 244865"/>
                <a:gd name="connsiteX14" fmla="*/ 232216 w 231447"/>
                <a:gd name="connsiteY14" fmla="*/ 127450 h 24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447" h="244865">
                  <a:moveTo>
                    <a:pt x="232216" y="127450"/>
                  </a:moveTo>
                  <a:cubicBezTo>
                    <a:pt x="229645" y="193754"/>
                    <a:pt x="179106" y="245187"/>
                    <a:pt x="116157" y="245187"/>
                  </a:cubicBezTo>
                  <a:cubicBezTo>
                    <a:pt x="49518" y="245187"/>
                    <a:pt x="98" y="189505"/>
                    <a:pt x="98" y="123201"/>
                  </a:cubicBezTo>
                  <a:cubicBezTo>
                    <a:pt x="98" y="55780"/>
                    <a:pt x="53655" y="98"/>
                    <a:pt x="118729" y="98"/>
                  </a:cubicBezTo>
                  <a:cubicBezTo>
                    <a:pt x="148358" y="98"/>
                    <a:pt x="176982" y="12956"/>
                    <a:pt x="201468" y="36436"/>
                  </a:cubicBezTo>
                  <a:lnTo>
                    <a:pt x="182237" y="60476"/>
                  </a:lnTo>
                  <a:cubicBezTo>
                    <a:pt x="163453" y="43928"/>
                    <a:pt x="141091" y="32747"/>
                    <a:pt x="118729" y="32747"/>
                  </a:cubicBezTo>
                  <a:cubicBezTo>
                    <a:pt x="70874" y="32747"/>
                    <a:pt x="31852" y="73446"/>
                    <a:pt x="31852" y="123201"/>
                  </a:cubicBezTo>
                  <a:cubicBezTo>
                    <a:pt x="31852" y="173516"/>
                    <a:pt x="68749" y="212538"/>
                    <a:pt x="116157" y="212538"/>
                  </a:cubicBezTo>
                  <a:cubicBezTo>
                    <a:pt x="158869" y="212538"/>
                    <a:pt x="192188" y="180449"/>
                    <a:pt x="198338" y="139749"/>
                  </a:cubicBezTo>
                  <a:lnTo>
                    <a:pt x="102069" y="139749"/>
                  </a:lnTo>
                  <a:lnTo>
                    <a:pt x="102069" y="110902"/>
                  </a:lnTo>
                  <a:lnTo>
                    <a:pt x="232216" y="110902"/>
                  </a:lnTo>
                  <a:lnTo>
                    <a:pt x="232216" y="127450"/>
                  </a:lnTo>
                  <a:lnTo>
                    <a:pt x="232216" y="127450"/>
                  </a:lnTo>
                  <a:close/>
                </a:path>
              </a:pathLst>
            </a:custGeom>
            <a:solidFill>
              <a:srgbClr val="000000"/>
            </a:solidFill>
            <a:ln w="111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C4D2971-67AF-4059-A298-14FEF11F11A5}"/>
                </a:ext>
              </a:extLst>
            </p:cNvPr>
            <p:cNvSpPr/>
            <p:nvPr/>
          </p:nvSpPr>
          <p:spPr>
            <a:xfrm>
              <a:off x="10342831" y="796397"/>
              <a:ext cx="98393" cy="163244"/>
            </a:xfrm>
            <a:custGeom>
              <a:avLst/>
              <a:gdLst>
                <a:gd name="connsiteX0" fmla="*/ 85856 w 98393"/>
                <a:gd name="connsiteY0" fmla="*/ 31293 h 163243"/>
                <a:gd name="connsiteX1" fmla="*/ 67967 w 98393"/>
                <a:gd name="connsiteY1" fmla="*/ 31293 h 163243"/>
                <a:gd name="connsiteX2" fmla="*/ 32187 w 98393"/>
                <a:gd name="connsiteY2" fmla="*/ 65172 h 163243"/>
                <a:gd name="connsiteX3" fmla="*/ 32187 w 98393"/>
                <a:gd name="connsiteY3" fmla="*/ 163453 h 163243"/>
                <a:gd name="connsiteX4" fmla="*/ 98 w 98393"/>
                <a:gd name="connsiteY4" fmla="*/ 163453 h 163243"/>
                <a:gd name="connsiteX5" fmla="*/ 98 w 98393"/>
                <a:gd name="connsiteY5" fmla="*/ 98 h 163243"/>
                <a:gd name="connsiteX6" fmla="*/ 26373 w 98393"/>
                <a:gd name="connsiteY6" fmla="*/ 98 h 163243"/>
                <a:gd name="connsiteX7" fmla="*/ 26373 w 98393"/>
                <a:gd name="connsiteY7" fmla="*/ 14074 h 163243"/>
                <a:gd name="connsiteX8" fmla="*/ 64277 w 98393"/>
                <a:gd name="connsiteY8" fmla="*/ 98 h 163243"/>
                <a:gd name="connsiteX9" fmla="*/ 98938 w 98393"/>
                <a:gd name="connsiteY9" fmla="*/ 98 h 163243"/>
                <a:gd name="connsiteX10" fmla="*/ 85856 w 98393"/>
                <a:gd name="connsiteY10" fmla="*/ 31293 h 1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393" h="163243">
                  <a:moveTo>
                    <a:pt x="85856" y="31293"/>
                  </a:moveTo>
                  <a:lnTo>
                    <a:pt x="67967" y="31293"/>
                  </a:lnTo>
                  <a:cubicBezTo>
                    <a:pt x="47953" y="31293"/>
                    <a:pt x="32187" y="44151"/>
                    <a:pt x="32187" y="65172"/>
                  </a:cubicBezTo>
                  <a:lnTo>
                    <a:pt x="32187" y="163453"/>
                  </a:lnTo>
                  <a:lnTo>
                    <a:pt x="98" y="163453"/>
                  </a:lnTo>
                  <a:lnTo>
                    <a:pt x="98" y="98"/>
                  </a:lnTo>
                  <a:lnTo>
                    <a:pt x="26373" y="98"/>
                  </a:lnTo>
                  <a:lnTo>
                    <a:pt x="26373" y="14074"/>
                  </a:lnTo>
                  <a:cubicBezTo>
                    <a:pt x="34759" y="5465"/>
                    <a:pt x="48959" y="98"/>
                    <a:pt x="64277" y="98"/>
                  </a:cubicBezTo>
                  <a:lnTo>
                    <a:pt x="98938" y="98"/>
                  </a:lnTo>
                  <a:lnTo>
                    <a:pt x="85856" y="31293"/>
                  </a:lnTo>
                  <a:close/>
                </a:path>
              </a:pathLst>
            </a:custGeom>
            <a:solidFill>
              <a:srgbClr val="000000"/>
            </a:solidFill>
            <a:ln w="111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7A398F5-51F6-4ECE-BE20-9440D8A8723C}"/>
                </a:ext>
              </a:extLst>
            </p:cNvPr>
            <p:cNvSpPr/>
            <p:nvPr/>
          </p:nvSpPr>
          <p:spPr>
            <a:xfrm>
              <a:off x="10437534" y="796397"/>
              <a:ext cx="167715" cy="167716"/>
            </a:xfrm>
            <a:custGeom>
              <a:avLst/>
              <a:gdLst>
                <a:gd name="connsiteX0" fmla="*/ 135612 w 167715"/>
                <a:gd name="connsiteY0" fmla="*/ 84180 h 167715"/>
                <a:gd name="connsiteX1" fmla="*/ 84403 w 167715"/>
                <a:gd name="connsiteY1" fmla="*/ 33082 h 167715"/>
                <a:gd name="connsiteX2" fmla="*/ 33194 w 167715"/>
                <a:gd name="connsiteY2" fmla="*/ 84180 h 167715"/>
                <a:gd name="connsiteX3" fmla="*/ 84403 w 167715"/>
                <a:gd name="connsiteY3" fmla="*/ 135277 h 167715"/>
                <a:gd name="connsiteX4" fmla="*/ 135612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5612" y="84180"/>
                  </a:moveTo>
                  <a:cubicBezTo>
                    <a:pt x="135612" y="56450"/>
                    <a:pt x="112691" y="33082"/>
                    <a:pt x="84403" y="33082"/>
                  </a:cubicBezTo>
                  <a:cubicBezTo>
                    <a:pt x="56115" y="33082"/>
                    <a:pt x="33194" y="56003"/>
                    <a:pt x="33194" y="84180"/>
                  </a:cubicBezTo>
                  <a:cubicBezTo>
                    <a:pt x="33194" y="112915"/>
                    <a:pt x="56115" y="135277"/>
                    <a:pt x="84403" y="135277"/>
                  </a:cubicBezTo>
                  <a:cubicBezTo>
                    <a:pt x="112691" y="135277"/>
                    <a:pt x="135612" y="112356"/>
                    <a:pt x="135612"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0"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37E6C493-1C60-4B52-A5F2-CCCE95F1E43C}"/>
                </a:ext>
              </a:extLst>
            </p:cNvPr>
            <p:cNvSpPr/>
            <p:nvPr/>
          </p:nvSpPr>
          <p:spPr>
            <a:xfrm>
              <a:off x="10635215" y="736131"/>
              <a:ext cx="93921" cy="228094"/>
            </a:xfrm>
            <a:custGeom>
              <a:avLst/>
              <a:gdLst>
                <a:gd name="connsiteX0" fmla="*/ 31405 w 93920"/>
                <a:gd name="connsiteY0" fmla="*/ 56227 h 228093"/>
                <a:gd name="connsiteX1" fmla="*/ 31405 w 93920"/>
                <a:gd name="connsiteY1" fmla="*/ 65284 h 228093"/>
                <a:gd name="connsiteX2" fmla="*/ 82055 w 93920"/>
                <a:gd name="connsiteY2" fmla="*/ 65284 h 228093"/>
                <a:gd name="connsiteX3" fmla="*/ 82055 w 93920"/>
                <a:gd name="connsiteY3" fmla="*/ 94131 h 228093"/>
                <a:gd name="connsiteX4" fmla="*/ 31405 w 93920"/>
                <a:gd name="connsiteY4" fmla="*/ 94131 h 228093"/>
                <a:gd name="connsiteX5" fmla="*/ 31405 w 93920"/>
                <a:gd name="connsiteY5" fmla="*/ 228080 h 228093"/>
                <a:gd name="connsiteX6" fmla="*/ 98 w 93920"/>
                <a:gd name="connsiteY6" fmla="*/ 228080 h 228093"/>
                <a:gd name="connsiteX7" fmla="*/ 98 w 93920"/>
                <a:gd name="connsiteY7" fmla="*/ 57233 h 228093"/>
                <a:gd name="connsiteX8" fmla="*/ 56562 w 93920"/>
                <a:gd name="connsiteY8" fmla="*/ 98 h 228093"/>
                <a:gd name="connsiteX9" fmla="*/ 94689 w 93920"/>
                <a:gd name="connsiteY9" fmla="*/ 98 h 228093"/>
                <a:gd name="connsiteX10" fmla="*/ 82167 w 93920"/>
                <a:gd name="connsiteY10" fmla="*/ 30510 h 228093"/>
                <a:gd name="connsiteX11" fmla="*/ 56562 w 93920"/>
                <a:gd name="connsiteY11" fmla="*/ 30510 h 228093"/>
                <a:gd name="connsiteX12" fmla="*/ 31405 w 93920"/>
                <a:gd name="connsiteY12" fmla="*/ 56227 h 22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920" h="228093">
                  <a:moveTo>
                    <a:pt x="31405" y="56227"/>
                  </a:moveTo>
                  <a:lnTo>
                    <a:pt x="31405" y="65284"/>
                  </a:lnTo>
                  <a:lnTo>
                    <a:pt x="82055" y="65284"/>
                  </a:lnTo>
                  <a:lnTo>
                    <a:pt x="82055" y="94131"/>
                  </a:lnTo>
                  <a:lnTo>
                    <a:pt x="31405" y="94131"/>
                  </a:lnTo>
                  <a:lnTo>
                    <a:pt x="31405" y="228080"/>
                  </a:lnTo>
                  <a:lnTo>
                    <a:pt x="98" y="228080"/>
                  </a:lnTo>
                  <a:lnTo>
                    <a:pt x="98" y="57233"/>
                  </a:lnTo>
                  <a:cubicBezTo>
                    <a:pt x="98" y="21454"/>
                    <a:pt x="25143" y="98"/>
                    <a:pt x="56562" y="98"/>
                  </a:cubicBezTo>
                  <a:lnTo>
                    <a:pt x="94689" y="98"/>
                  </a:lnTo>
                  <a:lnTo>
                    <a:pt x="82167" y="30510"/>
                  </a:lnTo>
                  <a:lnTo>
                    <a:pt x="56562" y="30510"/>
                  </a:lnTo>
                  <a:cubicBezTo>
                    <a:pt x="42921" y="30622"/>
                    <a:pt x="31405" y="42362"/>
                    <a:pt x="31405" y="56227"/>
                  </a:cubicBezTo>
                  <a:close/>
                </a:path>
              </a:pathLst>
            </a:custGeom>
            <a:solidFill>
              <a:srgbClr val="000000"/>
            </a:solidFill>
            <a:ln w="1112"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9213DC3-E345-48F7-BF3A-1105156EA903}"/>
                </a:ext>
              </a:extLst>
            </p:cNvPr>
            <p:cNvSpPr/>
            <p:nvPr/>
          </p:nvSpPr>
          <p:spPr>
            <a:xfrm>
              <a:off x="10721197" y="796397"/>
              <a:ext cx="167715" cy="167716"/>
            </a:xfrm>
            <a:custGeom>
              <a:avLst/>
              <a:gdLst>
                <a:gd name="connsiteX0" fmla="*/ 135724 w 167715"/>
                <a:gd name="connsiteY0" fmla="*/ 84180 h 167715"/>
                <a:gd name="connsiteX1" fmla="*/ 84515 w 167715"/>
                <a:gd name="connsiteY1" fmla="*/ 33082 h 167715"/>
                <a:gd name="connsiteX2" fmla="*/ 33306 w 167715"/>
                <a:gd name="connsiteY2" fmla="*/ 84180 h 167715"/>
                <a:gd name="connsiteX3" fmla="*/ 84515 w 167715"/>
                <a:gd name="connsiteY3" fmla="*/ 135277 h 167715"/>
                <a:gd name="connsiteX4" fmla="*/ 135724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5724" y="84180"/>
                  </a:moveTo>
                  <a:cubicBezTo>
                    <a:pt x="135724" y="56450"/>
                    <a:pt x="112803" y="33082"/>
                    <a:pt x="84515" y="33082"/>
                  </a:cubicBezTo>
                  <a:cubicBezTo>
                    <a:pt x="56227" y="33082"/>
                    <a:pt x="33306" y="56003"/>
                    <a:pt x="33306" y="84180"/>
                  </a:cubicBezTo>
                  <a:cubicBezTo>
                    <a:pt x="33306" y="112915"/>
                    <a:pt x="56227" y="135277"/>
                    <a:pt x="84515" y="135277"/>
                  </a:cubicBezTo>
                  <a:cubicBezTo>
                    <a:pt x="113250" y="135277"/>
                    <a:pt x="135724" y="112356"/>
                    <a:pt x="135724"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0"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D711049-837D-42F1-A6A2-4063B682A2D1}"/>
                </a:ext>
              </a:extLst>
            </p:cNvPr>
            <p:cNvSpPr/>
            <p:nvPr/>
          </p:nvSpPr>
          <p:spPr>
            <a:xfrm>
              <a:off x="10923126" y="796397"/>
              <a:ext cx="137527" cy="163244"/>
            </a:xfrm>
            <a:custGeom>
              <a:avLst/>
              <a:gdLst>
                <a:gd name="connsiteX0" fmla="*/ 137736 w 137526"/>
                <a:gd name="connsiteY0" fmla="*/ 68302 h 163243"/>
                <a:gd name="connsiteX1" fmla="*/ 137736 w 137526"/>
                <a:gd name="connsiteY1" fmla="*/ 163453 h 163243"/>
                <a:gd name="connsiteX2" fmla="*/ 105311 w 137526"/>
                <a:gd name="connsiteY2" fmla="*/ 163453 h 163243"/>
                <a:gd name="connsiteX3" fmla="*/ 105311 w 137526"/>
                <a:gd name="connsiteY3" fmla="*/ 68302 h 163243"/>
                <a:gd name="connsiteX4" fmla="*/ 69197 w 137526"/>
                <a:gd name="connsiteY4" fmla="*/ 32299 h 163243"/>
                <a:gd name="connsiteX5" fmla="*/ 32523 w 137526"/>
                <a:gd name="connsiteY5" fmla="*/ 68302 h 163243"/>
                <a:gd name="connsiteX6" fmla="*/ 32523 w 137526"/>
                <a:gd name="connsiteY6" fmla="*/ 163453 h 163243"/>
                <a:gd name="connsiteX7" fmla="*/ 98 w 137526"/>
                <a:gd name="connsiteY7" fmla="*/ 163453 h 163243"/>
                <a:gd name="connsiteX8" fmla="*/ 98 w 137526"/>
                <a:gd name="connsiteY8" fmla="*/ 2781 h 163243"/>
                <a:gd name="connsiteX9" fmla="*/ 27156 w 137526"/>
                <a:gd name="connsiteY9" fmla="*/ 2781 h 163243"/>
                <a:gd name="connsiteX10" fmla="*/ 27156 w 137526"/>
                <a:gd name="connsiteY10" fmla="*/ 16534 h 163243"/>
                <a:gd name="connsiteX11" fmla="*/ 70650 w 137526"/>
                <a:gd name="connsiteY11" fmla="*/ 98 h 163243"/>
                <a:gd name="connsiteX12" fmla="*/ 137736 w 137526"/>
                <a:gd name="connsiteY12" fmla="*/ 68302 h 1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526" h="163243">
                  <a:moveTo>
                    <a:pt x="137736" y="68302"/>
                  </a:moveTo>
                  <a:lnTo>
                    <a:pt x="137736" y="163453"/>
                  </a:lnTo>
                  <a:lnTo>
                    <a:pt x="105311" y="163453"/>
                  </a:lnTo>
                  <a:lnTo>
                    <a:pt x="105311" y="68302"/>
                  </a:lnTo>
                  <a:cubicBezTo>
                    <a:pt x="105311" y="48176"/>
                    <a:pt x="88875" y="32299"/>
                    <a:pt x="69197" y="32299"/>
                  </a:cubicBezTo>
                  <a:cubicBezTo>
                    <a:pt x="48959" y="32299"/>
                    <a:pt x="32523" y="48176"/>
                    <a:pt x="32523" y="68302"/>
                  </a:cubicBezTo>
                  <a:lnTo>
                    <a:pt x="32523" y="163453"/>
                  </a:lnTo>
                  <a:lnTo>
                    <a:pt x="98" y="163453"/>
                  </a:lnTo>
                  <a:lnTo>
                    <a:pt x="98" y="2781"/>
                  </a:lnTo>
                  <a:lnTo>
                    <a:pt x="27156" y="2781"/>
                  </a:lnTo>
                  <a:lnTo>
                    <a:pt x="27156" y="16534"/>
                  </a:lnTo>
                  <a:cubicBezTo>
                    <a:pt x="38784" y="6471"/>
                    <a:pt x="54214" y="98"/>
                    <a:pt x="70650" y="98"/>
                  </a:cubicBezTo>
                  <a:cubicBezTo>
                    <a:pt x="107995" y="98"/>
                    <a:pt x="137736" y="30734"/>
                    <a:pt x="137736" y="68302"/>
                  </a:cubicBezTo>
                  <a:close/>
                </a:path>
              </a:pathLst>
            </a:custGeom>
            <a:solidFill>
              <a:srgbClr val="000000"/>
            </a:solidFill>
            <a:ln w="1112"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BDF9116-9FB5-4A0F-BB17-7394E24A5C9C}"/>
                </a:ext>
              </a:extLst>
            </p:cNvPr>
            <p:cNvSpPr/>
            <p:nvPr/>
          </p:nvSpPr>
          <p:spPr>
            <a:xfrm>
              <a:off x="11082344" y="796397"/>
              <a:ext cx="167715" cy="167716"/>
            </a:xfrm>
            <a:custGeom>
              <a:avLst/>
              <a:gdLst>
                <a:gd name="connsiteX0" fmla="*/ 136171 w 167715"/>
                <a:gd name="connsiteY0" fmla="*/ 84180 h 167715"/>
                <a:gd name="connsiteX1" fmla="*/ 84962 w 167715"/>
                <a:gd name="connsiteY1" fmla="*/ 33082 h 167715"/>
                <a:gd name="connsiteX2" fmla="*/ 33753 w 167715"/>
                <a:gd name="connsiteY2" fmla="*/ 84180 h 167715"/>
                <a:gd name="connsiteX3" fmla="*/ 84962 w 167715"/>
                <a:gd name="connsiteY3" fmla="*/ 135277 h 167715"/>
                <a:gd name="connsiteX4" fmla="*/ 136171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6171" y="84180"/>
                  </a:moveTo>
                  <a:cubicBezTo>
                    <a:pt x="136171" y="56450"/>
                    <a:pt x="113250" y="33082"/>
                    <a:pt x="84962" y="33082"/>
                  </a:cubicBezTo>
                  <a:cubicBezTo>
                    <a:pt x="56674" y="33082"/>
                    <a:pt x="33753" y="56003"/>
                    <a:pt x="33753" y="84180"/>
                  </a:cubicBezTo>
                  <a:cubicBezTo>
                    <a:pt x="33753" y="112915"/>
                    <a:pt x="56674" y="135277"/>
                    <a:pt x="84962" y="135277"/>
                  </a:cubicBezTo>
                  <a:cubicBezTo>
                    <a:pt x="113250" y="135277"/>
                    <a:pt x="136171" y="112356"/>
                    <a:pt x="136171"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1"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EF50DE2-BB13-4113-B0F8-42AA08C16D93}"/>
                </a:ext>
              </a:extLst>
            </p:cNvPr>
            <p:cNvSpPr/>
            <p:nvPr/>
          </p:nvSpPr>
          <p:spPr>
            <a:xfrm>
              <a:off x="9688782" y="640910"/>
              <a:ext cx="345494" cy="379038"/>
            </a:xfrm>
            <a:custGeom>
              <a:avLst/>
              <a:gdLst>
                <a:gd name="connsiteX0" fmla="*/ 343649 w 345493"/>
                <a:gd name="connsiteY0" fmla="*/ 168107 h 379038"/>
                <a:gd name="connsiteX1" fmla="*/ 339959 w 345493"/>
                <a:gd name="connsiteY1" fmla="*/ 146192 h 379038"/>
                <a:gd name="connsiteX2" fmla="*/ 330455 w 345493"/>
                <a:gd name="connsiteY2" fmla="*/ 120029 h 379038"/>
                <a:gd name="connsiteX3" fmla="*/ 312566 w 345493"/>
                <a:gd name="connsiteY3" fmla="*/ 92300 h 379038"/>
                <a:gd name="connsiteX4" fmla="*/ 303062 w 345493"/>
                <a:gd name="connsiteY4" fmla="*/ 81566 h 379038"/>
                <a:gd name="connsiteX5" fmla="*/ 296689 w 345493"/>
                <a:gd name="connsiteY5" fmla="*/ 41985 h 379038"/>
                <a:gd name="connsiteX6" fmla="*/ 259232 w 345493"/>
                <a:gd name="connsiteY6" fmla="*/ 51601 h 379038"/>
                <a:gd name="connsiteX7" fmla="*/ 256549 w 345493"/>
                <a:gd name="connsiteY7" fmla="*/ 50483 h 379038"/>
                <a:gd name="connsiteX8" fmla="*/ 246039 w 345493"/>
                <a:gd name="connsiteY8" fmla="*/ 46793 h 379038"/>
                <a:gd name="connsiteX9" fmla="*/ 234969 w 345493"/>
                <a:gd name="connsiteY9" fmla="*/ 43550 h 379038"/>
                <a:gd name="connsiteX10" fmla="*/ 223341 w 345493"/>
                <a:gd name="connsiteY10" fmla="*/ 41426 h 379038"/>
                <a:gd name="connsiteX11" fmla="*/ 221217 w 345493"/>
                <a:gd name="connsiteY11" fmla="*/ 40867 h 379038"/>
                <a:gd name="connsiteX12" fmla="*/ 187562 w 345493"/>
                <a:gd name="connsiteY12" fmla="*/ 839 h 379038"/>
                <a:gd name="connsiteX13" fmla="*/ 154354 w 345493"/>
                <a:gd name="connsiteY13" fmla="*/ 44109 h 379038"/>
                <a:gd name="connsiteX14" fmla="*/ 153795 w 345493"/>
                <a:gd name="connsiteY14" fmla="*/ 45675 h 379038"/>
                <a:gd name="connsiteX15" fmla="*/ 149099 w 345493"/>
                <a:gd name="connsiteY15" fmla="*/ 47240 h 379038"/>
                <a:gd name="connsiteX16" fmla="*/ 142726 w 345493"/>
                <a:gd name="connsiteY16" fmla="*/ 49364 h 379038"/>
                <a:gd name="connsiteX17" fmla="*/ 136353 w 345493"/>
                <a:gd name="connsiteY17" fmla="*/ 52048 h 379038"/>
                <a:gd name="connsiteX18" fmla="*/ 123718 w 345493"/>
                <a:gd name="connsiteY18" fmla="*/ 58421 h 379038"/>
                <a:gd name="connsiteX19" fmla="*/ 112090 w 345493"/>
                <a:gd name="connsiteY19" fmla="*/ 65912 h 379038"/>
                <a:gd name="connsiteX20" fmla="*/ 111084 w 345493"/>
                <a:gd name="connsiteY20" fmla="*/ 65353 h 379038"/>
                <a:gd name="connsiteX21" fmla="*/ 37736 w 345493"/>
                <a:gd name="connsiteY21" fmla="*/ 68708 h 379038"/>
                <a:gd name="connsiteX22" fmla="*/ 56744 w 345493"/>
                <a:gd name="connsiteY22" fmla="*/ 141944 h 379038"/>
                <a:gd name="connsiteX23" fmla="*/ 54060 w 345493"/>
                <a:gd name="connsiteY23" fmla="*/ 149994 h 379038"/>
                <a:gd name="connsiteX24" fmla="*/ 47687 w 345493"/>
                <a:gd name="connsiteY24" fmla="*/ 179400 h 379038"/>
                <a:gd name="connsiteX25" fmla="*/ 47128 w 345493"/>
                <a:gd name="connsiteY25" fmla="*/ 183649 h 379038"/>
                <a:gd name="connsiteX26" fmla="*/ 839 w 345493"/>
                <a:gd name="connsiteY26" fmla="*/ 238101 h 379038"/>
                <a:gd name="connsiteX27" fmla="*/ 65689 w 345493"/>
                <a:gd name="connsiteY27" fmla="*/ 274998 h 379038"/>
                <a:gd name="connsiteX28" fmla="*/ 65689 w 345493"/>
                <a:gd name="connsiteY28" fmla="*/ 274998 h 379038"/>
                <a:gd name="connsiteX29" fmla="*/ 81007 w 345493"/>
                <a:gd name="connsiteY29" fmla="*/ 297920 h 379038"/>
                <a:gd name="connsiteX30" fmla="*/ 88386 w 345493"/>
                <a:gd name="connsiteY30" fmla="*/ 306417 h 379038"/>
                <a:gd name="connsiteX31" fmla="*/ 89951 w 345493"/>
                <a:gd name="connsiteY31" fmla="*/ 364111 h 379038"/>
                <a:gd name="connsiteX32" fmla="*/ 149546 w 345493"/>
                <a:gd name="connsiteY32" fmla="*/ 345439 h 379038"/>
                <a:gd name="connsiteX33" fmla="*/ 159609 w 345493"/>
                <a:gd name="connsiteY33" fmla="*/ 348682 h 379038"/>
                <a:gd name="connsiteX34" fmla="*/ 190693 w 345493"/>
                <a:gd name="connsiteY34" fmla="*/ 353489 h 379038"/>
                <a:gd name="connsiteX35" fmla="*/ 198631 w 345493"/>
                <a:gd name="connsiteY35" fmla="*/ 353489 h 379038"/>
                <a:gd name="connsiteX36" fmla="*/ 199637 w 345493"/>
                <a:gd name="connsiteY36" fmla="*/ 353489 h 379038"/>
                <a:gd name="connsiteX37" fmla="*/ 200644 w 345493"/>
                <a:gd name="connsiteY37" fmla="*/ 353489 h 379038"/>
                <a:gd name="connsiteX38" fmla="*/ 202209 w 345493"/>
                <a:gd name="connsiteY38" fmla="*/ 353489 h 379038"/>
                <a:gd name="connsiteX39" fmla="*/ 203774 w 345493"/>
                <a:gd name="connsiteY39" fmla="*/ 353489 h 379038"/>
                <a:gd name="connsiteX40" fmla="*/ 247045 w 345493"/>
                <a:gd name="connsiteY40" fmla="*/ 379094 h 379038"/>
                <a:gd name="connsiteX41" fmla="*/ 267618 w 345493"/>
                <a:gd name="connsiteY41" fmla="*/ 332581 h 379038"/>
                <a:gd name="connsiteX42" fmla="*/ 267618 w 345493"/>
                <a:gd name="connsiteY42" fmla="*/ 332022 h 379038"/>
                <a:gd name="connsiteX43" fmla="*/ 267618 w 345493"/>
                <a:gd name="connsiteY43" fmla="*/ 331463 h 379038"/>
                <a:gd name="connsiteX44" fmla="*/ 267618 w 345493"/>
                <a:gd name="connsiteY44" fmla="*/ 330345 h 379038"/>
                <a:gd name="connsiteX45" fmla="*/ 279246 w 345493"/>
                <a:gd name="connsiteY45" fmla="*/ 320729 h 379038"/>
                <a:gd name="connsiteX46" fmla="*/ 299819 w 345493"/>
                <a:gd name="connsiteY46" fmla="*/ 296690 h 379038"/>
                <a:gd name="connsiteX47" fmla="*/ 301385 w 345493"/>
                <a:gd name="connsiteY47" fmla="*/ 294006 h 379038"/>
                <a:gd name="connsiteX48" fmla="*/ 339400 w 345493"/>
                <a:gd name="connsiteY48" fmla="*/ 280142 h 379038"/>
                <a:gd name="connsiteX49" fmla="*/ 319833 w 345493"/>
                <a:gd name="connsiteY49" fmla="*/ 243244 h 379038"/>
                <a:gd name="connsiteX50" fmla="*/ 319274 w 345493"/>
                <a:gd name="connsiteY50" fmla="*/ 243244 h 379038"/>
                <a:gd name="connsiteX51" fmla="*/ 319274 w 345493"/>
                <a:gd name="connsiteY51" fmla="*/ 243244 h 379038"/>
                <a:gd name="connsiteX52" fmla="*/ 318715 w 345493"/>
                <a:gd name="connsiteY52" fmla="*/ 242685 h 379038"/>
                <a:gd name="connsiteX53" fmla="*/ 319274 w 345493"/>
                <a:gd name="connsiteY53" fmla="*/ 238436 h 379038"/>
                <a:gd name="connsiteX54" fmla="*/ 319274 w 345493"/>
                <a:gd name="connsiteY54" fmla="*/ 230945 h 379038"/>
                <a:gd name="connsiteX55" fmla="*/ 319274 w 345493"/>
                <a:gd name="connsiteY55" fmla="*/ 228932 h 379038"/>
                <a:gd name="connsiteX56" fmla="*/ 319274 w 345493"/>
                <a:gd name="connsiteY56" fmla="*/ 227814 h 379038"/>
                <a:gd name="connsiteX57" fmla="*/ 319274 w 345493"/>
                <a:gd name="connsiteY57" fmla="*/ 227255 h 379038"/>
                <a:gd name="connsiteX58" fmla="*/ 319274 w 345493"/>
                <a:gd name="connsiteY58" fmla="*/ 226696 h 379038"/>
                <a:gd name="connsiteX59" fmla="*/ 319274 w 345493"/>
                <a:gd name="connsiteY59" fmla="*/ 225131 h 379038"/>
                <a:gd name="connsiteX60" fmla="*/ 319274 w 345493"/>
                <a:gd name="connsiteY60" fmla="*/ 223006 h 379038"/>
                <a:gd name="connsiteX61" fmla="*/ 319274 w 345493"/>
                <a:gd name="connsiteY61" fmla="*/ 220882 h 379038"/>
                <a:gd name="connsiteX62" fmla="*/ 319274 w 345493"/>
                <a:gd name="connsiteY62" fmla="*/ 218758 h 379038"/>
                <a:gd name="connsiteX63" fmla="*/ 319274 w 345493"/>
                <a:gd name="connsiteY63" fmla="*/ 216633 h 379038"/>
                <a:gd name="connsiteX64" fmla="*/ 318715 w 345493"/>
                <a:gd name="connsiteY64" fmla="*/ 214509 h 379038"/>
                <a:gd name="connsiteX65" fmla="*/ 317150 w 345493"/>
                <a:gd name="connsiteY65" fmla="*/ 207017 h 379038"/>
                <a:gd name="connsiteX66" fmla="*/ 305522 w 345493"/>
                <a:gd name="connsiteY66" fmla="*/ 178729 h 379038"/>
                <a:gd name="connsiteX67" fmla="*/ 286514 w 345493"/>
                <a:gd name="connsiteY67" fmla="*/ 155808 h 379038"/>
                <a:gd name="connsiteX68" fmla="*/ 262810 w 345493"/>
                <a:gd name="connsiteY68" fmla="*/ 140266 h 379038"/>
                <a:gd name="connsiteX69" fmla="*/ 236423 w 345493"/>
                <a:gd name="connsiteY69" fmla="*/ 132775 h 379038"/>
                <a:gd name="connsiteX70" fmla="*/ 223788 w 345493"/>
                <a:gd name="connsiteY70" fmla="*/ 133334 h 379038"/>
                <a:gd name="connsiteX71" fmla="*/ 222223 w 345493"/>
                <a:gd name="connsiteY71" fmla="*/ 133334 h 379038"/>
                <a:gd name="connsiteX72" fmla="*/ 221664 w 345493"/>
                <a:gd name="connsiteY72" fmla="*/ 133334 h 379038"/>
                <a:gd name="connsiteX73" fmla="*/ 221105 w 345493"/>
                <a:gd name="connsiteY73" fmla="*/ 133334 h 379038"/>
                <a:gd name="connsiteX74" fmla="*/ 220546 w 345493"/>
                <a:gd name="connsiteY74" fmla="*/ 133334 h 379038"/>
                <a:gd name="connsiteX75" fmla="*/ 218981 w 345493"/>
                <a:gd name="connsiteY75" fmla="*/ 133334 h 379038"/>
                <a:gd name="connsiteX76" fmla="*/ 217415 w 345493"/>
                <a:gd name="connsiteY76" fmla="*/ 133334 h 379038"/>
                <a:gd name="connsiteX77" fmla="*/ 210595 w 345493"/>
                <a:gd name="connsiteY77" fmla="*/ 134452 h 379038"/>
                <a:gd name="connsiteX78" fmla="*/ 186332 w 345493"/>
                <a:gd name="connsiteY78" fmla="*/ 143509 h 379038"/>
                <a:gd name="connsiteX79" fmla="*/ 167324 w 345493"/>
                <a:gd name="connsiteY79" fmla="*/ 159498 h 379038"/>
                <a:gd name="connsiteX80" fmla="*/ 155137 w 345493"/>
                <a:gd name="connsiteY80" fmla="*/ 179847 h 379038"/>
                <a:gd name="connsiteX81" fmla="*/ 150441 w 345493"/>
                <a:gd name="connsiteY81" fmla="*/ 201762 h 379038"/>
                <a:gd name="connsiteX82" fmla="*/ 150441 w 345493"/>
                <a:gd name="connsiteY82" fmla="*/ 207129 h 379038"/>
                <a:gd name="connsiteX83" fmla="*/ 150441 w 345493"/>
                <a:gd name="connsiteY83" fmla="*/ 208247 h 379038"/>
                <a:gd name="connsiteX84" fmla="*/ 150441 w 345493"/>
                <a:gd name="connsiteY84" fmla="*/ 209813 h 379038"/>
                <a:gd name="connsiteX85" fmla="*/ 150441 w 345493"/>
                <a:gd name="connsiteY85" fmla="*/ 212496 h 379038"/>
                <a:gd name="connsiteX86" fmla="*/ 152565 w 345493"/>
                <a:gd name="connsiteY86" fmla="*/ 223230 h 379038"/>
                <a:gd name="connsiteX87" fmla="*/ 161510 w 345493"/>
                <a:gd name="connsiteY87" fmla="*/ 241343 h 379038"/>
                <a:gd name="connsiteX88" fmla="*/ 174704 w 345493"/>
                <a:gd name="connsiteY88" fmla="*/ 254202 h 379038"/>
                <a:gd name="connsiteX89" fmla="*/ 190022 w 345493"/>
                <a:gd name="connsiteY89" fmla="*/ 261693 h 379038"/>
                <a:gd name="connsiteX90" fmla="*/ 205340 w 345493"/>
                <a:gd name="connsiteY90" fmla="*/ 263817 h 379038"/>
                <a:gd name="connsiteX91" fmla="*/ 206905 w 345493"/>
                <a:gd name="connsiteY91" fmla="*/ 263817 h 379038"/>
                <a:gd name="connsiteX92" fmla="*/ 207911 w 345493"/>
                <a:gd name="connsiteY92" fmla="*/ 263817 h 379038"/>
                <a:gd name="connsiteX93" fmla="*/ 208918 w 345493"/>
                <a:gd name="connsiteY93" fmla="*/ 263817 h 379038"/>
                <a:gd name="connsiteX94" fmla="*/ 210483 w 345493"/>
                <a:gd name="connsiteY94" fmla="*/ 263817 h 379038"/>
                <a:gd name="connsiteX95" fmla="*/ 211042 w 345493"/>
                <a:gd name="connsiteY95" fmla="*/ 263817 h 379038"/>
                <a:gd name="connsiteX96" fmla="*/ 211601 w 345493"/>
                <a:gd name="connsiteY96" fmla="*/ 263817 h 379038"/>
                <a:gd name="connsiteX97" fmla="*/ 212607 w 345493"/>
                <a:gd name="connsiteY97" fmla="*/ 263817 h 379038"/>
                <a:gd name="connsiteX98" fmla="*/ 214173 w 345493"/>
                <a:gd name="connsiteY98" fmla="*/ 263258 h 379038"/>
                <a:gd name="connsiteX99" fmla="*/ 215738 w 345493"/>
                <a:gd name="connsiteY99" fmla="*/ 262699 h 379038"/>
                <a:gd name="connsiteX100" fmla="*/ 218869 w 345493"/>
                <a:gd name="connsiteY100" fmla="*/ 261581 h 379038"/>
                <a:gd name="connsiteX101" fmla="*/ 224683 w 345493"/>
                <a:gd name="connsiteY101" fmla="*/ 258898 h 379038"/>
                <a:gd name="connsiteX102" fmla="*/ 229938 w 345493"/>
                <a:gd name="connsiteY102" fmla="*/ 255655 h 379038"/>
                <a:gd name="connsiteX103" fmla="*/ 230944 w 345493"/>
                <a:gd name="connsiteY103" fmla="*/ 254537 h 379038"/>
                <a:gd name="connsiteX104" fmla="*/ 231503 w 345493"/>
                <a:gd name="connsiteY104" fmla="*/ 249170 h 379038"/>
                <a:gd name="connsiteX105" fmla="*/ 226807 w 345493"/>
                <a:gd name="connsiteY105" fmla="*/ 248052 h 379038"/>
                <a:gd name="connsiteX106" fmla="*/ 225801 w 345493"/>
                <a:gd name="connsiteY106" fmla="*/ 248611 h 379038"/>
                <a:gd name="connsiteX107" fmla="*/ 221552 w 345493"/>
                <a:gd name="connsiteY107" fmla="*/ 250176 h 379038"/>
                <a:gd name="connsiteX108" fmla="*/ 216856 w 345493"/>
                <a:gd name="connsiteY108" fmla="*/ 251294 h 379038"/>
                <a:gd name="connsiteX109" fmla="*/ 214173 w 345493"/>
                <a:gd name="connsiteY109" fmla="*/ 251853 h 379038"/>
                <a:gd name="connsiteX110" fmla="*/ 213166 w 345493"/>
                <a:gd name="connsiteY110" fmla="*/ 251853 h 379038"/>
                <a:gd name="connsiteX111" fmla="*/ 212160 w 345493"/>
                <a:gd name="connsiteY111" fmla="*/ 251853 h 379038"/>
                <a:gd name="connsiteX112" fmla="*/ 211154 w 345493"/>
                <a:gd name="connsiteY112" fmla="*/ 251853 h 379038"/>
                <a:gd name="connsiteX113" fmla="*/ 209588 w 345493"/>
                <a:gd name="connsiteY113" fmla="*/ 251853 h 379038"/>
                <a:gd name="connsiteX114" fmla="*/ 209588 w 345493"/>
                <a:gd name="connsiteY114" fmla="*/ 251853 h 379038"/>
                <a:gd name="connsiteX115" fmla="*/ 209029 w 345493"/>
                <a:gd name="connsiteY115" fmla="*/ 251853 h 379038"/>
                <a:gd name="connsiteX116" fmla="*/ 208470 w 345493"/>
                <a:gd name="connsiteY116" fmla="*/ 251853 h 379038"/>
                <a:gd name="connsiteX117" fmla="*/ 206905 w 345493"/>
                <a:gd name="connsiteY117" fmla="*/ 251853 h 379038"/>
                <a:gd name="connsiteX118" fmla="*/ 195836 w 345493"/>
                <a:gd name="connsiteY118" fmla="*/ 248611 h 379038"/>
                <a:gd name="connsiteX119" fmla="*/ 185326 w 345493"/>
                <a:gd name="connsiteY119" fmla="*/ 241679 h 379038"/>
                <a:gd name="connsiteX120" fmla="*/ 177387 w 345493"/>
                <a:gd name="connsiteY120" fmla="*/ 231504 h 379038"/>
                <a:gd name="connsiteX121" fmla="*/ 173138 w 345493"/>
                <a:gd name="connsiteY121" fmla="*/ 218646 h 379038"/>
                <a:gd name="connsiteX122" fmla="*/ 172579 w 345493"/>
                <a:gd name="connsiteY122" fmla="*/ 211713 h 379038"/>
                <a:gd name="connsiteX123" fmla="*/ 172579 w 345493"/>
                <a:gd name="connsiteY123" fmla="*/ 209589 h 379038"/>
                <a:gd name="connsiteX124" fmla="*/ 172579 w 345493"/>
                <a:gd name="connsiteY124" fmla="*/ 209589 h 379038"/>
                <a:gd name="connsiteX125" fmla="*/ 172579 w 345493"/>
                <a:gd name="connsiteY125" fmla="*/ 209030 h 379038"/>
                <a:gd name="connsiteX126" fmla="*/ 172579 w 345493"/>
                <a:gd name="connsiteY126" fmla="*/ 207912 h 379038"/>
                <a:gd name="connsiteX127" fmla="*/ 173138 w 345493"/>
                <a:gd name="connsiteY127" fmla="*/ 204222 h 379038"/>
                <a:gd name="connsiteX128" fmla="*/ 187338 w 345493"/>
                <a:gd name="connsiteY128" fmla="*/ 176940 h 379038"/>
                <a:gd name="connsiteX129" fmla="*/ 193711 w 345493"/>
                <a:gd name="connsiteY129" fmla="*/ 171573 h 379038"/>
                <a:gd name="connsiteX130" fmla="*/ 200532 w 345493"/>
                <a:gd name="connsiteY130" fmla="*/ 167325 h 379038"/>
                <a:gd name="connsiteX131" fmla="*/ 207911 w 345493"/>
                <a:gd name="connsiteY131" fmla="*/ 164641 h 379038"/>
                <a:gd name="connsiteX132" fmla="*/ 215850 w 345493"/>
                <a:gd name="connsiteY132" fmla="*/ 163076 h 379038"/>
                <a:gd name="connsiteX133" fmla="*/ 220099 w 345493"/>
                <a:gd name="connsiteY133" fmla="*/ 163076 h 379038"/>
                <a:gd name="connsiteX134" fmla="*/ 221105 w 345493"/>
                <a:gd name="connsiteY134" fmla="*/ 163076 h 379038"/>
                <a:gd name="connsiteX135" fmla="*/ 222111 w 345493"/>
                <a:gd name="connsiteY135" fmla="*/ 163076 h 379038"/>
                <a:gd name="connsiteX136" fmla="*/ 222670 w 345493"/>
                <a:gd name="connsiteY136" fmla="*/ 163076 h 379038"/>
                <a:gd name="connsiteX137" fmla="*/ 222670 w 345493"/>
                <a:gd name="connsiteY137" fmla="*/ 163076 h 379038"/>
                <a:gd name="connsiteX138" fmla="*/ 223229 w 345493"/>
                <a:gd name="connsiteY138" fmla="*/ 163076 h 379038"/>
                <a:gd name="connsiteX139" fmla="*/ 224236 w 345493"/>
                <a:gd name="connsiteY139" fmla="*/ 163076 h 379038"/>
                <a:gd name="connsiteX140" fmla="*/ 233180 w 345493"/>
                <a:gd name="connsiteY140" fmla="*/ 164194 h 379038"/>
                <a:gd name="connsiteX141" fmla="*/ 250064 w 345493"/>
                <a:gd name="connsiteY141" fmla="*/ 170567 h 379038"/>
                <a:gd name="connsiteX142" fmla="*/ 274886 w 345493"/>
                <a:gd name="connsiteY142" fmla="*/ 196731 h 379038"/>
                <a:gd name="connsiteX143" fmla="*/ 280700 w 345493"/>
                <a:gd name="connsiteY143" fmla="*/ 214397 h 379038"/>
                <a:gd name="connsiteX144" fmla="*/ 281259 w 345493"/>
                <a:gd name="connsiteY144" fmla="*/ 219205 h 379038"/>
                <a:gd name="connsiteX145" fmla="*/ 281259 w 345493"/>
                <a:gd name="connsiteY145" fmla="*/ 220323 h 379038"/>
                <a:gd name="connsiteX146" fmla="*/ 281259 w 345493"/>
                <a:gd name="connsiteY146" fmla="*/ 221441 h 379038"/>
                <a:gd name="connsiteX147" fmla="*/ 281259 w 345493"/>
                <a:gd name="connsiteY147" fmla="*/ 222559 h 379038"/>
                <a:gd name="connsiteX148" fmla="*/ 281259 w 345493"/>
                <a:gd name="connsiteY148" fmla="*/ 223677 h 379038"/>
                <a:gd name="connsiteX149" fmla="*/ 281259 w 345493"/>
                <a:gd name="connsiteY149" fmla="*/ 224795 h 379038"/>
                <a:gd name="connsiteX150" fmla="*/ 281259 w 345493"/>
                <a:gd name="connsiteY150" fmla="*/ 225913 h 379038"/>
                <a:gd name="connsiteX151" fmla="*/ 281259 w 345493"/>
                <a:gd name="connsiteY151" fmla="*/ 228597 h 379038"/>
                <a:gd name="connsiteX152" fmla="*/ 280700 w 345493"/>
                <a:gd name="connsiteY152" fmla="*/ 233964 h 379038"/>
                <a:gd name="connsiteX153" fmla="*/ 280141 w 345493"/>
                <a:gd name="connsiteY153" fmla="*/ 238772 h 379038"/>
                <a:gd name="connsiteX154" fmla="*/ 279134 w 345493"/>
                <a:gd name="connsiteY154" fmla="*/ 243580 h 379038"/>
                <a:gd name="connsiteX155" fmla="*/ 276004 w 345493"/>
                <a:gd name="connsiteY155" fmla="*/ 253195 h 379038"/>
                <a:gd name="connsiteX156" fmla="*/ 266500 w 345493"/>
                <a:gd name="connsiteY156" fmla="*/ 270861 h 379038"/>
                <a:gd name="connsiteX157" fmla="*/ 235417 w 345493"/>
                <a:gd name="connsiteY157" fmla="*/ 296466 h 379038"/>
                <a:gd name="connsiteX158" fmla="*/ 215850 w 345493"/>
                <a:gd name="connsiteY158" fmla="*/ 302392 h 379038"/>
                <a:gd name="connsiteX159" fmla="*/ 205787 w 345493"/>
                <a:gd name="connsiteY159" fmla="*/ 303510 h 379038"/>
                <a:gd name="connsiteX160" fmla="*/ 205451 w 345493"/>
                <a:gd name="connsiteY160" fmla="*/ 303510 h 379038"/>
                <a:gd name="connsiteX161" fmla="*/ 204892 w 345493"/>
                <a:gd name="connsiteY161" fmla="*/ 303510 h 379038"/>
                <a:gd name="connsiteX162" fmla="*/ 203886 w 345493"/>
                <a:gd name="connsiteY162" fmla="*/ 303510 h 379038"/>
                <a:gd name="connsiteX163" fmla="*/ 202321 w 345493"/>
                <a:gd name="connsiteY163" fmla="*/ 303510 h 379038"/>
                <a:gd name="connsiteX164" fmla="*/ 201314 w 345493"/>
                <a:gd name="connsiteY164" fmla="*/ 303510 h 379038"/>
                <a:gd name="connsiteX165" fmla="*/ 201314 w 345493"/>
                <a:gd name="connsiteY165" fmla="*/ 303510 h 379038"/>
                <a:gd name="connsiteX166" fmla="*/ 200755 w 345493"/>
                <a:gd name="connsiteY166" fmla="*/ 303510 h 379038"/>
                <a:gd name="connsiteX167" fmla="*/ 195500 w 345493"/>
                <a:gd name="connsiteY167" fmla="*/ 302951 h 379038"/>
                <a:gd name="connsiteX168" fmla="*/ 174368 w 345493"/>
                <a:gd name="connsiteY168" fmla="*/ 299261 h 379038"/>
                <a:gd name="connsiteX169" fmla="*/ 154354 w 345493"/>
                <a:gd name="connsiteY169" fmla="*/ 291211 h 379038"/>
                <a:gd name="connsiteX170" fmla="*/ 121706 w 345493"/>
                <a:gd name="connsiteY170" fmla="*/ 263482 h 379038"/>
                <a:gd name="connsiteX171" fmla="*/ 110077 w 345493"/>
                <a:gd name="connsiteY171" fmla="*/ 245368 h 379038"/>
                <a:gd name="connsiteX172" fmla="*/ 102698 w 345493"/>
                <a:gd name="connsiteY172" fmla="*/ 225578 h 379038"/>
                <a:gd name="connsiteX173" fmla="*/ 99008 w 345493"/>
                <a:gd name="connsiteY173" fmla="*/ 204781 h 379038"/>
                <a:gd name="connsiteX174" fmla="*/ 99008 w 345493"/>
                <a:gd name="connsiteY174" fmla="*/ 203663 h 379038"/>
                <a:gd name="connsiteX175" fmla="*/ 99008 w 345493"/>
                <a:gd name="connsiteY175" fmla="*/ 203104 h 379038"/>
                <a:gd name="connsiteX176" fmla="*/ 99008 w 345493"/>
                <a:gd name="connsiteY176" fmla="*/ 202545 h 379038"/>
                <a:gd name="connsiteX177" fmla="*/ 99008 w 345493"/>
                <a:gd name="connsiteY177" fmla="*/ 201986 h 379038"/>
                <a:gd name="connsiteX178" fmla="*/ 99008 w 345493"/>
                <a:gd name="connsiteY178" fmla="*/ 200868 h 379038"/>
                <a:gd name="connsiteX179" fmla="*/ 99008 w 345493"/>
                <a:gd name="connsiteY179" fmla="*/ 200309 h 379038"/>
                <a:gd name="connsiteX180" fmla="*/ 99008 w 345493"/>
                <a:gd name="connsiteY180" fmla="*/ 199750 h 379038"/>
                <a:gd name="connsiteX181" fmla="*/ 99008 w 345493"/>
                <a:gd name="connsiteY181" fmla="*/ 198632 h 379038"/>
                <a:gd name="connsiteX182" fmla="*/ 99008 w 345493"/>
                <a:gd name="connsiteY182" fmla="*/ 197066 h 379038"/>
                <a:gd name="connsiteX183" fmla="*/ 99008 w 345493"/>
                <a:gd name="connsiteY183" fmla="*/ 196507 h 379038"/>
                <a:gd name="connsiteX184" fmla="*/ 99008 w 345493"/>
                <a:gd name="connsiteY184" fmla="*/ 195948 h 379038"/>
                <a:gd name="connsiteX185" fmla="*/ 99008 w 345493"/>
                <a:gd name="connsiteY185" fmla="*/ 193265 h 379038"/>
                <a:gd name="connsiteX186" fmla="*/ 100014 w 345493"/>
                <a:gd name="connsiteY186" fmla="*/ 182531 h 379038"/>
                <a:gd name="connsiteX187" fmla="*/ 101580 w 345493"/>
                <a:gd name="connsiteY187" fmla="*/ 171797 h 379038"/>
                <a:gd name="connsiteX188" fmla="*/ 104263 w 345493"/>
                <a:gd name="connsiteY188" fmla="*/ 161063 h 379038"/>
                <a:gd name="connsiteX189" fmla="*/ 111643 w 345493"/>
                <a:gd name="connsiteY189" fmla="*/ 140714 h 379038"/>
                <a:gd name="connsiteX190" fmla="*/ 134340 w 345493"/>
                <a:gd name="connsiteY190" fmla="*/ 107618 h 379038"/>
                <a:gd name="connsiteX191" fmla="*/ 141720 w 345493"/>
                <a:gd name="connsiteY191" fmla="*/ 101245 h 379038"/>
                <a:gd name="connsiteX192" fmla="*/ 149658 w 345493"/>
                <a:gd name="connsiteY192" fmla="*/ 95319 h 379038"/>
                <a:gd name="connsiteX193" fmla="*/ 157597 w 345493"/>
                <a:gd name="connsiteY193" fmla="*/ 90511 h 379038"/>
                <a:gd name="connsiteX194" fmla="*/ 161845 w 345493"/>
                <a:gd name="connsiteY194" fmla="*/ 88386 h 379038"/>
                <a:gd name="connsiteX195" fmla="*/ 163970 w 345493"/>
                <a:gd name="connsiteY195" fmla="*/ 87268 h 379038"/>
                <a:gd name="connsiteX196" fmla="*/ 166094 w 345493"/>
                <a:gd name="connsiteY196" fmla="*/ 86150 h 379038"/>
                <a:gd name="connsiteX197" fmla="*/ 175039 w 345493"/>
                <a:gd name="connsiteY197" fmla="*/ 82908 h 379038"/>
                <a:gd name="connsiteX198" fmla="*/ 177163 w 345493"/>
                <a:gd name="connsiteY198" fmla="*/ 82349 h 379038"/>
                <a:gd name="connsiteX199" fmla="*/ 179288 w 345493"/>
                <a:gd name="connsiteY199" fmla="*/ 81789 h 379038"/>
                <a:gd name="connsiteX200" fmla="*/ 183984 w 345493"/>
                <a:gd name="connsiteY200" fmla="*/ 80671 h 379038"/>
                <a:gd name="connsiteX201" fmla="*/ 186108 w 345493"/>
                <a:gd name="connsiteY201" fmla="*/ 80112 h 379038"/>
                <a:gd name="connsiteX202" fmla="*/ 188233 w 345493"/>
                <a:gd name="connsiteY202" fmla="*/ 79553 h 379038"/>
                <a:gd name="connsiteX203" fmla="*/ 190357 w 345493"/>
                <a:gd name="connsiteY203" fmla="*/ 78994 h 379038"/>
                <a:gd name="connsiteX204" fmla="*/ 191363 w 345493"/>
                <a:gd name="connsiteY204" fmla="*/ 78994 h 379038"/>
                <a:gd name="connsiteX205" fmla="*/ 192370 w 345493"/>
                <a:gd name="connsiteY205" fmla="*/ 78994 h 379038"/>
                <a:gd name="connsiteX206" fmla="*/ 194494 w 345493"/>
                <a:gd name="connsiteY206" fmla="*/ 78435 h 379038"/>
                <a:gd name="connsiteX207" fmla="*/ 197178 w 345493"/>
                <a:gd name="connsiteY207" fmla="*/ 77876 h 379038"/>
                <a:gd name="connsiteX208" fmla="*/ 199861 w 345493"/>
                <a:gd name="connsiteY208" fmla="*/ 77317 h 379038"/>
                <a:gd name="connsiteX209" fmla="*/ 201426 w 345493"/>
                <a:gd name="connsiteY209" fmla="*/ 77317 h 379038"/>
                <a:gd name="connsiteX210" fmla="*/ 202433 w 345493"/>
                <a:gd name="connsiteY210" fmla="*/ 77317 h 379038"/>
                <a:gd name="connsiteX211" fmla="*/ 202992 w 345493"/>
                <a:gd name="connsiteY211" fmla="*/ 77317 h 379038"/>
                <a:gd name="connsiteX212" fmla="*/ 203551 w 345493"/>
                <a:gd name="connsiteY212" fmla="*/ 77317 h 379038"/>
                <a:gd name="connsiteX213" fmla="*/ 206234 w 345493"/>
                <a:gd name="connsiteY213" fmla="*/ 77317 h 379038"/>
                <a:gd name="connsiteX214" fmla="*/ 207799 w 345493"/>
                <a:gd name="connsiteY214" fmla="*/ 77317 h 379038"/>
                <a:gd name="connsiteX215" fmla="*/ 207799 w 345493"/>
                <a:gd name="connsiteY215" fmla="*/ 77317 h 379038"/>
                <a:gd name="connsiteX216" fmla="*/ 208359 w 345493"/>
                <a:gd name="connsiteY216" fmla="*/ 77317 h 379038"/>
                <a:gd name="connsiteX217" fmla="*/ 208918 w 345493"/>
                <a:gd name="connsiteY217" fmla="*/ 77317 h 379038"/>
                <a:gd name="connsiteX218" fmla="*/ 211042 w 345493"/>
                <a:gd name="connsiteY218" fmla="*/ 77317 h 379038"/>
                <a:gd name="connsiteX219" fmla="*/ 219987 w 345493"/>
                <a:gd name="connsiteY219" fmla="*/ 77317 h 379038"/>
                <a:gd name="connsiteX220" fmla="*/ 237429 w 345493"/>
                <a:gd name="connsiteY220" fmla="*/ 79441 h 379038"/>
                <a:gd name="connsiteX221" fmla="*/ 269072 w 345493"/>
                <a:gd name="connsiteY221" fmla="*/ 90175 h 379038"/>
                <a:gd name="connsiteX222" fmla="*/ 294900 w 345493"/>
                <a:gd name="connsiteY222" fmla="*/ 107282 h 379038"/>
                <a:gd name="connsiteX223" fmla="*/ 296465 w 345493"/>
                <a:gd name="connsiteY223" fmla="*/ 108400 h 379038"/>
                <a:gd name="connsiteX224" fmla="*/ 298030 w 345493"/>
                <a:gd name="connsiteY224" fmla="*/ 109519 h 379038"/>
                <a:gd name="connsiteX225" fmla="*/ 300714 w 345493"/>
                <a:gd name="connsiteY225" fmla="*/ 112202 h 379038"/>
                <a:gd name="connsiteX226" fmla="*/ 303397 w 345493"/>
                <a:gd name="connsiteY226" fmla="*/ 114885 h 379038"/>
                <a:gd name="connsiteX227" fmla="*/ 306081 w 345493"/>
                <a:gd name="connsiteY227" fmla="*/ 117569 h 379038"/>
                <a:gd name="connsiteX228" fmla="*/ 315026 w 345493"/>
                <a:gd name="connsiteY228" fmla="*/ 128303 h 379038"/>
                <a:gd name="connsiteX229" fmla="*/ 328219 w 345493"/>
                <a:gd name="connsiteY229" fmla="*/ 149100 h 379038"/>
                <a:gd name="connsiteX230" fmla="*/ 328778 w 345493"/>
                <a:gd name="connsiteY230" fmla="*/ 150218 h 379038"/>
                <a:gd name="connsiteX231" fmla="*/ 329337 w 345493"/>
                <a:gd name="connsiteY231" fmla="*/ 151336 h 379038"/>
                <a:gd name="connsiteX232" fmla="*/ 330344 w 345493"/>
                <a:gd name="connsiteY232" fmla="*/ 154019 h 379038"/>
                <a:gd name="connsiteX233" fmla="*/ 331350 w 345493"/>
                <a:gd name="connsiteY233" fmla="*/ 156144 h 379038"/>
                <a:gd name="connsiteX234" fmla="*/ 332356 w 345493"/>
                <a:gd name="connsiteY234" fmla="*/ 158268 h 379038"/>
                <a:gd name="connsiteX235" fmla="*/ 335487 w 345493"/>
                <a:gd name="connsiteY235" fmla="*/ 167325 h 379038"/>
                <a:gd name="connsiteX236" fmla="*/ 339177 w 345493"/>
                <a:gd name="connsiteY236" fmla="*/ 179624 h 379038"/>
                <a:gd name="connsiteX237" fmla="*/ 342307 w 345493"/>
                <a:gd name="connsiteY237" fmla="*/ 181748 h 379038"/>
                <a:gd name="connsiteX238" fmla="*/ 344991 w 345493"/>
                <a:gd name="connsiteY238" fmla="*/ 179065 h 379038"/>
                <a:gd name="connsiteX239" fmla="*/ 343649 w 345493"/>
                <a:gd name="connsiteY239" fmla="*/ 168107 h 3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345493" h="379038">
                  <a:moveTo>
                    <a:pt x="343649" y="168107"/>
                  </a:moveTo>
                  <a:cubicBezTo>
                    <a:pt x="343090" y="161734"/>
                    <a:pt x="342084" y="154243"/>
                    <a:pt x="339959" y="146192"/>
                  </a:cubicBezTo>
                  <a:cubicBezTo>
                    <a:pt x="337835" y="138142"/>
                    <a:pt x="334704" y="129085"/>
                    <a:pt x="330455" y="120029"/>
                  </a:cubicBezTo>
                  <a:cubicBezTo>
                    <a:pt x="325759" y="110972"/>
                    <a:pt x="319945" y="101356"/>
                    <a:pt x="312566" y="92300"/>
                  </a:cubicBezTo>
                  <a:cubicBezTo>
                    <a:pt x="309435" y="88610"/>
                    <a:pt x="306193" y="85367"/>
                    <a:pt x="303062" y="81566"/>
                  </a:cubicBezTo>
                  <a:cubicBezTo>
                    <a:pt x="308317" y="60210"/>
                    <a:pt x="296689" y="41985"/>
                    <a:pt x="296689" y="41985"/>
                  </a:cubicBezTo>
                  <a:cubicBezTo>
                    <a:pt x="276675" y="40867"/>
                    <a:pt x="264040" y="48358"/>
                    <a:pt x="259232" y="51601"/>
                  </a:cubicBezTo>
                  <a:cubicBezTo>
                    <a:pt x="258673" y="51042"/>
                    <a:pt x="257667" y="51042"/>
                    <a:pt x="256549" y="50483"/>
                  </a:cubicBezTo>
                  <a:cubicBezTo>
                    <a:pt x="253418" y="48917"/>
                    <a:pt x="249728" y="47799"/>
                    <a:pt x="246039" y="46793"/>
                  </a:cubicBezTo>
                  <a:cubicBezTo>
                    <a:pt x="242349" y="45675"/>
                    <a:pt x="238659" y="44668"/>
                    <a:pt x="234969" y="43550"/>
                  </a:cubicBezTo>
                  <a:cubicBezTo>
                    <a:pt x="231280" y="42432"/>
                    <a:pt x="227590" y="41985"/>
                    <a:pt x="223341" y="41426"/>
                  </a:cubicBezTo>
                  <a:cubicBezTo>
                    <a:pt x="222782" y="41426"/>
                    <a:pt x="221776" y="41426"/>
                    <a:pt x="221217" y="40867"/>
                  </a:cubicBezTo>
                  <a:cubicBezTo>
                    <a:pt x="212384" y="12579"/>
                    <a:pt x="187562" y="839"/>
                    <a:pt x="187562" y="839"/>
                  </a:cubicBezTo>
                  <a:cubicBezTo>
                    <a:pt x="159609" y="18952"/>
                    <a:pt x="154354" y="44109"/>
                    <a:pt x="154354" y="44109"/>
                  </a:cubicBezTo>
                  <a:cubicBezTo>
                    <a:pt x="154354" y="44109"/>
                    <a:pt x="154354" y="44668"/>
                    <a:pt x="153795" y="45675"/>
                  </a:cubicBezTo>
                  <a:cubicBezTo>
                    <a:pt x="152230" y="46234"/>
                    <a:pt x="150664" y="46793"/>
                    <a:pt x="149099" y="47240"/>
                  </a:cubicBezTo>
                  <a:cubicBezTo>
                    <a:pt x="146975" y="47799"/>
                    <a:pt x="144850" y="48805"/>
                    <a:pt x="142726" y="49364"/>
                  </a:cubicBezTo>
                  <a:cubicBezTo>
                    <a:pt x="140601" y="50483"/>
                    <a:pt x="138477" y="50930"/>
                    <a:pt x="136353" y="52048"/>
                  </a:cubicBezTo>
                  <a:cubicBezTo>
                    <a:pt x="132104" y="53613"/>
                    <a:pt x="127967" y="55738"/>
                    <a:pt x="123718" y="58421"/>
                  </a:cubicBezTo>
                  <a:cubicBezTo>
                    <a:pt x="119469" y="60545"/>
                    <a:pt x="115780" y="63229"/>
                    <a:pt x="112090" y="65912"/>
                  </a:cubicBezTo>
                  <a:cubicBezTo>
                    <a:pt x="111531" y="65912"/>
                    <a:pt x="111084" y="65353"/>
                    <a:pt x="111084" y="65353"/>
                  </a:cubicBezTo>
                  <a:cubicBezTo>
                    <a:pt x="72062" y="50483"/>
                    <a:pt x="37736" y="68708"/>
                    <a:pt x="37736" y="68708"/>
                  </a:cubicBezTo>
                  <a:cubicBezTo>
                    <a:pt x="34605" y="110413"/>
                    <a:pt x="53054" y="137136"/>
                    <a:pt x="56744" y="141944"/>
                  </a:cubicBezTo>
                  <a:cubicBezTo>
                    <a:pt x="55737" y="144627"/>
                    <a:pt x="55178" y="147311"/>
                    <a:pt x="54060" y="149994"/>
                  </a:cubicBezTo>
                  <a:cubicBezTo>
                    <a:pt x="51377" y="159610"/>
                    <a:pt x="48805" y="169225"/>
                    <a:pt x="47687" y="179400"/>
                  </a:cubicBezTo>
                  <a:cubicBezTo>
                    <a:pt x="47687" y="180966"/>
                    <a:pt x="47128" y="182084"/>
                    <a:pt x="47128" y="183649"/>
                  </a:cubicBezTo>
                  <a:cubicBezTo>
                    <a:pt x="11349" y="201762"/>
                    <a:pt x="839" y="238101"/>
                    <a:pt x="839" y="238101"/>
                  </a:cubicBezTo>
                  <a:cubicBezTo>
                    <a:pt x="30916" y="272874"/>
                    <a:pt x="65689" y="274998"/>
                    <a:pt x="65689" y="274998"/>
                  </a:cubicBezTo>
                  <a:lnTo>
                    <a:pt x="65689" y="274998"/>
                  </a:lnTo>
                  <a:cubicBezTo>
                    <a:pt x="69937" y="283049"/>
                    <a:pt x="75192" y="290540"/>
                    <a:pt x="81007" y="297920"/>
                  </a:cubicBezTo>
                  <a:cubicBezTo>
                    <a:pt x="83690" y="301162"/>
                    <a:pt x="85703" y="303845"/>
                    <a:pt x="88386" y="306417"/>
                  </a:cubicBezTo>
                  <a:cubicBezTo>
                    <a:pt x="77317" y="337948"/>
                    <a:pt x="89951" y="364111"/>
                    <a:pt x="89951" y="364111"/>
                  </a:cubicBezTo>
                  <a:cubicBezTo>
                    <a:pt x="123159" y="365229"/>
                    <a:pt x="145298" y="349129"/>
                    <a:pt x="149546" y="345439"/>
                  </a:cubicBezTo>
                  <a:cubicBezTo>
                    <a:pt x="152677" y="346557"/>
                    <a:pt x="156367" y="347563"/>
                    <a:pt x="159609" y="348682"/>
                  </a:cubicBezTo>
                  <a:cubicBezTo>
                    <a:pt x="169672" y="351365"/>
                    <a:pt x="180182" y="352930"/>
                    <a:pt x="190693" y="353489"/>
                  </a:cubicBezTo>
                  <a:cubicBezTo>
                    <a:pt x="193376" y="353489"/>
                    <a:pt x="195948" y="353489"/>
                    <a:pt x="198631" y="353489"/>
                  </a:cubicBezTo>
                  <a:lnTo>
                    <a:pt x="199637" y="353489"/>
                  </a:lnTo>
                  <a:lnTo>
                    <a:pt x="200644" y="353489"/>
                  </a:lnTo>
                  <a:lnTo>
                    <a:pt x="202209" y="353489"/>
                  </a:lnTo>
                  <a:lnTo>
                    <a:pt x="203774" y="353489"/>
                  </a:lnTo>
                  <a:cubicBezTo>
                    <a:pt x="219651" y="375963"/>
                    <a:pt x="247045" y="379094"/>
                    <a:pt x="247045" y="379094"/>
                  </a:cubicBezTo>
                  <a:cubicBezTo>
                    <a:pt x="266612" y="358297"/>
                    <a:pt x="267618" y="337389"/>
                    <a:pt x="267618" y="332581"/>
                  </a:cubicBezTo>
                  <a:cubicBezTo>
                    <a:pt x="267618" y="332581"/>
                    <a:pt x="267618" y="332581"/>
                    <a:pt x="267618" y="332022"/>
                  </a:cubicBezTo>
                  <a:cubicBezTo>
                    <a:pt x="267618" y="331463"/>
                    <a:pt x="267618" y="331463"/>
                    <a:pt x="267618" y="331463"/>
                  </a:cubicBezTo>
                  <a:cubicBezTo>
                    <a:pt x="267618" y="330904"/>
                    <a:pt x="267618" y="330904"/>
                    <a:pt x="267618" y="330345"/>
                  </a:cubicBezTo>
                  <a:cubicBezTo>
                    <a:pt x="271867" y="327661"/>
                    <a:pt x="275557" y="324419"/>
                    <a:pt x="279246" y="320729"/>
                  </a:cubicBezTo>
                  <a:cubicBezTo>
                    <a:pt x="287185" y="313238"/>
                    <a:pt x="294005" y="305187"/>
                    <a:pt x="299819" y="296690"/>
                  </a:cubicBezTo>
                  <a:cubicBezTo>
                    <a:pt x="300378" y="295571"/>
                    <a:pt x="300826" y="295124"/>
                    <a:pt x="301385" y="294006"/>
                  </a:cubicBezTo>
                  <a:cubicBezTo>
                    <a:pt x="323523" y="295124"/>
                    <a:pt x="339400" y="280142"/>
                    <a:pt x="339400" y="280142"/>
                  </a:cubicBezTo>
                  <a:cubicBezTo>
                    <a:pt x="335710" y="256661"/>
                    <a:pt x="322517" y="245368"/>
                    <a:pt x="319833" y="243244"/>
                  </a:cubicBezTo>
                  <a:cubicBezTo>
                    <a:pt x="319833" y="243244"/>
                    <a:pt x="319833" y="243244"/>
                    <a:pt x="319274" y="243244"/>
                  </a:cubicBezTo>
                  <a:lnTo>
                    <a:pt x="319274" y="243244"/>
                  </a:lnTo>
                  <a:cubicBezTo>
                    <a:pt x="319274" y="243244"/>
                    <a:pt x="318715" y="243244"/>
                    <a:pt x="318715" y="242685"/>
                  </a:cubicBezTo>
                  <a:cubicBezTo>
                    <a:pt x="318715" y="241120"/>
                    <a:pt x="318715" y="240002"/>
                    <a:pt x="319274" y="238436"/>
                  </a:cubicBezTo>
                  <a:cubicBezTo>
                    <a:pt x="319274" y="235753"/>
                    <a:pt x="319274" y="233628"/>
                    <a:pt x="319274" y="230945"/>
                  </a:cubicBezTo>
                  <a:lnTo>
                    <a:pt x="319274" y="228932"/>
                  </a:lnTo>
                  <a:lnTo>
                    <a:pt x="319274" y="227814"/>
                  </a:lnTo>
                  <a:lnTo>
                    <a:pt x="319274" y="227255"/>
                  </a:lnTo>
                  <a:cubicBezTo>
                    <a:pt x="319274" y="226696"/>
                    <a:pt x="319274" y="226696"/>
                    <a:pt x="319274" y="226696"/>
                  </a:cubicBezTo>
                  <a:lnTo>
                    <a:pt x="319274" y="225131"/>
                  </a:lnTo>
                  <a:lnTo>
                    <a:pt x="319274" y="223006"/>
                  </a:lnTo>
                  <a:cubicBezTo>
                    <a:pt x="319274" y="222447"/>
                    <a:pt x="319274" y="221441"/>
                    <a:pt x="319274" y="220882"/>
                  </a:cubicBezTo>
                  <a:cubicBezTo>
                    <a:pt x="319274" y="220323"/>
                    <a:pt x="319274" y="219764"/>
                    <a:pt x="319274" y="218758"/>
                  </a:cubicBezTo>
                  <a:lnTo>
                    <a:pt x="319274" y="216633"/>
                  </a:lnTo>
                  <a:lnTo>
                    <a:pt x="318715" y="214509"/>
                  </a:lnTo>
                  <a:cubicBezTo>
                    <a:pt x="318156" y="211825"/>
                    <a:pt x="317709" y="209142"/>
                    <a:pt x="317150" y="207017"/>
                  </a:cubicBezTo>
                  <a:cubicBezTo>
                    <a:pt x="315026" y="196843"/>
                    <a:pt x="310777" y="187227"/>
                    <a:pt x="305522" y="178729"/>
                  </a:cubicBezTo>
                  <a:cubicBezTo>
                    <a:pt x="300267" y="170232"/>
                    <a:pt x="293893" y="162740"/>
                    <a:pt x="286514" y="155808"/>
                  </a:cubicBezTo>
                  <a:cubicBezTo>
                    <a:pt x="279134" y="149435"/>
                    <a:pt x="271196" y="144068"/>
                    <a:pt x="262810" y="140266"/>
                  </a:cubicBezTo>
                  <a:cubicBezTo>
                    <a:pt x="254424" y="136577"/>
                    <a:pt x="245368" y="133893"/>
                    <a:pt x="236423" y="132775"/>
                  </a:cubicBezTo>
                  <a:cubicBezTo>
                    <a:pt x="232733" y="133893"/>
                    <a:pt x="228037" y="133334"/>
                    <a:pt x="223788" y="133334"/>
                  </a:cubicBezTo>
                  <a:lnTo>
                    <a:pt x="222223" y="133334"/>
                  </a:lnTo>
                  <a:lnTo>
                    <a:pt x="221664" y="133334"/>
                  </a:lnTo>
                  <a:lnTo>
                    <a:pt x="221105" y="133334"/>
                  </a:lnTo>
                  <a:lnTo>
                    <a:pt x="220546" y="133334"/>
                  </a:lnTo>
                  <a:lnTo>
                    <a:pt x="218981" y="133334"/>
                  </a:lnTo>
                  <a:cubicBezTo>
                    <a:pt x="218421" y="133334"/>
                    <a:pt x="217974" y="133334"/>
                    <a:pt x="217415" y="133334"/>
                  </a:cubicBezTo>
                  <a:cubicBezTo>
                    <a:pt x="215291" y="133334"/>
                    <a:pt x="213166" y="133893"/>
                    <a:pt x="210595" y="134452"/>
                  </a:cubicBezTo>
                  <a:cubicBezTo>
                    <a:pt x="201650" y="136018"/>
                    <a:pt x="193711" y="139260"/>
                    <a:pt x="186332" y="143509"/>
                  </a:cubicBezTo>
                  <a:cubicBezTo>
                    <a:pt x="178952" y="147758"/>
                    <a:pt x="172579" y="153684"/>
                    <a:pt x="167324" y="159498"/>
                  </a:cubicBezTo>
                  <a:cubicBezTo>
                    <a:pt x="162069" y="165871"/>
                    <a:pt x="158379" y="172803"/>
                    <a:pt x="155137" y="179847"/>
                  </a:cubicBezTo>
                  <a:cubicBezTo>
                    <a:pt x="152453" y="186780"/>
                    <a:pt x="150888" y="194271"/>
                    <a:pt x="150441" y="201762"/>
                  </a:cubicBezTo>
                  <a:cubicBezTo>
                    <a:pt x="150441" y="203328"/>
                    <a:pt x="150441" y="205452"/>
                    <a:pt x="150441" y="207129"/>
                  </a:cubicBezTo>
                  <a:cubicBezTo>
                    <a:pt x="150441" y="207688"/>
                    <a:pt x="150441" y="208247"/>
                    <a:pt x="150441" y="208247"/>
                  </a:cubicBezTo>
                  <a:lnTo>
                    <a:pt x="150441" y="209813"/>
                  </a:lnTo>
                  <a:cubicBezTo>
                    <a:pt x="150441" y="210931"/>
                    <a:pt x="150441" y="211378"/>
                    <a:pt x="150441" y="212496"/>
                  </a:cubicBezTo>
                  <a:cubicBezTo>
                    <a:pt x="151000" y="216186"/>
                    <a:pt x="151447" y="219428"/>
                    <a:pt x="152565" y="223230"/>
                  </a:cubicBezTo>
                  <a:cubicBezTo>
                    <a:pt x="154690" y="230162"/>
                    <a:pt x="157820" y="236088"/>
                    <a:pt x="161510" y="241343"/>
                  </a:cubicBezTo>
                  <a:cubicBezTo>
                    <a:pt x="165200" y="246598"/>
                    <a:pt x="169896" y="250959"/>
                    <a:pt x="174704" y="254202"/>
                  </a:cubicBezTo>
                  <a:cubicBezTo>
                    <a:pt x="179400" y="257444"/>
                    <a:pt x="184767" y="260127"/>
                    <a:pt x="190022" y="261693"/>
                  </a:cubicBezTo>
                  <a:cubicBezTo>
                    <a:pt x="195277" y="263258"/>
                    <a:pt x="200085" y="263817"/>
                    <a:pt x="205340" y="263817"/>
                  </a:cubicBezTo>
                  <a:cubicBezTo>
                    <a:pt x="205899" y="263817"/>
                    <a:pt x="206346" y="263817"/>
                    <a:pt x="206905" y="263817"/>
                  </a:cubicBezTo>
                  <a:cubicBezTo>
                    <a:pt x="207464" y="263817"/>
                    <a:pt x="207464" y="263817"/>
                    <a:pt x="207911" y="263817"/>
                  </a:cubicBezTo>
                  <a:cubicBezTo>
                    <a:pt x="208470" y="263817"/>
                    <a:pt x="208470" y="263817"/>
                    <a:pt x="208918" y="263817"/>
                  </a:cubicBezTo>
                  <a:cubicBezTo>
                    <a:pt x="209365" y="263817"/>
                    <a:pt x="209924" y="263817"/>
                    <a:pt x="210483" y="263817"/>
                  </a:cubicBezTo>
                  <a:lnTo>
                    <a:pt x="211042" y="263817"/>
                  </a:lnTo>
                  <a:lnTo>
                    <a:pt x="211601" y="263817"/>
                  </a:lnTo>
                  <a:cubicBezTo>
                    <a:pt x="212160" y="263817"/>
                    <a:pt x="212160" y="263817"/>
                    <a:pt x="212607" y="263817"/>
                  </a:cubicBezTo>
                  <a:cubicBezTo>
                    <a:pt x="213055" y="263817"/>
                    <a:pt x="213614" y="263817"/>
                    <a:pt x="214173" y="263258"/>
                  </a:cubicBezTo>
                  <a:cubicBezTo>
                    <a:pt x="214732" y="263258"/>
                    <a:pt x="215179" y="263258"/>
                    <a:pt x="215738" y="262699"/>
                  </a:cubicBezTo>
                  <a:cubicBezTo>
                    <a:pt x="216744" y="262699"/>
                    <a:pt x="217862" y="262140"/>
                    <a:pt x="218869" y="261581"/>
                  </a:cubicBezTo>
                  <a:cubicBezTo>
                    <a:pt x="220993" y="261022"/>
                    <a:pt x="223117" y="260016"/>
                    <a:pt x="224683" y="258898"/>
                  </a:cubicBezTo>
                  <a:cubicBezTo>
                    <a:pt x="226248" y="257779"/>
                    <a:pt x="228373" y="256773"/>
                    <a:pt x="229938" y="255655"/>
                  </a:cubicBezTo>
                  <a:cubicBezTo>
                    <a:pt x="230497" y="255096"/>
                    <a:pt x="230944" y="255096"/>
                    <a:pt x="230944" y="254537"/>
                  </a:cubicBezTo>
                  <a:cubicBezTo>
                    <a:pt x="232510" y="252972"/>
                    <a:pt x="233069" y="250847"/>
                    <a:pt x="231503" y="249170"/>
                  </a:cubicBezTo>
                  <a:cubicBezTo>
                    <a:pt x="230497" y="247605"/>
                    <a:pt x="228373" y="247605"/>
                    <a:pt x="226807" y="248052"/>
                  </a:cubicBezTo>
                  <a:cubicBezTo>
                    <a:pt x="226248" y="248052"/>
                    <a:pt x="225801" y="248611"/>
                    <a:pt x="225801" y="248611"/>
                  </a:cubicBezTo>
                  <a:cubicBezTo>
                    <a:pt x="224236" y="249170"/>
                    <a:pt x="223117" y="249729"/>
                    <a:pt x="221552" y="250176"/>
                  </a:cubicBezTo>
                  <a:cubicBezTo>
                    <a:pt x="219987" y="250735"/>
                    <a:pt x="218421" y="251294"/>
                    <a:pt x="216856" y="251294"/>
                  </a:cubicBezTo>
                  <a:cubicBezTo>
                    <a:pt x="215850" y="251294"/>
                    <a:pt x="215291" y="251294"/>
                    <a:pt x="214173" y="251853"/>
                  </a:cubicBezTo>
                  <a:cubicBezTo>
                    <a:pt x="213614" y="251853"/>
                    <a:pt x="213166" y="251853"/>
                    <a:pt x="213166" y="251853"/>
                  </a:cubicBezTo>
                  <a:cubicBezTo>
                    <a:pt x="212607" y="251853"/>
                    <a:pt x="212160" y="251853"/>
                    <a:pt x="212160" y="251853"/>
                  </a:cubicBezTo>
                  <a:cubicBezTo>
                    <a:pt x="211601" y="251853"/>
                    <a:pt x="211154" y="251853"/>
                    <a:pt x="211154" y="251853"/>
                  </a:cubicBezTo>
                  <a:cubicBezTo>
                    <a:pt x="210595" y="251853"/>
                    <a:pt x="210147" y="251853"/>
                    <a:pt x="209588" y="251853"/>
                  </a:cubicBezTo>
                  <a:cubicBezTo>
                    <a:pt x="209588" y="251853"/>
                    <a:pt x="209029" y="251853"/>
                    <a:pt x="209588" y="251853"/>
                  </a:cubicBezTo>
                  <a:lnTo>
                    <a:pt x="209029" y="251853"/>
                  </a:lnTo>
                  <a:lnTo>
                    <a:pt x="208470" y="251853"/>
                  </a:lnTo>
                  <a:cubicBezTo>
                    <a:pt x="207911" y="251853"/>
                    <a:pt x="207464" y="251853"/>
                    <a:pt x="206905" y="251853"/>
                  </a:cubicBezTo>
                  <a:cubicBezTo>
                    <a:pt x="203215" y="251294"/>
                    <a:pt x="199526" y="250288"/>
                    <a:pt x="195836" y="248611"/>
                  </a:cubicBezTo>
                  <a:cubicBezTo>
                    <a:pt x="192146" y="247046"/>
                    <a:pt x="188456" y="244362"/>
                    <a:pt x="185326" y="241679"/>
                  </a:cubicBezTo>
                  <a:cubicBezTo>
                    <a:pt x="182195" y="238995"/>
                    <a:pt x="179511" y="235306"/>
                    <a:pt x="177387" y="231504"/>
                  </a:cubicBezTo>
                  <a:cubicBezTo>
                    <a:pt x="175263" y="227702"/>
                    <a:pt x="173697" y="223006"/>
                    <a:pt x="173138" y="218646"/>
                  </a:cubicBezTo>
                  <a:cubicBezTo>
                    <a:pt x="172579" y="216521"/>
                    <a:pt x="172579" y="213838"/>
                    <a:pt x="172579" y="211713"/>
                  </a:cubicBezTo>
                  <a:cubicBezTo>
                    <a:pt x="172579" y="211154"/>
                    <a:pt x="172579" y="210595"/>
                    <a:pt x="172579" y="209589"/>
                  </a:cubicBezTo>
                  <a:lnTo>
                    <a:pt x="172579" y="209589"/>
                  </a:lnTo>
                  <a:lnTo>
                    <a:pt x="172579" y="209030"/>
                  </a:lnTo>
                  <a:cubicBezTo>
                    <a:pt x="172579" y="208471"/>
                    <a:pt x="172579" y="208471"/>
                    <a:pt x="172579" y="207912"/>
                  </a:cubicBezTo>
                  <a:cubicBezTo>
                    <a:pt x="172579" y="206794"/>
                    <a:pt x="173138" y="205228"/>
                    <a:pt x="173138" y="204222"/>
                  </a:cubicBezTo>
                  <a:cubicBezTo>
                    <a:pt x="174704" y="194047"/>
                    <a:pt x="179959" y="184432"/>
                    <a:pt x="187338" y="176940"/>
                  </a:cubicBezTo>
                  <a:cubicBezTo>
                    <a:pt x="189463" y="175375"/>
                    <a:pt x="191587" y="173251"/>
                    <a:pt x="193711" y="171573"/>
                  </a:cubicBezTo>
                  <a:cubicBezTo>
                    <a:pt x="195836" y="170008"/>
                    <a:pt x="198407" y="168890"/>
                    <a:pt x="200532" y="167325"/>
                  </a:cubicBezTo>
                  <a:cubicBezTo>
                    <a:pt x="203215" y="166207"/>
                    <a:pt x="205228" y="165200"/>
                    <a:pt x="207911" y="164641"/>
                  </a:cubicBezTo>
                  <a:cubicBezTo>
                    <a:pt x="210595" y="164082"/>
                    <a:pt x="213166" y="163523"/>
                    <a:pt x="215850" y="163076"/>
                  </a:cubicBezTo>
                  <a:cubicBezTo>
                    <a:pt x="217415" y="163076"/>
                    <a:pt x="218533" y="163076"/>
                    <a:pt x="220099" y="163076"/>
                  </a:cubicBezTo>
                  <a:cubicBezTo>
                    <a:pt x="220658" y="163076"/>
                    <a:pt x="220658" y="163076"/>
                    <a:pt x="221105" y="163076"/>
                  </a:cubicBezTo>
                  <a:lnTo>
                    <a:pt x="222111" y="163076"/>
                  </a:lnTo>
                  <a:lnTo>
                    <a:pt x="222670" y="163076"/>
                  </a:lnTo>
                  <a:cubicBezTo>
                    <a:pt x="223229" y="163076"/>
                    <a:pt x="222670" y="163076"/>
                    <a:pt x="222670" y="163076"/>
                  </a:cubicBezTo>
                  <a:lnTo>
                    <a:pt x="223229" y="163076"/>
                  </a:lnTo>
                  <a:lnTo>
                    <a:pt x="224236" y="163076"/>
                  </a:lnTo>
                  <a:cubicBezTo>
                    <a:pt x="227366" y="163076"/>
                    <a:pt x="230050" y="163635"/>
                    <a:pt x="233180" y="164194"/>
                  </a:cubicBezTo>
                  <a:cubicBezTo>
                    <a:pt x="238995" y="165312"/>
                    <a:pt x="244809" y="167436"/>
                    <a:pt x="250064" y="170567"/>
                  </a:cubicBezTo>
                  <a:cubicBezTo>
                    <a:pt x="260574" y="176493"/>
                    <a:pt x="269631" y="185550"/>
                    <a:pt x="274886" y="196731"/>
                  </a:cubicBezTo>
                  <a:cubicBezTo>
                    <a:pt x="277569" y="202098"/>
                    <a:pt x="279582" y="207912"/>
                    <a:pt x="280700" y="214397"/>
                  </a:cubicBezTo>
                  <a:cubicBezTo>
                    <a:pt x="280700" y="215962"/>
                    <a:pt x="281259" y="217639"/>
                    <a:pt x="281259" y="219205"/>
                  </a:cubicBezTo>
                  <a:lnTo>
                    <a:pt x="281259" y="220323"/>
                  </a:lnTo>
                  <a:lnTo>
                    <a:pt x="281259" y="221441"/>
                  </a:lnTo>
                  <a:cubicBezTo>
                    <a:pt x="281259" y="222000"/>
                    <a:pt x="281259" y="222000"/>
                    <a:pt x="281259" y="222559"/>
                  </a:cubicBezTo>
                  <a:cubicBezTo>
                    <a:pt x="281259" y="223118"/>
                    <a:pt x="281259" y="223677"/>
                    <a:pt x="281259" y="223677"/>
                  </a:cubicBezTo>
                  <a:lnTo>
                    <a:pt x="281259" y="224795"/>
                  </a:lnTo>
                  <a:lnTo>
                    <a:pt x="281259" y="225913"/>
                  </a:lnTo>
                  <a:cubicBezTo>
                    <a:pt x="281259" y="226472"/>
                    <a:pt x="281259" y="228038"/>
                    <a:pt x="281259" y="228597"/>
                  </a:cubicBezTo>
                  <a:cubicBezTo>
                    <a:pt x="281259" y="230162"/>
                    <a:pt x="280700" y="231839"/>
                    <a:pt x="280700" y="233964"/>
                  </a:cubicBezTo>
                  <a:cubicBezTo>
                    <a:pt x="280700" y="235529"/>
                    <a:pt x="280141" y="237206"/>
                    <a:pt x="280141" y="238772"/>
                  </a:cubicBezTo>
                  <a:cubicBezTo>
                    <a:pt x="279582" y="240337"/>
                    <a:pt x="279582" y="242014"/>
                    <a:pt x="279134" y="243580"/>
                  </a:cubicBezTo>
                  <a:cubicBezTo>
                    <a:pt x="278128" y="246822"/>
                    <a:pt x="277010" y="249953"/>
                    <a:pt x="276004" y="253195"/>
                  </a:cubicBezTo>
                  <a:cubicBezTo>
                    <a:pt x="273320" y="259568"/>
                    <a:pt x="270190" y="265494"/>
                    <a:pt x="266500" y="270861"/>
                  </a:cubicBezTo>
                  <a:cubicBezTo>
                    <a:pt x="258561" y="282042"/>
                    <a:pt x="247492" y="290652"/>
                    <a:pt x="235417" y="296466"/>
                  </a:cubicBezTo>
                  <a:cubicBezTo>
                    <a:pt x="229043" y="299149"/>
                    <a:pt x="222782" y="301274"/>
                    <a:pt x="215850" y="302392"/>
                  </a:cubicBezTo>
                  <a:cubicBezTo>
                    <a:pt x="212719" y="302951"/>
                    <a:pt x="209029" y="303510"/>
                    <a:pt x="205787" y="303510"/>
                  </a:cubicBezTo>
                  <a:lnTo>
                    <a:pt x="205451" y="303510"/>
                  </a:lnTo>
                  <a:lnTo>
                    <a:pt x="204892" y="303510"/>
                  </a:lnTo>
                  <a:lnTo>
                    <a:pt x="203886" y="303510"/>
                  </a:lnTo>
                  <a:lnTo>
                    <a:pt x="202321" y="303510"/>
                  </a:lnTo>
                  <a:lnTo>
                    <a:pt x="201314" y="303510"/>
                  </a:lnTo>
                  <a:cubicBezTo>
                    <a:pt x="201874" y="303510"/>
                    <a:pt x="201314" y="303510"/>
                    <a:pt x="201314" y="303510"/>
                  </a:cubicBezTo>
                  <a:lnTo>
                    <a:pt x="200755" y="303510"/>
                  </a:lnTo>
                  <a:cubicBezTo>
                    <a:pt x="199190" y="303510"/>
                    <a:pt x="197066" y="303510"/>
                    <a:pt x="195500" y="302951"/>
                  </a:cubicBezTo>
                  <a:cubicBezTo>
                    <a:pt x="188121" y="302392"/>
                    <a:pt x="181300" y="301386"/>
                    <a:pt x="174368" y="299261"/>
                  </a:cubicBezTo>
                  <a:cubicBezTo>
                    <a:pt x="167548" y="297137"/>
                    <a:pt x="160616" y="294453"/>
                    <a:pt x="154354" y="291211"/>
                  </a:cubicBezTo>
                  <a:cubicBezTo>
                    <a:pt x="141720" y="284279"/>
                    <a:pt x="130091" y="275222"/>
                    <a:pt x="121706" y="263482"/>
                  </a:cubicBezTo>
                  <a:cubicBezTo>
                    <a:pt x="117457" y="257556"/>
                    <a:pt x="113320" y="251742"/>
                    <a:pt x="110077" y="245368"/>
                  </a:cubicBezTo>
                  <a:cubicBezTo>
                    <a:pt x="106947" y="238995"/>
                    <a:pt x="104263" y="232063"/>
                    <a:pt x="102698" y="225578"/>
                  </a:cubicBezTo>
                  <a:cubicBezTo>
                    <a:pt x="100573" y="218646"/>
                    <a:pt x="99567" y="211713"/>
                    <a:pt x="99008" y="204781"/>
                  </a:cubicBezTo>
                  <a:lnTo>
                    <a:pt x="99008" y="203663"/>
                  </a:lnTo>
                  <a:lnTo>
                    <a:pt x="99008" y="203104"/>
                  </a:lnTo>
                  <a:lnTo>
                    <a:pt x="99008" y="202545"/>
                  </a:lnTo>
                  <a:lnTo>
                    <a:pt x="99008" y="201986"/>
                  </a:lnTo>
                  <a:lnTo>
                    <a:pt x="99008" y="200868"/>
                  </a:lnTo>
                  <a:lnTo>
                    <a:pt x="99008" y="200309"/>
                  </a:lnTo>
                  <a:lnTo>
                    <a:pt x="99008" y="199750"/>
                  </a:lnTo>
                  <a:lnTo>
                    <a:pt x="99008" y="198632"/>
                  </a:lnTo>
                  <a:lnTo>
                    <a:pt x="99008" y="197066"/>
                  </a:lnTo>
                  <a:lnTo>
                    <a:pt x="99008" y="196507"/>
                  </a:lnTo>
                  <a:lnTo>
                    <a:pt x="99008" y="195948"/>
                  </a:lnTo>
                  <a:cubicBezTo>
                    <a:pt x="99008" y="194830"/>
                    <a:pt x="99008" y="194383"/>
                    <a:pt x="99008" y="193265"/>
                  </a:cubicBezTo>
                  <a:cubicBezTo>
                    <a:pt x="99008" y="189575"/>
                    <a:pt x="99567" y="186332"/>
                    <a:pt x="100014" y="182531"/>
                  </a:cubicBezTo>
                  <a:cubicBezTo>
                    <a:pt x="100573" y="178841"/>
                    <a:pt x="101021" y="175599"/>
                    <a:pt x="101580" y="171797"/>
                  </a:cubicBezTo>
                  <a:cubicBezTo>
                    <a:pt x="102139" y="167996"/>
                    <a:pt x="103145" y="164865"/>
                    <a:pt x="104263" y="161063"/>
                  </a:cubicBezTo>
                  <a:cubicBezTo>
                    <a:pt x="106388" y="154131"/>
                    <a:pt x="108512" y="147199"/>
                    <a:pt x="111643" y="140714"/>
                  </a:cubicBezTo>
                  <a:cubicBezTo>
                    <a:pt x="117457" y="127855"/>
                    <a:pt x="125395" y="116674"/>
                    <a:pt x="134340" y="107618"/>
                  </a:cubicBezTo>
                  <a:cubicBezTo>
                    <a:pt x="136465" y="105493"/>
                    <a:pt x="139036" y="103369"/>
                    <a:pt x="141720" y="101245"/>
                  </a:cubicBezTo>
                  <a:cubicBezTo>
                    <a:pt x="144403" y="99120"/>
                    <a:pt x="146975" y="97555"/>
                    <a:pt x="149658" y="95319"/>
                  </a:cubicBezTo>
                  <a:cubicBezTo>
                    <a:pt x="152342" y="93753"/>
                    <a:pt x="154913" y="92076"/>
                    <a:pt x="157597" y="90511"/>
                  </a:cubicBezTo>
                  <a:cubicBezTo>
                    <a:pt x="159162" y="89952"/>
                    <a:pt x="160280" y="88945"/>
                    <a:pt x="161845" y="88386"/>
                  </a:cubicBezTo>
                  <a:cubicBezTo>
                    <a:pt x="162404" y="87827"/>
                    <a:pt x="163411" y="87827"/>
                    <a:pt x="163970" y="87268"/>
                  </a:cubicBezTo>
                  <a:cubicBezTo>
                    <a:pt x="164529" y="86709"/>
                    <a:pt x="165535" y="86709"/>
                    <a:pt x="166094" y="86150"/>
                  </a:cubicBezTo>
                  <a:cubicBezTo>
                    <a:pt x="169225" y="85032"/>
                    <a:pt x="171908" y="84026"/>
                    <a:pt x="175039" y="82908"/>
                  </a:cubicBezTo>
                  <a:cubicBezTo>
                    <a:pt x="175598" y="82908"/>
                    <a:pt x="176604" y="82349"/>
                    <a:pt x="177163" y="82349"/>
                  </a:cubicBezTo>
                  <a:cubicBezTo>
                    <a:pt x="177723" y="82349"/>
                    <a:pt x="178729" y="81789"/>
                    <a:pt x="179288" y="81789"/>
                  </a:cubicBezTo>
                  <a:cubicBezTo>
                    <a:pt x="180853" y="81230"/>
                    <a:pt x="182419" y="80671"/>
                    <a:pt x="183984" y="80671"/>
                  </a:cubicBezTo>
                  <a:cubicBezTo>
                    <a:pt x="184543" y="80671"/>
                    <a:pt x="185549" y="80112"/>
                    <a:pt x="186108" y="80112"/>
                  </a:cubicBezTo>
                  <a:cubicBezTo>
                    <a:pt x="186667" y="80112"/>
                    <a:pt x="187674" y="79553"/>
                    <a:pt x="188233" y="79553"/>
                  </a:cubicBezTo>
                  <a:cubicBezTo>
                    <a:pt x="188792" y="79553"/>
                    <a:pt x="189798" y="78994"/>
                    <a:pt x="190357" y="78994"/>
                  </a:cubicBezTo>
                  <a:lnTo>
                    <a:pt x="191363" y="78994"/>
                  </a:lnTo>
                  <a:lnTo>
                    <a:pt x="192370" y="78994"/>
                  </a:lnTo>
                  <a:cubicBezTo>
                    <a:pt x="192929" y="78994"/>
                    <a:pt x="193935" y="78994"/>
                    <a:pt x="194494" y="78435"/>
                  </a:cubicBezTo>
                  <a:cubicBezTo>
                    <a:pt x="195500" y="78435"/>
                    <a:pt x="196059" y="78435"/>
                    <a:pt x="197178" y="77876"/>
                  </a:cubicBezTo>
                  <a:cubicBezTo>
                    <a:pt x="197737" y="77876"/>
                    <a:pt x="199302" y="77876"/>
                    <a:pt x="199861" y="77317"/>
                  </a:cubicBezTo>
                  <a:cubicBezTo>
                    <a:pt x="200420" y="77317"/>
                    <a:pt x="200867" y="77317"/>
                    <a:pt x="201426" y="77317"/>
                  </a:cubicBezTo>
                  <a:lnTo>
                    <a:pt x="202433" y="77317"/>
                  </a:lnTo>
                  <a:lnTo>
                    <a:pt x="202992" y="77317"/>
                  </a:lnTo>
                  <a:lnTo>
                    <a:pt x="203551" y="77317"/>
                  </a:lnTo>
                  <a:cubicBezTo>
                    <a:pt x="204557" y="77317"/>
                    <a:pt x="205116" y="77317"/>
                    <a:pt x="206234" y="77317"/>
                  </a:cubicBezTo>
                  <a:lnTo>
                    <a:pt x="207799" y="77317"/>
                  </a:lnTo>
                  <a:cubicBezTo>
                    <a:pt x="207799" y="77317"/>
                    <a:pt x="208359" y="77317"/>
                    <a:pt x="207799" y="77317"/>
                  </a:cubicBezTo>
                  <a:lnTo>
                    <a:pt x="208359" y="77317"/>
                  </a:lnTo>
                  <a:lnTo>
                    <a:pt x="208918" y="77317"/>
                  </a:lnTo>
                  <a:cubicBezTo>
                    <a:pt x="209477" y="77317"/>
                    <a:pt x="210483" y="77317"/>
                    <a:pt x="211042" y="77317"/>
                  </a:cubicBezTo>
                  <a:cubicBezTo>
                    <a:pt x="214173" y="77317"/>
                    <a:pt x="216856" y="77317"/>
                    <a:pt x="219987" y="77317"/>
                  </a:cubicBezTo>
                  <a:cubicBezTo>
                    <a:pt x="225801" y="77317"/>
                    <a:pt x="231615" y="78435"/>
                    <a:pt x="237429" y="79441"/>
                  </a:cubicBezTo>
                  <a:cubicBezTo>
                    <a:pt x="249057" y="81566"/>
                    <a:pt x="259568" y="85367"/>
                    <a:pt x="269072" y="90175"/>
                  </a:cubicBezTo>
                  <a:cubicBezTo>
                    <a:pt x="278575" y="94983"/>
                    <a:pt x="287520" y="100909"/>
                    <a:pt x="294900" y="107282"/>
                  </a:cubicBezTo>
                  <a:cubicBezTo>
                    <a:pt x="295459" y="107841"/>
                    <a:pt x="295906" y="108400"/>
                    <a:pt x="296465" y="108400"/>
                  </a:cubicBezTo>
                  <a:cubicBezTo>
                    <a:pt x="297024" y="108959"/>
                    <a:pt x="297471" y="109519"/>
                    <a:pt x="298030" y="109519"/>
                  </a:cubicBezTo>
                  <a:cubicBezTo>
                    <a:pt x="299037" y="110637"/>
                    <a:pt x="299596" y="111084"/>
                    <a:pt x="300714" y="112202"/>
                  </a:cubicBezTo>
                  <a:cubicBezTo>
                    <a:pt x="301720" y="113320"/>
                    <a:pt x="302279" y="113767"/>
                    <a:pt x="303397" y="114885"/>
                  </a:cubicBezTo>
                  <a:cubicBezTo>
                    <a:pt x="304515" y="116004"/>
                    <a:pt x="304963" y="116451"/>
                    <a:pt x="306081" y="117569"/>
                  </a:cubicBezTo>
                  <a:cubicBezTo>
                    <a:pt x="309211" y="120811"/>
                    <a:pt x="312454" y="124501"/>
                    <a:pt x="315026" y="128303"/>
                  </a:cubicBezTo>
                  <a:cubicBezTo>
                    <a:pt x="320281" y="135235"/>
                    <a:pt x="324529" y="142167"/>
                    <a:pt x="328219" y="149100"/>
                  </a:cubicBezTo>
                  <a:cubicBezTo>
                    <a:pt x="328219" y="149659"/>
                    <a:pt x="328778" y="150218"/>
                    <a:pt x="328778" y="150218"/>
                  </a:cubicBezTo>
                  <a:cubicBezTo>
                    <a:pt x="328778" y="150777"/>
                    <a:pt x="329337" y="151336"/>
                    <a:pt x="329337" y="151336"/>
                  </a:cubicBezTo>
                  <a:cubicBezTo>
                    <a:pt x="329896" y="152454"/>
                    <a:pt x="330344" y="152901"/>
                    <a:pt x="330344" y="154019"/>
                  </a:cubicBezTo>
                  <a:cubicBezTo>
                    <a:pt x="330903" y="155137"/>
                    <a:pt x="330903" y="155585"/>
                    <a:pt x="331350" y="156144"/>
                  </a:cubicBezTo>
                  <a:cubicBezTo>
                    <a:pt x="331797" y="156703"/>
                    <a:pt x="331909" y="157709"/>
                    <a:pt x="332356" y="158268"/>
                  </a:cubicBezTo>
                  <a:cubicBezTo>
                    <a:pt x="333362" y="161510"/>
                    <a:pt x="335040" y="164194"/>
                    <a:pt x="335487" y="167325"/>
                  </a:cubicBezTo>
                  <a:cubicBezTo>
                    <a:pt x="337052" y="171573"/>
                    <a:pt x="338170" y="175822"/>
                    <a:pt x="339177" y="179624"/>
                  </a:cubicBezTo>
                  <a:cubicBezTo>
                    <a:pt x="339736" y="181189"/>
                    <a:pt x="340742" y="181748"/>
                    <a:pt x="342307" y="181748"/>
                  </a:cubicBezTo>
                  <a:cubicBezTo>
                    <a:pt x="343873" y="181748"/>
                    <a:pt x="344991" y="180183"/>
                    <a:pt x="344991" y="179065"/>
                  </a:cubicBezTo>
                  <a:cubicBezTo>
                    <a:pt x="344208" y="177723"/>
                    <a:pt x="343649" y="173362"/>
                    <a:pt x="343649" y="168107"/>
                  </a:cubicBezTo>
                  <a:close/>
                </a:path>
              </a:pathLst>
            </a:custGeom>
            <a:solidFill>
              <a:srgbClr val="000000"/>
            </a:solidFill>
            <a:ln w="9525" cap="flat">
              <a:noFill/>
              <a:prstDash val="solid"/>
              <a:miter/>
            </a:ln>
          </p:spPr>
          <p:txBody>
            <a:bodyPr rtlCol="0" anchor="ctr"/>
            <a:lstStyle/>
            <a:p>
              <a:endParaRPr lang="en-US"/>
            </a:p>
          </p:txBody>
        </p:sp>
      </p:grpSp>
      <p:grpSp>
        <p:nvGrpSpPr>
          <p:cNvPr id="171" name="Group 170">
            <a:extLst>
              <a:ext uri="{FF2B5EF4-FFF2-40B4-BE49-F238E27FC236}">
                <a16:creationId xmlns:a16="http://schemas.microsoft.com/office/drawing/2014/main" id="{AD0B4354-A268-4396-BFBF-B2C6D80852EC}"/>
              </a:ext>
            </a:extLst>
          </p:cNvPr>
          <p:cNvGrpSpPr/>
          <p:nvPr/>
        </p:nvGrpSpPr>
        <p:grpSpPr>
          <a:xfrm>
            <a:off x="5572167" y="3377786"/>
            <a:ext cx="1296075" cy="453039"/>
            <a:chOff x="5558115" y="3203150"/>
            <a:chExt cx="1296075" cy="453039"/>
          </a:xfrm>
        </p:grpSpPr>
        <p:grpSp>
          <p:nvGrpSpPr>
            <p:cNvPr id="69" name="Group 68">
              <a:extLst>
                <a:ext uri="{FF2B5EF4-FFF2-40B4-BE49-F238E27FC236}">
                  <a16:creationId xmlns:a16="http://schemas.microsoft.com/office/drawing/2014/main" id="{05BD1CA8-B057-4E21-9698-44BC26E98CA1}"/>
                </a:ext>
              </a:extLst>
            </p:cNvPr>
            <p:cNvGrpSpPr/>
            <p:nvPr/>
          </p:nvGrpSpPr>
          <p:grpSpPr>
            <a:xfrm>
              <a:off x="5558115" y="3227147"/>
              <a:ext cx="641018" cy="405045"/>
              <a:chOff x="4467057" y="3172218"/>
              <a:chExt cx="1009437" cy="637842"/>
            </a:xfrm>
            <a:solidFill>
              <a:srgbClr val="000000"/>
            </a:solidFill>
          </p:grpSpPr>
          <p:grpSp>
            <p:nvGrpSpPr>
              <p:cNvPr id="70" name="Group 69">
                <a:extLst>
                  <a:ext uri="{FF2B5EF4-FFF2-40B4-BE49-F238E27FC236}">
                    <a16:creationId xmlns:a16="http://schemas.microsoft.com/office/drawing/2014/main" id="{73AF899C-19B1-4924-A255-FC3052784C9B}"/>
                  </a:ext>
                </a:extLst>
              </p:cNvPr>
              <p:cNvGrpSpPr/>
              <p:nvPr/>
            </p:nvGrpSpPr>
            <p:grpSpPr>
              <a:xfrm>
                <a:off x="4685119" y="3172218"/>
                <a:ext cx="435901" cy="462319"/>
                <a:chOff x="4685119" y="3172218"/>
                <a:chExt cx="435901" cy="462319"/>
              </a:xfrm>
              <a:grpFill/>
            </p:grpSpPr>
            <p:sp>
              <p:nvSpPr>
                <p:cNvPr id="79" name="Freeform: Shape 78">
                  <a:extLst>
                    <a:ext uri="{FF2B5EF4-FFF2-40B4-BE49-F238E27FC236}">
                      <a16:creationId xmlns:a16="http://schemas.microsoft.com/office/drawing/2014/main" id="{D1AFD2D3-13C5-4AC1-B4F8-B748CFAE2A9F}"/>
                    </a:ext>
                  </a:extLst>
                </p:cNvPr>
                <p:cNvSpPr/>
                <p:nvPr/>
              </p:nvSpPr>
              <p:spPr>
                <a:xfrm>
                  <a:off x="4685119" y="3172218"/>
                  <a:ext cx="435901" cy="462319"/>
                </a:xfrm>
                <a:custGeom>
                  <a:avLst/>
                  <a:gdLst>
                    <a:gd name="connsiteX0" fmla="*/ 293050 w 314325"/>
                    <a:gd name="connsiteY0" fmla="*/ 178619 h 333375"/>
                    <a:gd name="connsiteX1" fmla="*/ 301224 w 314325"/>
                    <a:gd name="connsiteY1" fmla="*/ 282953 h 333375"/>
                    <a:gd name="connsiteX2" fmla="*/ 156502 w 314325"/>
                    <a:gd name="connsiteY2" fmla="*/ 308917 h 333375"/>
                    <a:gd name="connsiteX3" fmla="*/ 144001 w 314325"/>
                    <a:gd name="connsiteY3" fmla="*/ 204582 h 333375"/>
                    <a:gd name="connsiteX4" fmla="*/ 164675 w 314325"/>
                    <a:gd name="connsiteY4" fmla="*/ 201697 h 333375"/>
                    <a:gd name="connsiteX5" fmla="*/ 174291 w 314325"/>
                    <a:gd name="connsiteY5" fmla="*/ 204582 h 333375"/>
                    <a:gd name="connsiteX6" fmla="*/ 198332 w 314325"/>
                    <a:gd name="connsiteY6" fmla="*/ 202178 h 333375"/>
                    <a:gd name="connsiteX7" fmla="*/ 207948 w 314325"/>
                    <a:gd name="connsiteY7" fmla="*/ 193524 h 333375"/>
                    <a:gd name="connsiteX8" fmla="*/ 69476 w 314325"/>
                    <a:gd name="connsiteY8" fmla="*/ 302666 h 333375"/>
                    <a:gd name="connsiteX9" fmla="*/ 56014 w 314325"/>
                    <a:gd name="connsiteY9" fmla="*/ 289204 h 333375"/>
                    <a:gd name="connsiteX10" fmla="*/ 55533 w 314325"/>
                    <a:gd name="connsiteY10" fmla="*/ 259875 h 333375"/>
                    <a:gd name="connsiteX11" fmla="*/ 98805 w 314325"/>
                    <a:gd name="connsiteY11" fmla="*/ 205063 h 333375"/>
                    <a:gd name="connsiteX12" fmla="*/ 89189 w 314325"/>
                    <a:gd name="connsiteY12" fmla="*/ 178619 h 333375"/>
                    <a:gd name="connsiteX13" fmla="*/ 89189 w 314325"/>
                    <a:gd name="connsiteY13" fmla="*/ 184388 h 333375"/>
                    <a:gd name="connsiteX14" fmla="*/ 84381 w 314325"/>
                    <a:gd name="connsiteY14" fmla="*/ 174772 h 333375"/>
                    <a:gd name="connsiteX15" fmla="*/ 80054 w 314325"/>
                    <a:gd name="connsiteY15" fmla="*/ 169003 h 333375"/>
                    <a:gd name="connsiteX16" fmla="*/ 79092 w 314325"/>
                    <a:gd name="connsiteY16" fmla="*/ 175734 h 333375"/>
                    <a:gd name="connsiteX17" fmla="*/ 76207 w 314325"/>
                    <a:gd name="connsiteY17" fmla="*/ 164675 h 333375"/>
                    <a:gd name="connsiteX18" fmla="*/ 74284 w 314325"/>
                    <a:gd name="connsiteY18" fmla="*/ 171407 h 333375"/>
                    <a:gd name="connsiteX19" fmla="*/ 71880 w 314325"/>
                    <a:gd name="connsiteY19" fmla="*/ 156502 h 333375"/>
                    <a:gd name="connsiteX20" fmla="*/ 67072 w 314325"/>
                    <a:gd name="connsiteY20" fmla="*/ 122845 h 333375"/>
                    <a:gd name="connsiteX21" fmla="*/ 100728 w 314325"/>
                    <a:gd name="connsiteY21" fmla="*/ 116595 h 333375"/>
                    <a:gd name="connsiteX22" fmla="*/ 99767 w 314325"/>
                    <a:gd name="connsiteY22" fmla="*/ 84862 h 333375"/>
                    <a:gd name="connsiteX23" fmla="*/ 84862 w 314325"/>
                    <a:gd name="connsiteY23" fmla="*/ 48321 h 333375"/>
                    <a:gd name="connsiteX24" fmla="*/ 84381 w 314325"/>
                    <a:gd name="connsiteY24" fmla="*/ 48802 h 333375"/>
                    <a:gd name="connsiteX25" fmla="*/ 91112 w 314325"/>
                    <a:gd name="connsiteY25" fmla="*/ 71399 h 333375"/>
                    <a:gd name="connsiteX26" fmla="*/ 94478 w 314325"/>
                    <a:gd name="connsiteY26" fmla="*/ 101690 h 333375"/>
                    <a:gd name="connsiteX27" fmla="*/ 79092 w 314325"/>
                    <a:gd name="connsiteY27" fmla="*/ 117557 h 333375"/>
                    <a:gd name="connsiteX28" fmla="*/ 55533 w 314325"/>
                    <a:gd name="connsiteY28" fmla="*/ 109864 h 333375"/>
                    <a:gd name="connsiteX29" fmla="*/ 37743 w 314325"/>
                    <a:gd name="connsiteY29" fmla="*/ 83900 h 333375"/>
                    <a:gd name="connsiteX30" fmla="*/ 43994 w 314325"/>
                    <a:gd name="connsiteY30" fmla="*/ 68034 h 333375"/>
                    <a:gd name="connsiteX31" fmla="*/ 36782 w 314325"/>
                    <a:gd name="connsiteY31" fmla="*/ 70919 h 333375"/>
                    <a:gd name="connsiteX32" fmla="*/ 46878 w 314325"/>
                    <a:gd name="connsiteY32" fmla="*/ 62264 h 333375"/>
                    <a:gd name="connsiteX33" fmla="*/ 53129 w 314325"/>
                    <a:gd name="connsiteY33" fmla="*/ 57937 h 333375"/>
                    <a:gd name="connsiteX34" fmla="*/ 46878 w 314325"/>
                    <a:gd name="connsiteY34" fmla="*/ 57937 h 333375"/>
                    <a:gd name="connsiteX35" fmla="*/ 58898 w 314325"/>
                    <a:gd name="connsiteY35" fmla="*/ 52648 h 333375"/>
                    <a:gd name="connsiteX36" fmla="*/ 50244 w 314325"/>
                    <a:gd name="connsiteY36" fmla="*/ 52648 h 333375"/>
                    <a:gd name="connsiteX37" fmla="*/ 73323 w 314325"/>
                    <a:gd name="connsiteY37" fmla="*/ 42551 h 333375"/>
                    <a:gd name="connsiteX38" fmla="*/ 91112 w 314325"/>
                    <a:gd name="connsiteY38" fmla="*/ 45917 h 333375"/>
                    <a:gd name="connsiteX39" fmla="*/ 112749 w 314325"/>
                    <a:gd name="connsiteY39" fmla="*/ 59860 h 333375"/>
                    <a:gd name="connsiteX40" fmla="*/ 130538 w 314325"/>
                    <a:gd name="connsiteY40" fmla="*/ 52648 h 333375"/>
                    <a:gd name="connsiteX41" fmla="*/ 144482 w 314325"/>
                    <a:gd name="connsiteY41" fmla="*/ 43032 h 333375"/>
                    <a:gd name="connsiteX42" fmla="*/ 139674 w 314325"/>
                    <a:gd name="connsiteY42" fmla="*/ 51206 h 333375"/>
                    <a:gd name="connsiteX43" fmla="*/ 148809 w 314325"/>
                    <a:gd name="connsiteY43" fmla="*/ 44955 h 333375"/>
                    <a:gd name="connsiteX44" fmla="*/ 145443 w 314325"/>
                    <a:gd name="connsiteY44" fmla="*/ 50725 h 333375"/>
                    <a:gd name="connsiteX45" fmla="*/ 145924 w 314325"/>
                    <a:gd name="connsiteY45" fmla="*/ 51206 h 333375"/>
                    <a:gd name="connsiteX46" fmla="*/ 156982 w 314325"/>
                    <a:gd name="connsiteY46" fmla="*/ 45917 h 333375"/>
                    <a:gd name="connsiteX47" fmla="*/ 153136 w 314325"/>
                    <a:gd name="connsiteY47" fmla="*/ 50725 h 333375"/>
                    <a:gd name="connsiteX48" fmla="*/ 167560 w 314325"/>
                    <a:gd name="connsiteY48" fmla="*/ 51206 h 333375"/>
                    <a:gd name="connsiteX49" fmla="*/ 195928 w 314325"/>
                    <a:gd name="connsiteY49" fmla="*/ 29569 h 333375"/>
                    <a:gd name="connsiteX50" fmla="*/ 222853 w 314325"/>
                    <a:gd name="connsiteY50" fmla="*/ 39186 h 333375"/>
                    <a:gd name="connsiteX51" fmla="*/ 240162 w 314325"/>
                    <a:gd name="connsiteY51" fmla="*/ 78131 h 333375"/>
                    <a:gd name="connsiteX52" fmla="*/ 219006 w 314325"/>
                    <a:gd name="connsiteY52" fmla="*/ 65630 h 333375"/>
                    <a:gd name="connsiteX53" fmla="*/ 208909 w 314325"/>
                    <a:gd name="connsiteY53" fmla="*/ 43994 h 333375"/>
                    <a:gd name="connsiteX54" fmla="*/ 202659 w 314325"/>
                    <a:gd name="connsiteY54" fmla="*/ 32454 h 333375"/>
                    <a:gd name="connsiteX55" fmla="*/ 206024 w 314325"/>
                    <a:gd name="connsiteY55" fmla="*/ 45917 h 333375"/>
                    <a:gd name="connsiteX56" fmla="*/ 211794 w 314325"/>
                    <a:gd name="connsiteY56" fmla="*/ 68995 h 333375"/>
                    <a:gd name="connsiteX57" fmla="*/ 210352 w 314325"/>
                    <a:gd name="connsiteY57" fmla="*/ 74765 h 333375"/>
                    <a:gd name="connsiteX58" fmla="*/ 188235 w 314325"/>
                    <a:gd name="connsiteY58" fmla="*/ 59860 h 333375"/>
                    <a:gd name="connsiteX59" fmla="*/ 219968 w 314325"/>
                    <a:gd name="connsiteY59" fmla="*/ 93516 h 333375"/>
                    <a:gd name="connsiteX60" fmla="*/ 225737 w 314325"/>
                    <a:gd name="connsiteY60" fmla="*/ 120922 h 333375"/>
                    <a:gd name="connsiteX61" fmla="*/ 241604 w 314325"/>
                    <a:gd name="connsiteY61" fmla="*/ 145443 h 333375"/>
                    <a:gd name="connsiteX62" fmla="*/ 236315 w 314325"/>
                    <a:gd name="connsiteY62" fmla="*/ 182465 h 333375"/>
                    <a:gd name="connsiteX63" fmla="*/ 220929 w 314325"/>
                    <a:gd name="connsiteY63" fmla="*/ 184869 h 333375"/>
                    <a:gd name="connsiteX64" fmla="*/ 215160 w 314325"/>
                    <a:gd name="connsiteY64" fmla="*/ 182946 h 333375"/>
                    <a:gd name="connsiteX65" fmla="*/ 218525 w 314325"/>
                    <a:gd name="connsiteY65" fmla="*/ 175253 h 333375"/>
                    <a:gd name="connsiteX66" fmla="*/ 217564 w 314325"/>
                    <a:gd name="connsiteY66" fmla="*/ 173811 h 333375"/>
                    <a:gd name="connsiteX67" fmla="*/ 197851 w 314325"/>
                    <a:gd name="connsiteY67" fmla="*/ 191120 h 333375"/>
                    <a:gd name="connsiteX68" fmla="*/ 172368 w 314325"/>
                    <a:gd name="connsiteY68" fmla="*/ 193043 h 333375"/>
                    <a:gd name="connsiteX69" fmla="*/ 131981 w 314325"/>
                    <a:gd name="connsiteY69" fmla="*/ 171407 h 333375"/>
                    <a:gd name="connsiteX70" fmla="*/ 132461 w 314325"/>
                    <a:gd name="connsiteY70" fmla="*/ 174772 h 333375"/>
                    <a:gd name="connsiteX71" fmla="*/ 158425 w 314325"/>
                    <a:gd name="connsiteY71" fmla="*/ 196408 h 333375"/>
                    <a:gd name="connsiteX72" fmla="*/ 136308 w 314325"/>
                    <a:gd name="connsiteY72" fmla="*/ 198812 h 333375"/>
                    <a:gd name="connsiteX73" fmla="*/ 146886 w 314325"/>
                    <a:gd name="connsiteY73" fmla="*/ 280549 h 333375"/>
                    <a:gd name="connsiteX74" fmla="*/ 136308 w 314325"/>
                    <a:gd name="connsiteY74" fmla="*/ 282472 h 333375"/>
                    <a:gd name="connsiteX75" fmla="*/ 113710 w 314325"/>
                    <a:gd name="connsiteY75" fmla="*/ 250258 h 333375"/>
                    <a:gd name="connsiteX76" fmla="*/ 82939 w 314325"/>
                    <a:gd name="connsiteY76" fmla="*/ 245931 h 333375"/>
                    <a:gd name="connsiteX77" fmla="*/ 82458 w 314325"/>
                    <a:gd name="connsiteY77" fmla="*/ 246893 h 333375"/>
                    <a:gd name="connsiteX78" fmla="*/ 108421 w 314325"/>
                    <a:gd name="connsiteY78" fmla="*/ 253143 h 333375"/>
                    <a:gd name="connsiteX79" fmla="*/ 127653 w 314325"/>
                    <a:gd name="connsiteY79" fmla="*/ 282472 h 333375"/>
                    <a:gd name="connsiteX80" fmla="*/ 124288 w 314325"/>
                    <a:gd name="connsiteY80" fmla="*/ 319013 h 333375"/>
                    <a:gd name="connsiteX81" fmla="*/ 82939 w 314325"/>
                    <a:gd name="connsiteY81" fmla="*/ 322379 h 333375"/>
                    <a:gd name="connsiteX82" fmla="*/ 100248 w 314325"/>
                    <a:gd name="connsiteY82" fmla="*/ 335361 h 333375"/>
                    <a:gd name="connsiteX83" fmla="*/ 129577 w 314325"/>
                    <a:gd name="connsiteY83" fmla="*/ 327668 h 333375"/>
                    <a:gd name="connsiteX84" fmla="*/ 138231 w 314325"/>
                    <a:gd name="connsiteY84" fmla="*/ 293531 h 333375"/>
                    <a:gd name="connsiteX85" fmla="*/ 148328 w 314325"/>
                    <a:gd name="connsiteY85" fmla="*/ 292088 h 333375"/>
                    <a:gd name="connsiteX86" fmla="*/ 151694 w 314325"/>
                    <a:gd name="connsiteY86" fmla="*/ 317571 h 333375"/>
                    <a:gd name="connsiteX87" fmla="*/ 315648 w 314325"/>
                    <a:gd name="connsiteY87" fmla="*/ 297858 h 333375"/>
                    <a:gd name="connsiteX88" fmla="*/ 301224 w 314325"/>
                    <a:gd name="connsiteY88" fmla="*/ 167079 h 333375"/>
                    <a:gd name="connsiteX89" fmla="*/ 293050 w 314325"/>
                    <a:gd name="connsiteY89" fmla="*/ 168522 h 333375"/>
                    <a:gd name="connsiteX90" fmla="*/ 276703 w 314325"/>
                    <a:gd name="connsiteY90" fmla="*/ 3606 h 333375"/>
                    <a:gd name="connsiteX91" fmla="*/ 3606 w 314325"/>
                    <a:gd name="connsiteY91" fmla="*/ 35339 h 333375"/>
                    <a:gd name="connsiteX92" fmla="*/ 37262 w 314325"/>
                    <a:gd name="connsiteY92" fmla="*/ 30747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14325" h="333375">
                      <a:moveTo>
                        <a:pt x="293050" y="178619"/>
                      </a:moveTo>
                      <a:lnTo>
                        <a:pt x="301224" y="282953"/>
                      </a:lnTo>
                      <a:lnTo>
                        <a:pt x="156502" y="308917"/>
                      </a:lnTo>
                      <a:lnTo>
                        <a:pt x="144001" y="204582"/>
                      </a:lnTo>
                      <a:lnTo>
                        <a:pt x="164675" y="201697"/>
                      </a:lnTo>
                      <a:cubicBezTo>
                        <a:pt x="168041" y="203140"/>
                        <a:pt x="170445" y="203620"/>
                        <a:pt x="174291" y="204582"/>
                      </a:cubicBezTo>
                      <a:cubicBezTo>
                        <a:pt x="180542" y="206024"/>
                        <a:pt x="187754" y="207948"/>
                        <a:pt x="198332" y="202178"/>
                      </a:cubicBezTo>
                      <a:cubicBezTo>
                        <a:pt x="200736" y="200736"/>
                        <a:pt x="206024" y="196408"/>
                        <a:pt x="207948" y="193524"/>
                      </a:cubicBezTo>
                      <a:close/>
                      <a:moveTo>
                        <a:pt x="69476" y="302666"/>
                      </a:moveTo>
                      <a:cubicBezTo>
                        <a:pt x="67072" y="298820"/>
                        <a:pt x="62745" y="294492"/>
                        <a:pt x="56014" y="289204"/>
                      </a:cubicBezTo>
                      <a:cubicBezTo>
                        <a:pt x="46398" y="281511"/>
                        <a:pt x="49763" y="268048"/>
                        <a:pt x="55533" y="259875"/>
                      </a:cubicBezTo>
                      <a:cubicBezTo>
                        <a:pt x="62745" y="245931"/>
                        <a:pt x="100728" y="227661"/>
                        <a:pt x="98805" y="205063"/>
                      </a:cubicBezTo>
                      <a:cubicBezTo>
                        <a:pt x="97844" y="196889"/>
                        <a:pt x="96882" y="186312"/>
                        <a:pt x="89189" y="178619"/>
                      </a:cubicBezTo>
                      <a:cubicBezTo>
                        <a:pt x="88708" y="181503"/>
                        <a:pt x="89189" y="184388"/>
                        <a:pt x="89189" y="184388"/>
                      </a:cubicBezTo>
                      <a:cubicBezTo>
                        <a:pt x="89189" y="184388"/>
                        <a:pt x="85824" y="180542"/>
                        <a:pt x="84381" y="174772"/>
                      </a:cubicBezTo>
                      <a:cubicBezTo>
                        <a:pt x="82939" y="172849"/>
                        <a:pt x="81496" y="171887"/>
                        <a:pt x="80054" y="169003"/>
                      </a:cubicBezTo>
                      <a:cubicBezTo>
                        <a:pt x="79092" y="172368"/>
                        <a:pt x="79092" y="175734"/>
                        <a:pt x="79092" y="175734"/>
                      </a:cubicBezTo>
                      <a:cubicBezTo>
                        <a:pt x="79092" y="175734"/>
                        <a:pt x="76688" y="169483"/>
                        <a:pt x="76207" y="164675"/>
                      </a:cubicBezTo>
                      <a:cubicBezTo>
                        <a:pt x="74765" y="167079"/>
                        <a:pt x="74284" y="171407"/>
                        <a:pt x="74284" y="171407"/>
                      </a:cubicBezTo>
                      <a:cubicBezTo>
                        <a:pt x="74284" y="171407"/>
                        <a:pt x="70919" y="161791"/>
                        <a:pt x="71880" y="156502"/>
                      </a:cubicBezTo>
                      <a:cubicBezTo>
                        <a:pt x="70438" y="152174"/>
                        <a:pt x="65630" y="143039"/>
                        <a:pt x="67072" y="122845"/>
                      </a:cubicBezTo>
                      <a:cubicBezTo>
                        <a:pt x="75246" y="128615"/>
                        <a:pt x="93516" y="127173"/>
                        <a:pt x="100728" y="116595"/>
                      </a:cubicBezTo>
                      <a:cubicBezTo>
                        <a:pt x="103132" y="113229"/>
                        <a:pt x="104575" y="103613"/>
                        <a:pt x="99767" y="84862"/>
                      </a:cubicBezTo>
                      <a:cubicBezTo>
                        <a:pt x="96401" y="72842"/>
                        <a:pt x="88228" y="55052"/>
                        <a:pt x="84862" y="48321"/>
                      </a:cubicBezTo>
                      <a:lnTo>
                        <a:pt x="84381" y="48802"/>
                      </a:lnTo>
                      <a:cubicBezTo>
                        <a:pt x="86304" y="54090"/>
                        <a:pt x="89670" y="65630"/>
                        <a:pt x="91112" y="71399"/>
                      </a:cubicBezTo>
                      <a:cubicBezTo>
                        <a:pt x="94959" y="88228"/>
                        <a:pt x="96401" y="93997"/>
                        <a:pt x="94478" y="101690"/>
                      </a:cubicBezTo>
                      <a:cubicBezTo>
                        <a:pt x="93036" y="108421"/>
                        <a:pt x="89189" y="112749"/>
                        <a:pt x="79092" y="117557"/>
                      </a:cubicBezTo>
                      <a:cubicBezTo>
                        <a:pt x="69476" y="122365"/>
                        <a:pt x="56014" y="110345"/>
                        <a:pt x="55533" y="109864"/>
                      </a:cubicBezTo>
                      <a:cubicBezTo>
                        <a:pt x="45917" y="102171"/>
                        <a:pt x="38705" y="89670"/>
                        <a:pt x="37743" y="83900"/>
                      </a:cubicBezTo>
                      <a:cubicBezTo>
                        <a:pt x="36782" y="77169"/>
                        <a:pt x="41590" y="73323"/>
                        <a:pt x="43994" y="68034"/>
                      </a:cubicBezTo>
                      <a:cubicBezTo>
                        <a:pt x="40628" y="68995"/>
                        <a:pt x="36782" y="70919"/>
                        <a:pt x="36782" y="70919"/>
                      </a:cubicBezTo>
                      <a:cubicBezTo>
                        <a:pt x="36782" y="70919"/>
                        <a:pt x="41109" y="66111"/>
                        <a:pt x="46878" y="62264"/>
                      </a:cubicBezTo>
                      <a:cubicBezTo>
                        <a:pt x="49282" y="60822"/>
                        <a:pt x="50725" y="59860"/>
                        <a:pt x="53129" y="57937"/>
                      </a:cubicBezTo>
                      <a:cubicBezTo>
                        <a:pt x="49763" y="57937"/>
                        <a:pt x="46878" y="57937"/>
                        <a:pt x="46878" y="57937"/>
                      </a:cubicBezTo>
                      <a:cubicBezTo>
                        <a:pt x="46878" y="57937"/>
                        <a:pt x="52648" y="54571"/>
                        <a:pt x="58898" y="52648"/>
                      </a:cubicBezTo>
                      <a:cubicBezTo>
                        <a:pt x="54571" y="52648"/>
                        <a:pt x="50244" y="52648"/>
                        <a:pt x="50244" y="52648"/>
                      </a:cubicBezTo>
                      <a:cubicBezTo>
                        <a:pt x="50244" y="52648"/>
                        <a:pt x="63226" y="46878"/>
                        <a:pt x="73323" y="42551"/>
                      </a:cubicBezTo>
                      <a:cubicBezTo>
                        <a:pt x="80535" y="39666"/>
                        <a:pt x="87266" y="40628"/>
                        <a:pt x="91112" y="45917"/>
                      </a:cubicBezTo>
                      <a:cubicBezTo>
                        <a:pt x="96401" y="53129"/>
                        <a:pt x="101690" y="56975"/>
                        <a:pt x="112749" y="59860"/>
                      </a:cubicBezTo>
                      <a:cubicBezTo>
                        <a:pt x="119480" y="56975"/>
                        <a:pt x="121884" y="55052"/>
                        <a:pt x="130538" y="52648"/>
                      </a:cubicBezTo>
                      <a:cubicBezTo>
                        <a:pt x="138231" y="43994"/>
                        <a:pt x="144482" y="43032"/>
                        <a:pt x="144482" y="43032"/>
                      </a:cubicBezTo>
                      <a:cubicBezTo>
                        <a:pt x="144482" y="43032"/>
                        <a:pt x="140154" y="46878"/>
                        <a:pt x="139674" y="51206"/>
                      </a:cubicBezTo>
                      <a:cubicBezTo>
                        <a:pt x="144001" y="47840"/>
                        <a:pt x="148809" y="44955"/>
                        <a:pt x="148809" y="44955"/>
                      </a:cubicBezTo>
                      <a:cubicBezTo>
                        <a:pt x="148809" y="44955"/>
                        <a:pt x="146886" y="47359"/>
                        <a:pt x="145443" y="50725"/>
                      </a:cubicBezTo>
                      <a:lnTo>
                        <a:pt x="145924" y="51206"/>
                      </a:lnTo>
                      <a:cubicBezTo>
                        <a:pt x="151213" y="48321"/>
                        <a:pt x="156982" y="45917"/>
                        <a:pt x="156982" y="45917"/>
                      </a:cubicBezTo>
                      <a:cubicBezTo>
                        <a:pt x="156982" y="45917"/>
                        <a:pt x="155059" y="47840"/>
                        <a:pt x="153136" y="50725"/>
                      </a:cubicBezTo>
                      <a:cubicBezTo>
                        <a:pt x="156982" y="50725"/>
                        <a:pt x="164675" y="50725"/>
                        <a:pt x="167560" y="51206"/>
                      </a:cubicBezTo>
                      <a:cubicBezTo>
                        <a:pt x="185350" y="51686"/>
                        <a:pt x="189196" y="32454"/>
                        <a:pt x="195928" y="29569"/>
                      </a:cubicBezTo>
                      <a:cubicBezTo>
                        <a:pt x="204582" y="26685"/>
                        <a:pt x="208429" y="24761"/>
                        <a:pt x="222853" y="39186"/>
                      </a:cubicBezTo>
                      <a:cubicBezTo>
                        <a:pt x="235354" y="51686"/>
                        <a:pt x="244970" y="73323"/>
                        <a:pt x="240162" y="78131"/>
                      </a:cubicBezTo>
                      <a:cubicBezTo>
                        <a:pt x="236315" y="81977"/>
                        <a:pt x="228141" y="76688"/>
                        <a:pt x="219006" y="65630"/>
                      </a:cubicBezTo>
                      <a:cubicBezTo>
                        <a:pt x="214198" y="59860"/>
                        <a:pt x="210833" y="52648"/>
                        <a:pt x="208909" y="43994"/>
                      </a:cubicBezTo>
                      <a:cubicBezTo>
                        <a:pt x="207948" y="36782"/>
                        <a:pt x="202659" y="32454"/>
                        <a:pt x="202659" y="32454"/>
                      </a:cubicBezTo>
                      <a:cubicBezTo>
                        <a:pt x="202659" y="32454"/>
                        <a:pt x="206024" y="39666"/>
                        <a:pt x="206024" y="45917"/>
                      </a:cubicBezTo>
                      <a:cubicBezTo>
                        <a:pt x="206024" y="49282"/>
                        <a:pt x="206505" y="61783"/>
                        <a:pt x="211794" y="68995"/>
                      </a:cubicBezTo>
                      <a:cubicBezTo>
                        <a:pt x="211313" y="69957"/>
                        <a:pt x="210833" y="74284"/>
                        <a:pt x="210352" y="74765"/>
                      </a:cubicBezTo>
                      <a:cubicBezTo>
                        <a:pt x="204101" y="67072"/>
                        <a:pt x="190158" y="61783"/>
                        <a:pt x="188235" y="59860"/>
                      </a:cubicBezTo>
                      <a:cubicBezTo>
                        <a:pt x="195928" y="66111"/>
                        <a:pt x="213237" y="80054"/>
                        <a:pt x="219968" y="93516"/>
                      </a:cubicBezTo>
                      <a:cubicBezTo>
                        <a:pt x="226218" y="106498"/>
                        <a:pt x="222372" y="118037"/>
                        <a:pt x="225737" y="120922"/>
                      </a:cubicBezTo>
                      <a:cubicBezTo>
                        <a:pt x="226699" y="121884"/>
                        <a:pt x="239200" y="137270"/>
                        <a:pt x="241604" y="145443"/>
                      </a:cubicBezTo>
                      <a:cubicBezTo>
                        <a:pt x="245931" y="159387"/>
                        <a:pt x="242085" y="173811"/>
                        <a:pt x="236315" y="182465"/>
                      </a:cubicBezTo>
                      <a:lnTo>
                        <a:pt x="220929" y="184869"/>
                      </a:lnTo>
                      <a:cubicBezTo>
                        <a:pt x="218525" y="184388"/>
                        <a:pt x="217083" y="183908"/>
                        <a:pt x="215160" y="182946"/>
                      </a:cubicBezTo>
                      <a:cubicBezTo>
                        <a:pt x="216121" y="181023"/>
                        <a:pt x="218525" y="176215"/>
                        <a:pt x="218525" y="175253"/>
                      </a:cubicBezTo>
                      <a:lnTo>
                        <a:pt x="217564" y="173811"/>
                      </a:lnTo>
                      <a:cubicBezTo>
                        <a:pt x="212756" y="180542"/>
                        <a:pt x="204582" y="187273"/>
                        <a:pt x="197851" y="191120"/>
                      </a:cubicBezTo>
                      <a:cubicBezTo>
                        <a:pt x="189196" y="195928"/>
                        <a:pt x="179099" y="195447"/>
                        <a:pt x="172368" y="193043"/>
                      </a:cubicBezTo>
                      <a:cubicBezTo>
                        <a:pt x="153617" y="187273"/>
                        <a:pt x="135827" y="174772"/>
                        <a:pt x="131981" y="171407"/>
                      </a:cubicBezTo>
                      <a:cubicBezTo>
                        <a:pt x="131981" y="171407"/>
                        <a:pt x="131981" y="173811"/>
                        <a:pt x="132461" y="174772"/>
                      </a:cubicBezTo>
                      <a:cubicBezTo>
                        <a:pt x="137270" y="180061"/>
                        <a:pt x="147847" y="189677"/>
                        <a:pt x="158425" y="196408"/>
                      </a:cubicBezTo>
                      <a:lnTo>
                        <a:pt x="136308" y="198812"/>
                      </a:lnTo>
                      <a:lnTo>
                        <a:pt x="146886" y="280549"/>
                      </a:lnTo>
                      <a:cubicBezTo>
                        <a:pt x="142078" y="281030"/>
                        <a:pt x="141597" y="281511"/>
                        <a:pt x="136308" y="282472"/>
                      </a:cubicBezTo>
                      <a:cubicBezTo>
                        <a:pt x="131981" y="266606"/>
                        <a:pt x="123326" y="256509"/>
                        <a:pt x="113710" y="250258"/>
                      </a:cubicBezTo>
                      <a:cubicBezTo>
                        <a:pt x="105536" y="244970"/>
                        <a:pt x="93997" y="243527"/>
                        <a:pt x="82939" y="245931"/>
                      </a:cubicBezTo>
                      <a:lnTo>
                        <a:pt x="82458" y="246893"/>
                      </a:lnTo>
                      <a:cubicBezTo>
                        <a:pt x="90151" y="245931"/>
                        <a:pt x="99286" y="247374"/>
                        <a:pt x="108421" y="253143"/>
                      </a:cubicBezTo>
                      <a:cubicBezTo>
                        <a:pt x="117557" y="258913"/>
                        <a:pt x="124769" y="273818"/>
                        <a:pt x="127653" y="282472"/>
                      </a:cubicBezTo>
                      <a:cubicBezTo>
                        <a:pt x="131019" y="294012"/>
                        <a:pt x="133423" y="306032"/>
                        <a:pt x="124288" y="319013"/>
                      </a:cubicBezTo>
                      <a:cubicBezTo>
                        <a:pt x="117557" y="328149"/>
                        <a:pt x="98324" y="333438"/>
                        <a:pt x="82939" y="322379"/>
                      </a:cubicBezTo>
                      <a:cubicBezTo>
                        <a:pt x="87266" y="329110"/>
                        <a:pt x="92555" y="334399"/>
                        <a:pt x="100248" y="335361"/>
                      </a:cubicBezTo>
                      <a:cubicBezTo>
                        <a:pt x="111306" y="336803"/>
                        <a:pt x="121884" y="334880"/>
                        <a:pt x="129577" y="327668"/>
                      </a:cubicBezTo>
                      <a:cubicBezTo>
                        <a:pt x="135827" y="321417"/>
                        <a:pt x="139193" y="307955"/>
                        <a:pt x="138231" y="293531"/>
                      </a:cubicBezTo>
                      <a:lnTo>
                        <a:pt x="148328" y="292088"/>
                      </a:lnTo>
                      <a:lnTo>
                        <a:pt x="151694" y="317571"/>
                      </a:lnTo>
                      <a:lnTo>
                        <a:pt x="315648" y="297858"/>
                      </a:lnTo>
                      <a:lnTo>
                        <a:pt x="301224" y="167079"/>
                      </a:lnTo>
                      <a:lnTo>
                        <a:pt x="293050" y="168522"/>
                      </a:lnTo>
                      <a:lnTo>
                        <a:pt x="276703" y="3606"/>
                      </a:lnTo>
                      <a:lnTo>
                        <a:pt x="3606" y="35339"/>
                      </a:lnTo>
                      <a:lnTo>
                        <a:pt x="37262" y="307474"/>
                      </a:lnTo>
                      <a:close/>
                    </a:path>
                  </a:pathLst>
                </a:custGeom>
                <a:grpFill/>
                <a:ln w="4808"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D46E0334-D896-4AB1-A91A-18017F61E566}"/>
                    </a:ext>
                  </a:extLst>
                </p:cNvPr>
                <p:cNvSpPr/>
                <p:nvPr/>
              </p:nvSpPr>
              <p:spPr>
                <a:xfrm>
                  <a:off x="4953105" y="3368757"/>
                  <a:ext cx="52837" cy="39627"/>
                </a:xfrm>
                <a:custGeom>
                  <a:avLst/>
                  <a:gdLst>
                    <a:gd name="connsiteX0" fmla="*/ 6168 w 38100"/>
                    <a:gd name="connsiteY0" fmla="*/ 17910 h 28575"/>
                    <a:gd name="connsiteX1" fmla="*/ 25881 w 38100"/>
                    <a:gd name="connsiteY1" fmla="*/ 26084 h 28575"/>
                    <a:gd name="connsiteX2" fmla="*/ 35978 w 38100"/>
                    <a:gd name="connsiteY2" fmla="*/ 13583 h 28575"/>
                    <a:gd name="connsiteX3" fmla="*/ 35016 w 38100"/>
                    <a:gd name="connsiteY3" fmla="*/ 3967 h 28575"/>
                    <a:gd name="connsiteX4" fmla="*/ 23477 w 38100"/>
                    <a:gd name="connsiteY4" fmla="*/ 3967 h 28575"/>
                    <a:gd name="connsiteX5" fmla="*/ 5207 w 38100"/>
                    <a:gd name="connsiteY5" fmla="*/ 9255 h 28575"/>
                    <a:gd name="connsiteX6" fmla="*/ 6168 w 38100"/>
                    <a:gd name="connsiteY6" fmla="*/ 1791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8575">
                      <a:moveTo>
                        <a:pt x="6168" y="17910"/>
                      </a:moveTo>
                      <a:cubicBezTo>
                        <a:pt x="13380" y="23199"/>
                        <a:pt x="19631" y="26564"/>
                        <a:pt x="25881" y="26084"/>
                      </a:cubicBezTo>
                      <a:cubicBezTo>
                        <a:pt x="29728" y="25603"/>
                        <a:pt x="33574" y="19352"/>
                        <a:pt x="35978" y="13583"/>
                      </a:cubicBezTo>
                      <a:cubicBezTo>
                        <a:pt x="37901" y="9736"/>
                        <a:pt x="37901" y="5409"/>
                        <a:pt x="35016" y="3967"/>
                      </a:cubicBezTo>
                      <a:cubicBezTo>
                        <a:pt x="33574" y="3486"/>
                        <a:pt x="27804" y="3486"/>
                        <a:pt x="23477" y="3967"/>
                      </a:cubicBezTo>
                      <a:cubicBezTo>
                        <a:pt x="15303" y="4928"/>
                        <a:pt x="7130" y="7813"/>
                        <a:pt x="5207" y="9255"/>
                      </a:cubicBezTo>
                      <a:cubicBezTo>
                        <a:pt x="2322" y="11179"/>
                        <a:pt x="3764" y="15987"/>
                        <a:pt x="6168" y="17910"/>
                      </a:cubicBezTo>
                    </a:path>
                  </a:pathLst>
                </a:custGeom>
                <a:grpFill/>
                <a:ln w="4808"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D9462F1B-1F94-4071-ACBB-CA3A740D2EF1}"/>
                    </a:ext>
                  </a:extLst>
                </p:cNvPr>
                <p:cNvSpPr/>
                <p:nvPr/>
              </p:nvSpPr>
              <p:spPr>
                <a:xfrm>
                  <a:off x="4957325" y="3295792"/>
                  <a:ext cx="26418" cy="39627"/>
                </a:xfrm>
                <a:custGeom>
                  <a:avLst/>
                  <a:gdLst>
                    <a:gd name="connsiteX0" fmla="*/ 5048 w 19050"/>
                    <a:gd name="connsiteY0" fmla="*/ 14270 h 28575"/>
                    <a:gd name="connsiteX1" fmla="*/ 5048 w 19050"/>
                    <a:gd name="connsiteY1" fmla="*/ 14270 h 28575"/>
                    <a:gd name="connsiteX2" fmla="*/ 5048 w 19050"/>
                    <a:gd name="connsiteY2" fmla="*/ 14751 h 28575"/>
                    <a:gd name="connsiteX3" fmla="*/ 5529 w 19050"/>
                    <a:gd name="connsiteY3" fmla="*/ 15713 h 28575"/>
                    <a:gd name="connsiteX4" fmla="*/ 13222 w 19050"/>
                    <a:gd name="connsiteY4" fmla="*/ 25329 h 28575"/>
                    <a:gd name="connsiteX5" fmla="*/ 16107 w 19050"/>
                    <a:gd name="connsiteY5" fmla="*/ 24848 h 28575"/>
                    <a:gd name="connsiteX6" fmla="*/ 22838 w 19050"/>
                    <a:gd name="connsiteY6" fmla="*/ 25810 h 28575"/>
                    <a:gd name="connsiteX7" fmla="*/ 22838 w 19050"/>
                    <a:gd name="connsiteY7" fmla="*/ 22925 h 28575"/>
                    <a:gd name="connsiteX8" fmla="*/ 14184 w 19050"/>
                    <a:gd name="connsiteY8" fmla="*/ 4654 h 28575"/>
                    <a:gd name="connsiteX9" fmla="*/ 3606 w 19050"/>
                    <a:gd name="connsiteY9" fmla="*/ 5616 h 28575"/>
                    <a:gd name="connsiteX10" fmla="*/ 4568 w 19050"/>
                    <a:gd name="connsiteY10" fmla="*/ 5616 h 28575"/>
                    <a:gd name="connsiteX11" fmla="*/ 5048 w 19050"/>
                    <a:gd name="connsiteY11" fmla="*/ 8501 h 28575"/>
                    <a:gd name="connsiteX12" fmla="*/ 5048 w 19050"/>
                    <a:gd name="connsiteY12" fmla="*/ 1427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 h="28575">
                      <a:moveTo>
                        <a:pt x="5048" y="14270"/>
                      </a:moveTo>
                      <a:lnTo>
                        <a:pt x="5048" y="14270"/>
                      </a:lnTo>
                      <a:lnTo>
                        <a:pt x="5048" y="14751"/>
                      </a:lnTo>
                      <a:lnTo>
                        <a:pt x="5529" y="15713"/>
                      </a:lnTo>
                      <a:cubicBezTo>
                        <a:pt x="7452" y="19559"/>
                        <a:pt x="9376" y="23406"/>
                        <a:pt x="13222" y="25329"/>
                      </a:cubicBezTo>
                      <a:cubicBezTo>
                        <a:pt x="14184" y="25329"/>
                        <a:pt x="15145" y="24848"/>
                        <a:pt x="16107" y="24848"/>
                      </a:cubicBezTo>
                      <a:cubicBezTo>
                        <a:pt x="19473" y="24848"/>
                        <a:pt x="21396" y="25329"/>
                        <a:pt x="22838" y="25810"/>
                      </a:cubicBezTo>
                      <a:cubicBezTo>
                        <a:pt x="22838" y="25329"/>
                        <a:pt x="22838" y="24367"/>
                        <a:pt x="22838" y="22925"/>
                      </a:cubicBezTo>
                      <a:cubicBezTo>
                        <a:pt x="22357" y="18117"/>
                        <a:pt x="23800" y="9462"/>
                        <a:pt x="14184" y="4654"/>
                      </a:cubicBezTo>
                      <a:cubicBezTo>
                        <a:pt x="10337" y="2731"/>
                        <a:pt x="5529" y="3693"/>
                        <a:pt x="3606" y="5616"/>
                      </a:cubicBezTo>
                      <a:cubicBezTo>
                        <a:pt x="4087" y="5616"/>
                        <a:pt x="4087" y="5616"/>
                        <a:pt x="4568" y="5616"/>
                      </a:cubicBezTo>
                      <a:cubicBezTo>
                        <a:pt x="6972" y="6578"/>
                        <a:pt x="5529" y="7539"/>
                        <a:pt x="5048" y="8501"/>
                      </a:cubicBezTo>
                      <a:cubicBezTo>
                        <a:pt x="4568" y="10424"/>
                        <a:pt x="4087" y="10905"/>
                        <a:pt x="5048" y="14270"/>
                      </a:cubicBezTo>
                    </a:path>
                  </a:pathLst>
                </a:custGeom>
                <a:grpFill/>
                <a:ln w="4808"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26B8649-D9F3-4CF6-863C-616764AD9942}"/>
                    </a:ext>
                  </a:extLst>
                </p:cNvPr>
                <p:cNvSpPr/>
                <p:nvPr/>
              </p:nvSpPr>
              <p:spPr>
                <a:xfrm>
                  <a:off x="4861224" y="3308734"/>
                  <a:ext cx="39627" cy="39627"/>
                </a:xfrm>
                <a:custGeom>
                  <a:avLst/>
                  <a:gdLst>
                    <a:gd name="connsiteX0" fmla="*/ 31073 w 28575"/>
                    <a:gd name="connsiteY0" fmla="*/ 5900 h 28575"/>
                    <a:gd name="connsiteX1" fmla="*/ 9437 w 28575"/>
                    <a:gd name="connsiteY1" fmla="*/ 7823 h 28575"/>
                    <a:gd name="connsiteX2" fmla="*/ 8956 w 28575"/>
                    <a:gd name="connsiteY2" fmla="*/ 30421 h 28575"/>
                    <a:gd name="connsiteX3" fmla="*/ 10880 w 28575"/>
                    <a:gd name="connsiteY3" fmla="*/ 31863 h 28575"/>
                    <a:gd name="connsiteX4" fmla="*/ 18092 w 28575"/>
                    <a:gd name="connsiteY4" fmla="*/ 28978 h 28575"/>
                    <a:gd name="connsiteX5" fmla="*/ 30112 w 28575"/>
                    <a:gd name="connsiteY5" fmla="*/ 26093 h 28575"/>
                    <a:gd name="connsiteX6" fmla="*/ 32997 w 28575"/>
                    <a:gd name="connsiteY6" fmla="*/ 15997 h 28575"/>
                    <a:gd name="connsiteX7" fmla="*/ 31073 w 28575"/>
                    <a:gd name="connsiteY7" fmla="*/ 590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28575">
                      <a:moveTo>
                        <a:pt x="31073" y="5900"/>
                      </a:moveTo>
                      <a:cubicBezTo>
                        <a:pt x="33477" y="3976"/>
                        <a:pt x="20015" y="1092"/>
                        <a:pt x="9437" y="7823"/>
                      </a:cubicBezTo>
                      <a:cubicBezTo>
                        <a:pt x="1744" y="13112"/>
                        <a:pt x="1744" y="24170"/>
                        <a:pt x="8956" y="30421"/>
                      </a:cubicBezTo>
                      <a:cubicBezTo>
                        <a:pt x="9918" y="30901"/>
                        <a:pt x="10399" y="31382"/>
                        <a:pt x="10880" y="31863"/>
                      </a:cubicBezTo>
                      <a:cubicBezTo>
                        <a:pt x="12803" y="30901"/>
                        <a:pt x="15688" y="29940"/>
                        <a:pt x="18092" y="28978"/>
                      </a:cubicBezTo>
                      <a:cubicBezTo>
                        <a:pt x="22900" y="27536"/>
                        <a:pt x="26746" y="26574"/>
                        <a:pt x="30112" y="26093"/>
                      </a:cubicBezTo>
                      <a:cubicBezTo>
                        <a:pt x="31554" y="24170"/>
                        <a:pt x="33477" y="21285"/>
                        <a:pt x="32997" y="15997"/>
                      </a:cubicBezTo>
                      <a:cubicBezTo>
                        <a:pt x="32516" y="8784"/>
                        <a:pt x="26746" y="10227"/>
                        <a:pt x="31073" y="5900"/>
                      </a:cubicBezTo>
                    </a:path>
                  </a:pathLst>
                </a:custGeom>
                <a:grpFill/>
                <a:ln w="4808"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7EDE3761-0136-4C3B-882A-DFA015B8A1F5}"/>
                    </a:ext>
                  </a:extLst>
                </p:cNvPr>
                <p:cNvSpPr/>
                <p:nvPr/>
              </p:nvSpPr>
              <p:spPr>
                <a:xfrm>
                  <a:off x="4905984" y="3437934"/>
                  <a:ext cx="184928" cy="145300"/>
                </a:xfrm>
                <a:custGeom>
                  <a:avLst/>
                  <a:gdLst>
                    <a:gd name="connsiteX0" fmla="*/ 104575 w 133350"/>
                    <a:gd name="connsiteY0" fmla="*/ 47840 h 104775"/>
                    <a:gd name="connsiteX1" fmla="*/ 77169 w 133350"/>
                    <a:gd name="connsiteY1" fmla="*/ 29569 h 104775"/>
                    <a:gd name="connsiteX2" fmla="*/ 54090 w 133350"/>
                    <a:gd name="connsiteY2" fmla="*/ 68034 h 104775"/>
                    <a:gd name="connsiteX3" fmla="*/ 27165 w 133350"/>
                    <a:gd name="connsiteY3" fmla="*/ 59860 h 104775"/>
                    <a:gd name="connsiteX4" fmla="*/ 3606 w 133350"/>
                    <a:gd name="connsiteY4" fmla="*/ 95920 h 104775"/>
                    <a:gd name="connsiteX5" fmla="*/ 4568 w 133350"/>
                    <a:gd name="connsiteY5" fmla="*/ 107460 h 104775"/>
                    <a:gd name="connsiteX6" fmla="*/ 133423 w 133350"/>
                    <a:gd name="connsiteY6" fmla="*/ 83900 h 104775"/>
                    <a:gd name="connsiteX7" fmla="*/ 125730 w 133350"/>
                    <a:gd name="connsiteY7" fmla="*/ 360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04775">
                      <a:moveTo>
                        <a:pt x="104575" y="47840"/>
                      </a:moveTo>
                      <a:lnTo>
                        <a:pt x="77169" y="29569"/>
                      </a:lnTo>
                      <a:lnTo>
                        <a:pt x="54090" y="68034"/>
                      </a:lnTo>
                      <a:lnTo>
                        <a:pt x="27165" y="59860"/>
                      </a:lnTo>
                      <a:lnTo>
                        <a:pt x="3606" y="95920"/>
                      </a:lnTo>
                      <a:lnTo>
                        <a:pt x="4568" y="107460"/>
                      </a:lnTo>
                      <a:lnTo>
                        <a:pt x="133423" y="83900"/>
                      </a:lnTo>
                      <a:lnTo>
                        <a:pt x="125730" y="3606"/>
                      </a:lnTo>
                      <a:close/>
                    </a:path>
                  </a:pathLst>
                </a:custGeom>
                <a:grpFill/>
                <a:ln w="4808" cap="flat">
                  <a:noFill/>
                  <a:prstDash val="solid"/>
                  <a:miter/>
                </a:ln>
              </p:spPr>
              <p:txBody>
                <a:bodyPr rtlCol="0" anchor="ctr"/>
                <a:lstStyle/>
                <a:p>
                  <a:endParaRPr lang="en-IN"/>
                </a:p>
              </p:txBody>
            </p:sp>
          </p:grpSp>
          <p:grpSp>
            <p:nvGrpSpPr>
              <p:cNvPr id="71" name="Group 70">
                <a:extLst>
                  <a:ext uri="{FF2B5EF4-FFF2-40B4-BE49-F238E27FC236}">
                    <a16:creationId xmlns:a16="http://schemas.microsoft.com/office/drawing/2014/main" id="{804DD853-B035-4B0C-BD58-5576719FBAFD}"/>
                  </a:ext>
                </a:extLst>
              </p:cNvPr>
              <p:cNvGrpSpPr/>
              <p:nvPr/>
            </p:nvGrpSpPr>
            <p:grpSpPr>
              <a:xfrm>
                <a:off x="4467057" y="3650741"/>
                <a:ext cx="1009437" cy="159319"/>
                <a:chOff x="5156667" y="3323081"/>
                <a:chExt cx="1009437" cy="159319"/>
              </a:xfrm>
              <a:grpFill/>
            </p:grpSpPr>
            <p:sp>
              <p:nvSpPr>
                <p:cNvPr id="72" name="Freeform: Shape 71">
                  <a:extLst>
                    <a:ext uri="{FF2B5EF4-FFF2-40B4-BE49-F238E27FC236}">
                      <a16:creationId xmlns:a16="http://schemas.microsoft.com/office/drawing/2014/main" id="{244ADCBE-C28D-416D-997A-B22988C22823}"/>
                    </a:ext>
                  </a:extLst>
                </p:cNvPr>
                <p:cNvSpPr/>
                <p:nvPr/>
              </p:nvSpPr>
              <p:spPr>
                <a:xfrm>
                  <a:off x="5865188" y="3323081"/>
                  <a:ext cx="158510" cy="158509"/>
                </a:xfrm>
                <a:custGeom>
                  <a:avLst/>
                  <a:gdLst>
                    <a:gd name="connsiteX0" fmla="*/ 60498 w 114300"/>
                    <a:gd name="connsiteY0" fmla="*/ 97727 h 114300"/>
                    <a:gd name="connsiteX1" fmla="*/ 26653 w 114300"/>
                    <a:gd name="connsiteY1" fmla="*/ 60498 h 114300"/>
                    <a:gd name="connsiteX2" fmla="*/ 60498 w 114300"/>
                    <a:gd name="connsiteY2" fmla="*/ 23268 h 114300"/>
                    <a:gd name="connsiteX3" fmla="*/ 93497 w 114300"/>
                    <a:gd name="connsiteY3" fmla="*/ 60498 h 114300"/>
                    <a:gd name="connsiteX4" fmla="*/ 60498 w 114300"/>
                    <a:gd name="connsiteY4" fmla="*/ 97727 h 114300"/>
                    <a:gd name="connsiteX5" fmla="*/ 60498 w 114300"/>
                    <a:gd name="connsiteY5" fmla="*/ 6346 h 114300"/>
                    <a:gd name="connsiteX6" fmla="*/ 6346 w 114300"/>
                    <a:gd name="connsiteY6" fmla="*/ 60498 h 114300"/>
                    <a:gd name="connsiteX7" fmla="*/ 60498 w 114300"/>
                    <a:gd name="connsiteY7" fmla="*/ 114650 h 114300"/>
                    <a:gd name="connsiteX8" fmla="*/ 113804 w 114300"/>
                    <a:gd name="connsiteY8" fmla="*/ 60498 h 114300"/>
                    <a:gd name="connsiteX9" fmla="*/ 60498 w 114300"/>
                    <a:gd name="connsiteY9"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60498" y="97727"/>
                      </a:moveTo>
                      <a:cubicBezTo>
                        <a:pt x="38499" y="97727"/>
                        <a:pt x="26653" y="85036"/>
                        <a:pt x="26653" y="60498"/>
                      </a:cubicBezTo>
                      <a:cubicBezTo>
                        <a:pt x="26653" y="35960"/>
                        <a:pt x="37653" y="23268"/>
                        <a:pt x="60498" y="23268"/>
                      </a:cubicBezTo>
                      <a:cubicBezTo>
                        <a:pt x="82497" y="23268"/>
                        <a:pt x="93497" y="35960"/>
                        <a:pt x="93497" y="60498"/>
                      </a:cubicBezTo>
                      <a:cubicBezTo>
                        <a:pt x="93497" y="85036"/>
                        <a:pt x="82497" y="97727"/>
                        <a:pt x="60498" y="97727"/>
                      </a:cubicBezTo>
                      <a:moveTo>
                        <a:pt x="60498" y="6346"/>
                      </a:moveTo>
                      <a:cubicBezTo>
                        <a:pt x="24961" y="6346"/>
                        <a:pt x="6346" y="24115"/>
                        <a:pt x="6346" y="60498"/>
                      </a:cubicBezTo>
                      <a:cubicBezTo>
                        <a:pt x="8038" y="96881"/>
                        <a:pt x="26653" y="114650"/>
                        <a:pt x="60498" y="114650"/>
                      </a:cubicBezTo>
                      <a:cubicBezTo>
                        <a:pt x="96035" y="114650"/>
                        <a:pt x="113804" y="96881"/>
                        <a:pt x="113804" y="60498"/>
                      </a:cubicBezTo>
                      <a:cubicBezTo>
                        <a:pt x="114650" y="24115"/>
                        <a:pt x="96881" y="6346"/>
                        <a:pt x="60498" y="6346"/>
                      </a:cubicBezTo>
                    </a:path>
                  </a:pathLst>
                </a:custGeom>
                <a:grpFill/>
                <a:ln w="8461"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4C2F632-F5ED-4CBA-9FE8-BE3390C123B5}"/>
                    </a:ext>
                  </a:extLst>
                </p:cNvPr>
                <p:cNvSpPr/>
                <p:nvPr/>
              </p:nvSpPr>
              <p:spPr>
                <a:xfrm>
                  <a:off x="6034013" y="3323081"/>
                  <a:ext cx="132091" cy="158509"/>
                </a:xfrm>
                <a:custGeom>
                  <a:avLst/>
                  <a:gdLst>
                    <a:gd name="connsiteX0" fmla="*/ 65575 w 95250"/>
                    <a:gd name="connsiteY0" fmla="*/ 23268 h 114300"/>
                    <a:gd name="connsiteX1" fmla="*/ 96035 w 95250"/>
                    <a:gd name="connsiteY1" fmla="*/ 29191 h 114300"/>
                    <a:gd name="connsiteX2" fmla="*/ 96035 w 95250"/>
                    <a:gd name="connsiteY2" fmla="*/ 11423 h 114300"/>
                    <a:gd name="connsiteX3" fmla="*/ 64729 w 95250"/>
                    <a:gd name="connsiteY3" fmla="*/ 6346 h 114300"/>
                    <a:gd name="connsiteX4" fmla="*/ 6346 w 95250"/>
                    <a:gd name="connsiteY4" fmla="*/ 59652 h 114300"/>
                    <a:gd name="connsiteX5" fmla="*/ 63882 w 95250"/>
                    <a:gd name="connsiteY5" fmla="*/ 115496 h 114300"/>
                    <a:gd name="connsiteX6" fmla="*/ 96881 w 95250"/>
                    <a:gd name="connsiteY6" fmla="*/ 109573 h 114300"/>
                    <a:gd name="connsiteX7" fmla="*/ 96881 w 95250"/>
                    <a:gd name="connsiteY7" fmla="*/ 52883 h 114300"/>
                    <a:gd name="connsiteX8" fmla="*/ 63882 w 95250"/>
                    <a:gd name="connsiteY8" fmla="*/ 52883 h 114300"/>
                    <a:gd name="connsiteX9" fmla="*/ 57113 w 95250"/>
                    <a:gd name="connsiteY9" fmla="*/ 70651 h 114300"/>
                    <a:gd name="connsiteX10" fmla="*/ 76574 w 95250"/>
                    <a:gd name="connsiteY10" fmla="*/ 70651 h 114300"/>
                    <a:gd name="connsiteX11" fmla="*/ 76574 w 95250"/>
                    <a:gd name="connsiteY11" fmla="*/ 96035 h 114300"/>
                    <a:gd name="connsiteX12" fmla="*/ 63882 w 95250"/>
                    <a:gd name="connsiteY12" fmla="*/ 97727 h 114300"/>
                    <a:gd name="connsiteX13" fmla="*/ 26653 w 95250"/>
                    <a:gd name="connsiteY13" fmla="*/ 58806 h 114300"/>
                    <a:gd name="connsiteX14" fmla="*/ 65575 w 95250"/>
                    <a:gd name="connsiteY14" fmla="*/ 2326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0" h="114300">
                      <a:moveTo>
                        <a:pt x="65575" y="23268"/>
                      </a:moveTo>
                      <a:cubicBezTo>
                        <a:pt x="76574" y="23268"/>
                        <a:pt x="86728" y="24961"/>
                        <a:pt x="96035" y="29191"/>
                      </a:cubicBezTo>
                      <a:lnTo>
                        <a:pt x="96035" y="11423"/>
                      </a:lnTo>
                      <a:cubicBezTo>
                        <a:pt x="86728" y="8038"/>
                        <a:pt x="76574" y="6346"/>
                        <a:pt x="64729" y="6346"/>
                      </a:cubicBezTo>
                      <a:cubicBezTo>
                        <a:pt x="25807" y="6346"/>
                        <a:pt x="6346" y="24115"/>
                        <a:pt x="6346" y="59652"/>
                      </a:cubicBezTo>
                      <a:cubicBezTo>
                        <a:pt x="6346" y="96881"/>
                        <a:pt x="25807" y="115496"/>
                        <a:pt x="63882" y="115496"/>
                      </a:cubicBezTo>
                      <a:cubicBezTo>
                        <a:pt x="77420" y="115496"/>
                        <a:pt x="87574" y="113804"/>
                        <a:pt x="96881" y="109573"/>
                      </a:cubicBezTo>
                      <a:lnTo>
                        <a:pt x="96881" y="52883"/>
                      </a:lnTo>
                      <a:lnTo>
                        <a:pt x="63882" y="52883"/>
                      </a:lnTo>
                      <a:lnTo>
                        <a:pt x="57113" y="70651"/>
                      </a:lnTo>
                      <a:lnTo>
                        <a:pt x="76574" y="70651"/>
                      </a:lnTo>
                      <a:lnTo>
                        <a:pt x="76574" y="96035"/>
                      </a:lnTo>
                      <a:cubicBezTo>
                        <a:pt x="72344" y="96881"/>
                        <a:pt x="68113" y="97727"/>
                        <a:pt x="63882" y="97727"/>
                      </a:cubicBezTo>
                      <a:cubicBezTo>
                        <a:pt x="39345" y="97727"/>
                        <a:pt x="26653" y="85036"/>
                        <a:pt x="26653" y="58806"/>
                      </a:cubicBezTo>
                      <a:cubicBezTo>
                        <a:pt x="26653" y="35114"/>
                        <a:pt x="40191" y="23268"/>
                        <a:pt x="65575" y="23268"/>
                      </a:cubicBezTo>
                    </a:path>
                  </a:pathLst>
                </a:custGeom>
                <a:grpFill/>
                <a:ln w="8461"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FB002B21-5080-494B-A2A7-86999AC4E9CA}"/>
                    </a:ext>
                  </a:extLst>
                </p:cNvPr>
                <p:cNvSpPr/>
                <p:nvPr/>
              </p:nvSpPr>
              <p:spPr>
                <a:xfrm>
                  <a:off x="5711682" y="3323712"/>
                  <a:ext cx="145300" cy="158509"/>
                </a:xfrm>
                <a:custGeom>
                  <a:avLst/>
                  <a:gdLst>
                    <a:gd name="connsiteX0" fmla="*/ 50344 w 104775"/>
                    <a:gd name="connsiteY0" fmla="*/ 96035 h 114300"/>
                    <a:gd name="connsiteX1" fmla="*/ 26653 w 104775"/>
                    <a:gd name="connsiteY1" fmla="*/ 96035 h 114300"/>
                    <a:gd name="connsiteX2" fmla="*/ 26653 w 104775"/>
                    <a:gd name="connsiteY2" fmla="*/ 23268 h 114300"/>
                    <a:gd name="connsiteX3" fmla="*/ 50344 w 104775"/>
                    <a:gd name="connsiteY3" fmla="*/ 23268 h 114300"/>
                    <a:gd name="connsiteX4" fmla="*/ 84189 w 104775"/>
                    <a:gd name="connsiteY4" fmla="*/ 57113 h 114300"/>
                    <a:gd name="connsiteX5" fmla="*/ 50344 w 104775"/>
                    <a:gd name="connsiteY5" fmla="*/ 96035 h 114300"/>
                    <a:gd name="connsiteX6" fmla="*/ 52883 w 104775"/>
                    <a:gd name="connsiteY6" fmla="*/ 6346 h 114300"/>
                    <a:gd name="connsiteX7" fmla="*/ 6346 w 104775"/>
                    <a:gd name="connsiteY7" fmla="*/ 6346 h 114300"/>
                    <a:gd name="connsiteX8" fmla="*/ 6346 w 104775"/>
                    <a:gd name="connsiteY8" fmla="*/ 113804 h 114300"/>
                    <a:gd name="connsiteX9" fmla="*/ 52883 w 104775"/>
                    <a:gd name="connsiteY9" fmla="*/ 113804 h 114300"/>
                    <a:gd name="connsiteX10" fmla="*/ 103650 w 104775"/>
                    <a:gd name="connsiteY10" fmla="*/ 57113 h 114300"/>
                    <a:gd name="connsiteX11" fmla="*/ 52883 w 104775"/>
                    <a:gd name="connsiteY11"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14300">
                      <a:moveTo>
                        <a:pt x="50344" y="96035"/>
                      </a:moveTo>
                      <a:lnTo>
                        <a:pt x="26653" y="96035"/>
                      </a:lnTo>
                      <a:lnTo>
                        <a:pt x="26653" y="23268"/>
                      </a:lnTo>
                      <a:lnTo>
                        <a:pt x="50344" y="23268"/>
                      </a:lnTo>
                      <a:cubicBezTo>
                        <a:pt x="72344" y="23268"/>
                        <a:pt x="84189" y="34268"/>
                        <a:pt x="84189" y="57113"/>
                      </a:cubicBezTo>
                      <a:cubicBezTo>
                        <a:pt x="83343" y="83343"/>
                        <a:pt x="72344" y="96035"/>
                        <a:pt x="50344" y="96035"/>
                      </a:cubicBezTo>
                      <a:moveTo>
                        <a:pt x="52883" y="6346"/>
                      </a:moveTo>
                      <a:lnTo>
                        <a:pt x="6346" y="6346"/>
                      </a:lnTo>
                      <a:lnTo>
                        <a:pt x="6346" y="113804"/>
                      </a:lnTo>
                      <a:lnTo>
                        <a:pt x="52883" y="113804"/>
                      </a:lnTo>
                      <a:cubicBezTo>
                        <a:pt x="86728" y="113804"/>
                        <a:pt x="103650" y="95189"/>
                        <a:pt x="103650" y="57113"/>
                      </a:cubicBezTo>
                      <a:cubicBezTo>
                        <a:pt x="103650" y="23268"/>
                        <a:pt x="86728" y="6346"/>
                        <a:pt x="52883" y="6346"/>
                      </a:cubicBezTo>
                    </a:path>
                  </a:pathLst>
                </a:custGeom>
                <a:grpFill/>
                <a:ln w="8461"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11D8802-2F6D-4818-9B21-8643A9FBFE55}"/>
                    </a:ext>
                  </a:extLst>
                </p:cNvPr>
                <p:cNvSpPr/>
                <p:nvPr/>
              </p:nvSpPr>
              <p:spPr>
                <a:xfrm>
                  <a:off x="5156667" y="3323891"/>
                  <a:ext cx="145300" cy="158509"/>
                </a:xfrm>
                <a:custGeom>
                  <a:avLst/>
                  <a:gdLst>
                    <a:gd name="connsiteX0" fmla="*/ 50344 w 104775"/>
                    <a:gd name="connsiteY0" fmla="*/ 96035 h 114300"/>
                    <a:gd name="connsiteX1" fmla="*/ 26653 w 104775"/>
                    <a:gd name="connsiteY1" fmla="*/ 96035 h 114300"/>
                    <a:gd name="connsiteX2" fmla="*/ 26653 w 104775"/>
                    <a:gd name="connsiteY2" fmla="*/ 23268 h 114300"/>
                    <a:gd name="connsiteX3" fmla="*/ 50344 w 104775"/>
                    <a:gd name="connsiteY3" fmla="*/ 23268 h 114300"/>
                    <a:gd name="connsiteX4" fmla="*/ 84189 w 104775"/>
                    <a:gd name="connsiteY4" fmla="*/ 57113 h 114300"/>
                    <a:gd name="connsiteX5" fmla="*/ 50344 w 104775"/>
                    <a:gd name="connsiteY5" fmla="*/ 96035 h 114300"/>
                    <a:gd name="connsiteX6" fmla="*/ 52883 w 104775"/>
                    <a:gd name="connsiteY6" fmla="*/ 6346 h 114300"/>
                    <a:gd name="connsiteX7" fmla="*/ 6346 w 104775"/>
                    <a:gd name="connsiteY7" fmla="*/ 6346 h 114300"/>
                    <a:gd name="connsiteX8" fmla="*/ 6346 w 104775"/>
                    <a:gd name="connsiteY8" fmla="*/ 113804 h 114300"/>
                    <a:gd name="connsiteX9" fmla="*/ 52883 w 104775"/>
                    <a:gd name="connsiteY9" fmla="*/ 113804 h 114300"/>
                    <a:gd name="connsiteX10" fmla="*/ 103650 w 104775"/>
                    <a:gd name="connsiteY10" fmla="*/ 57113 h 114300"/>
                    <a:gd name="connsiteX11" fmla="*/ 52883 w 104775"/>
                    <a:gd name="connsiteY11"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14300">
                      <a:moveTo>
                        <a:pt x="50344" y="96035"/>
                      </a:moveTo>
                      <a:lnTo>
                        <a:pt x="26653" y="96035"/>
                      </a:lnTo>
                      <a:lnTo>
                        <a:pt x="26653" y="23268"/>
                      </a:lnTo>
                      <a:lnTo>
                        <a:pt x="50344" y="23268"/>
                      </a:lnTo>
                      <a:cubicBezTo>
                        <a:pt x="73190" y="23268"/>
                        <a:pt x="84189" y="34268"/>
                        <a:pt x="84189" y="57113"/>
                      </a:cubicBezTo>
                      <a:cubicBezTo>
                        <a:pt x="84189" y="83343"/>
                        <a:pt x="72344" y="96035"/>
                        <a:pt x="50344" y="96035"/>
                      </a:cubicBezTo>
                      <a:moveTo>
                        <a:pt x="52883" y="6346"/>
                      </a:moveTo>
                      <a:lnTo>
                        <a:pt x="6346" y="6346"/>
                      </a:lnTo>
                      <a:lnTo>
                        <a:pt x="6346" y="113804"/>
                      </a:lnTo>
                      <a:lnTo>
                        <a:pt x="52883" y="113804"/>
                      </a:lnTo>
                      <a:cubicBezTo>
                        <a:pt x="86728" y="113804"/>
                        <a:pt x="103650" y="95189"/>
                        <a:pt x="103650" y="57113"/>
                      </a:cubicBezTo>
                      <a:cubicBezTo>
                        <a:pt x="103650" y="23268"/>
                        <a:pt x="86728" y="6346"/>
                        <a:pt x="52883" y="6346"/>
                      </a:cubicBezTo>
                    </a:path>
                  </a:pathLst>
                </a:custGeom>
                <a:grpFill/>
                <a:ln w="8461"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C0D049C6-BB3A-4E68-8345-F4BA7AB6FE7F}"/>
                    </a:ext>
                  </a:extLst>
                </p:cNvPr>
                <p:cNvSpPr/>
                <p:nvPr/>
              </p:nvSpPr>
              <p:spPr>
                <a:xfrm>
                  <a:off x="5534500" y="3323712"/>
                  <a:ext cx="171719" cy="158509"/>
                </a:xfrm>
                <a:custGeom>
                  <a:avLst/>
                  <a:gdLst>
                    <a:gd name="connsiteX0" fmla="*/ 85882 w 123825"/>
                    <a:gd name="connsiteY0" fmla="*/ 84189 h 114300"/>
                    <a:gd name="connsiteX1" fmla="*/ 99420 w 123825"/>
                    <a:gd name="connsiteY1" fmla="*/ 113804 h 114300"/>
                    <a:gd name="connsiteX2" fmla="*/ 120573 w 123825"/>
                    <a:gd name="connsiteY2" fmla="*/ 113804 h 114300"/>
                    <a:gd name="connsiteX3" fmla="*/ 74036 w 123825"/>
                    <a:gd name="connsiteY3" fmla="*/ 6346 h 114300"/>
                    <a:gd name="connsiteX4" fmla="*/ 52037 w 123825"/>
                    <a:gd name="connsiteY4" fmla="*/ 6346 h 114300"/>
                    <a:gd name="connsiteX5" fmla="*/ 6346 w 123825"/>
                    <a:gd name="connsiteY5" fmla="*/ 113804 h 114300"/>
                    <a:gd name="connsiteX6" fmla="*/ 26653 w 123825"/>
                    <a:gd name="connsiteY6" fmla="*/ 113804 h 114300"/>
                    <a:gd name="connsiteX7" fmla="*/ 63036 w 123825"/>
                    <a:gd name="connsiteY7" fmla="*/ 26653 h 114300"/>
                    <a:gd name="connsiteX8" fmla="*/ 79959 w 123825"/>
                    <a:gd name="connsiteY8" fmla="*/ 67267 h 114300"/>
                    <a:gd name="connsiteX9" fmla="*/ 57960 w 123825"/>
                    <a:gd name="connsiteY9" fmla="*/ 67267 h 114300"/>
                    <a:gd name="connsiteX10" fmla="*/ 51191 w 123825"/>
                    <a:gd name="connsiteY10" fmla="*/ 8418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114300">
                      <a:moveTo>
                        <a:pt x="85882" y="84189"/>
                      </a:moveTo>
                      <a:lnTo>
                        <a:pt x="99420" y="113804"/>
                      </a:lnTo>
                      <a:lnTo>
                        <a:pt x="120573" y="113804"/>
                      </a:lnTo>
                      <a:lnTo>
                        <a:pt x="74036" y="6346"/>
                      </a:lnTo>
                      <a:lnTo>
                        <a:pt x="52037" y="6346"/>
                      </a:lnTo>
                      <a:lnTo>
                        <a:pt x="6346" y="113804"/>
                      </a:lnTo>
                      <a:lnTo>
                        <a:pt x="26653" y="113804"/>
                      </a:lnTo>
                      <a:lnTo>
                        <a:pt x="63036" y="26653"/>
                      </a:lnTo>
                      <a:lnTo>
                        <a:pt x="79959" y="67267"/>
                      </a:lnTo>
                      <a:lnTo>
                        <a:pt x="57960" y="67267"/>
                      </a:lnTo>
                      <a:lnTo>
                        <a:pt x="51191" y="84189"/>
                      </a:lnTo>
                      <a:close/>
                    </a:path>
                  </a:pathLst>
                </a:custGeom>
                <a:grpFill/>
                <a:ln w="8461"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882CDB68-BC13-45A6-905D-EDC281A3C20E}"/>
                    </a:ext>
                  </a:extLst>
                </p:cNvPr>
                <p:cNvSpPr/>
                <p:nvPr/>
              </p:nvSpPr>
              <p:spPr>
                <a:xfrm>
                  <a:off x="5292780" y="3323712"/>
                  <a:ext cx="171719" cy="158509"/>
                </a:xfrm>
                <a:custGeom>
                  <a:avLst/>
                  <a:gdLst>
                    <a:gd name="connsiteX0" fmla="*/ 85036 w 123825"/>
                    <a:gd name="connsiteY0" fmla="*/ 84189 h 114300"/>
                    <a:gd name="connsiteX1" fmla="*/ 98574 w 123825"/>
                    <a:gd name="connsiteY1" fmla="*/ 113804 h 114300"/>
                    <a:gd name="connsiteX2" fmla="*/ 120573 w 123825"/>
                    <a:gd name="connsiteY2" fmla="*/ 113804 h 114300"/>
                    <a:gd name="connsiteX3" fmla="*/ 73190 w 123825"/>
                    <a:gd name="connsiteY3" fmla="*/ 6346 h 114300"/>
                    <a:gd name="connsiteX4" fmla="*/ 52037 w 123825"/>
                    <a:gd name="connsiteY4" fmla="*/ 6346 h 114300"/>
                    <a:gd name="connsiteX5" fmla="*/ 6346 w 123825"/>
                    <a:gd name="connsiteY5" fmla="*/ 113804 h 114300"/>
                    <a:gd name="connsiteX6" fmla="*/ 26653 w 123825"/>
                    <a:gd name="connsiteY6" fmla="*/ 113804 h 114300"/>
                    <a:gd name="connsiteX7" fmla="*/ 62190 w 123825"/>
                    <a:gd name="connsiteY7" fmla="*/ 26653 h 114300"/>
                    <a:gd name="connsiteX8" fmla="*/ 79959 w 123825"/>
                    <a:gd name="connsiteY8" fmla="*/ 67267 h 114300"/>
                    <a:gd name="connsiteX9" fmla="*/ 57113 w 123825"/>
                    <a:gd name="connsiteY9" fmla="*/ 67267 h 114300"/>
                    <a:gd name="connsiteX10" fmla="*/ 50344 w 123825"/>
                    <a:gd name="connsiteY10" fmla="*/ 8418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114300">
                      <a:moveTo>
                        <a:pt x="85036" y="84189"/>
                      </a:moveTo>
                      <a:lnTo>
                        <a:pt x="98574" y="113804"/>
                      </a:lnTo>
                      <a:lnTo>
                        <a:pt x="120573" y="113804"/>
                      </a:lnTo>
                      <a:lnTo>
                        <a:pt x="73190" y="6346"/>
                      </a:lnTo>
                      <a:lnTo>
                        <a:pt x="52037" y="6346"/>
                      </a:lnTo>
                      <a:lnTo>
                        <a:pt x="6346" y="113804"/>
                      </a:lnTo>
                      <a:lnTo>
                        <a:pt x="26653" y="113804"/>
                      </a:lnTo>
                      <a:lnTo>
                        <a:pt x="62190" y="26653"/>
                      </a:lnTo>
                      <a:lnTo>
                        <a:pt x="79959" y="67267"/>
                      </a:lnTo>
                      <a:lnTo>
                        <a:pt x="57113" y="67267"/>
                      </a:lnTo>
                      <a:lnTo>
                        <a:pt x="50344" y="84189"/>
                      </a:lnTo>
                      <a:close/>
                    </a:path>
                  </a:pathLst>
                </a:custGeom>
                <a:grpFill/>
                <a:ln w="846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6EB87946-9337-4AD4-9B1B-3CF0BBFCC846}"/>
                    </a:ext>
                  </a:extLst>
                </p:cNvPr>
                <p:cNvSpPr/>
                <p:nvPr/>
              </p:nvSpPr>
              <p:spPr>
                <a:xfrm>
                  <a:off x="5434761" y="3323712"/>
                  <a:ext cx="118882" cy="158509"/>
                </a:xfrm>
                <a:custGeom>
                  <a:avLst/>
                  <a:gdLst>
                    <a:gd name="connsiteX0" fmla="*/ 6346 w 85725"/>
                    <a:gd name="connsiteY0" fmla="*/ 23268 h 114300"/>
                    <a:gd name="connsiteX1" fmla="*/ 37653 w 85725"/>
                    <a:gd name="connsiteY1" fmla="*/ 23268 h 114300"/>
                    <a:gd name="connsiteX2" fmla="*/ 37653 w 85725"/>
                    <a:gd name="connsiteY2" fmla="*/ 113804 h 114300"/>
                    <a:gd name="connsiteX3" fmla="*/ 57960 w 85725"/>
                    <a:gd name="connsiteY3" fmla="*/ 113804 h 114300"/>
                    <a:gd name="connsiteX4" fmla="*/ 57960 w 85725"/>
                    <a:gd name="connsiteY4" fmla="*/ 23268 h 114300"/>
                    <a:gd name="connsiteX5" fmla="*/ 88420 w 85725"/>
                    <a:gd name="connsiteY5" fmla="*/ 23268 h 114300"/>
                    <a:gd name="connsiteX6" fmla="*/ 88420 w 85725"/>
                    <a:gd name="connsiteY6" fmla="*/ 6346 h 114300"/>
                    <a:gd name="connsiteX7" fmla="*/ 6346 w 85725"/>
                    <a:gd name="connsiteY7"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14300">
                      <a:moveTo>
                        <a:pt x="6346" y="23268"/>
                      </a:moveTo>
                      <a:lnTo>
                        <a:pt x="37653" y="23268"/>
                      </a:lnTo>
                      <a:lnTo>
                        <a:pt x="37653" y="113804"/>
                      </a:lnTo>
                      <a:lnTo>
                        <a:pt x="57960" y="113804"/>
                      </a:lnTo>
                      <a:lnTo>
                        <a:pt x="57960" y="23268"/>
                      </a:lnTo>
                      <a:lnTo>
                        <a:pt x="88420" y="23268"/>
                      </a:lnTo>
                      <a:lnTo>
                        <a:pt x="88420" y="6346"/>
                      </a:lnTo>
                      <a:lnTo>
                        <a:pt x="6346" y="6346"/>
                      </a:lnTo>
                      <a:close/>
                    </a:path>
                  </a:pathLst>
                </a:custGeom>
                <a:grpFill/>
                <a:ln w="8461" cap="flat">
                  <a:noFill/>
                  <a:prstDash val="solid"/>
                  <a:miter/>
                </a:ln>
              </p:spPr>
              <p:txBody>
                <a:bodyPr rtlCol="0" anchor="ctr"/>
                <a:lstStyle/>
                <a:p>
                  <a:endParaRPr lang="en-IN"/>
                </a:p>
              </p:txBody>
            </p:sp>
          </p:grpSp>
        </p:grpSp>
        <p:grpSp>
          <p:nvGrpSpPr>
            <p:cNvPr id="113" name="Group 112">
              <a:extLst>
                <a:ext uri="{FF2B5EF4-FFF2-40B4-BE49-F238E27FC236}">
                  <a16:creationId xmlns:a16="http://schemas.microsoft.com/office/drawing/2014/main" id="{8DBC18D7-120C-457D-A3B5-7458F41A729E}"/>
                </a:ext>
              </a:extLst>
            </p:cNvPr>
            <p:cNvGrpSpPr/>
            <p:nvPr/>
          </p:nvGrpSpPr>
          <p:grpSpPr>
            <a:xfrm>
              <a:off x="6459893" y="3203150"/>
              <a:ext cx="394297" cy="453039"/>
              <a:chOff x="-1390533" y="2037666"/>
              <a:chExt cx="4058454" cy="4663077"/>
            </a:xfrm>
          </p:grpSpPr>
          <p:sp>
            <p:nvSpPr>
              <p:cNvPr id="114" name="Freeform: Shape 113">
                <a:extLst>
                  <a:ext uri="{FF2B5EF4-FFF2-40B4-BE49-F238E27FC236}">
                    <a16:creationId xmlns:a16="http://schemas.microsoft.com/office/drawing/2014/main" id="{076DD496-31A6-4A71-B66E-373786D3A852}"/>
                  </a:ext>
                </a:extLst>
              </p:cNvPr>
              <p:cNvSpPr/>
              <p:nvPr/>
            </p:nvSpPr>
            <p:spPr>
              <a:xfrm>
                <a:off x="472408" y="3822033"/>
                <a:ext cx="800100" cy="800100"/>
              </a:xfrm>
              <a:custGeom>
                <a:avLst/>
                <a:gdLst>
                  <a:gd name="connsiteX0" fmla="*/ 608171 w 800100"/>
                  <a:gd name="connsiteY0" fmla="*/ 64294 h 800100"/>
                  <a:gd name="connsiteX1" fmla="*/ 402431 w 800100"/>
                  <a:gd name="connsiteY1" fmla="*/ 7144 h 800100"/>
                  <a:gd name="connsiteX2" fmla="*/ 7144 w 800100"/>
                  <a:gd name="connsiteY2" fmla="*/ 402431 h 800100"/>
                  <a:gd name="connsiteX3" fmla="*/ 197644 w 800100"/>
                  <a:gd name="connsiteY3" fmla="*/ 740569 h 800100"/>
                  <a:gd name="connsiteX4" fmla="*/ 402431 w 800100"/>
                  <a:gd name="connsiteY4" fmla="*/ 797719 h 800100"/>
                  <a:gd name="connsiteX5" fmla="*/ 797719 w 800100"/>
                  <a:gd name="connsiteY5" fmla="*/ 402431 h 800100"/>
                  <a:gd name="connsiteX6" fmla="*/ 608171 w 800100"/>
                  <a:gd name="connsiteY6" fmla="*/ 64294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608171" y="64294"/>
                    </a:moveTo>
                    <a:cubicBezTo>
                      <a:pt x="548164" y="28099"/>
                      <a:pt x="477679" y="7144"/>
                      <a:pt x="402431" y="7144"/>
                    </a:cubicBezTo>
                    <a:cubicBezTo>
                      <a:pt x="184309" y="7144"/>
                      <a:pt x="7144" y="184309"/>
                      <a:pt x="7144" y="402431"/>
                    </a:cubicBezTo>
                    <a:cubicBezTo>
                      <a:pt x="7144" y="545306"/>
                      <a:pt x="83344" y="671036"/>
                      <a:pt x="197644" y="740569"/>
                    </a:cubicBezTo>
                    <a:cubicBezTo>
                      <a:pt x="257651" y="776764"/>
                      <a:pt x="327184" y="797719"/>
                      <a:pt x="402431" y="797719"/>
                    </a:cubicBezTo>
                    <a:cubicBezTo>
                      <a:pt x="620554" y="797719"/>
                      <a:pt x="797719" y="620554"/>
                      <a:pt x="797719" y="402431"/>
                    </a:cubicBezTo>
                    <a:cubicBezTo>
                      <a:pt x="797719" y="259556"/>
                      <a:pt x="721519" y="133826"/>
                      <a:pt x="608171" y="64294"/>
                    </a:cubicBezTo>
                    <a:close/>
                  </a:path>
                </a:pathLst>
              </a:custGeom>
              <a:noFill/>
              <a:ln w="9525"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9D6361AA-4BB3-4A44-994B-66D0C70C1B76}"/>
                  </a:ext>
                </a:extLst>
              </p:cNvPr>
              <p:cNvSpPr/>
              <p:nvPr/>
            </p:nvSpPr>
            <p:spPr>
              <a:xfrm>
                <a:off x="-752507" y="4107783"/>
                <a:ext cx="800100" cy="800100"/>
              </a:xfrm>
              <a:custGeom>
                <a:avLst/>
                <a:gdLst>
                  <a:gd name="connsiteX0" fmla="*/ 797719 w 800100"/>
                  <a:gd name="connsiteY0" fmla="*/ 401479 h 800100"/>
                  <a:gd name="connsiteX1" fmla="*/ 608171 w 800100"/>
                  <a:gd name="connsiteY1" fmla="*/ 64294 h 800100"/>
                  <a:gd name="connsiteX2" fmla="*/ 402431 w 800100"/>
                  <a:gd name="connsiteY2" fmla="*/ 7144 h 800100"/>
                  <a:gd name="connsiteX3" fmla="*/ 7144 w 800100"/>
                  <a:gd name="connsiteY3" fmla="*/ 402431 h 800100"/>
                  <a:gd name="connsiteX4" fmla="*/ 197644 w 800100"/>
                  <a:gd name="connsiteY4" fmla="*/ 740569 h 800100"/>
                  <a:gd name="connsiteX5" fmla="*/ 402431 w 800100"/>
                  <a:gd name="connsiteY5" fmla="*/ 797719 h 800100"/>
                  <a:gd name="connsiteX6" fmla="*/ 797719 w 800100"/>
                  <a:gd name="connsiteY6" fmla="*/ 40147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797719" y="401479"/>
                    </a:moveTo>
                    <a:cubicBezTo>
                      <a:pt x="797719" y="258604"/>
                      <a:pt x="721519" y="132874"/>
                      <a:pt x="608171" y="64294"/>
                    </a:cubicBezTo>
                    <a:cubicBezTo>
                      <a:pt x="548164" y="28099"/>
                      <a:pt x="477679" y="7144"/>
                      <a:pt x="402431" y="7144"/>
                    </a:cubicBezTo>
                    <a:cubicBezTo>
                      <a:pt x="184309" y="7144"/>
                      <a:pt x="7144" y="184309"/>
                      <a:pt x="7144" y="402431"/>
                    </a:cubicBezTo>
                    <a:cubicBezTo>
                      <a:pt x="7144" y="545306"/>
                      <a:pt x="83344" y="671036"/>
                      <a:pt x="197644" y="740569"/>
                    </a:cubicBezTo>
                    <a:cubicBezTo>
                      <a:pt x="257651" y="776764"/>
                      <a:pt x="327184" y="797719"/>
                      <a:pt x="402431" y="797719"/>
                    </a:cubicBezTo>
                    <a:cubicBezTo>
                      <a:pt x="620554" y="796766"/>
                      <a:pt x="797719" y="619601"/>
                      <a:pt x="797719" y="401479"/>
                    </a:cubicBezTo>
                    <a:close/>
                  </a:path>
                </a:pathLst>
              </a:custGeom>
              <a:noFill/>
              <a:ln w="9525"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DD4D29D0-A12D-418E-812A-6BEB25E585AB}"/>
                  </a:ext>
                </a:extLst>
              </p:cNvPr>
              <p:cNvSpPr/>
              <p:nvPr/>
            </p:nvSpPr>
            <p:spPr>
              <a:xfrm>
                <a:off x="171418" y="5206968"/>
                <a:ext cx="161925" cy="161925"/>
              </a:xfrm>
              <a:custGeom>
                <a:avLst/>
                <a:gdLst>
                  <a:gd name="connsiteX0" fmla="*/ 7144 w 161925"/>
                  <a:gd name="connsiteY0" fmla="*/ 76676 h 161925"/>
                  <a:gd name="connsiteX1" fmla="*/ 97631 w 161925"/>
                  <a:gd name="connsiteY1" fmla="*/ 157639 h 161925"/>
                  <a:gd name="connsiteX2" fmla="*/ 121444 w 161925"/>
                  <a:gd name="connsiteY2" fmla="*/ 152876 h 161925"/>
                  <a:gd name="connsiteX3" fmla="*/ 151924 w 161925"/>
                  <a:gd name="connsiteY3" fmla="*/ 7144 h 161925"/>
                  <a:gd name="connsiteX4" fmla="*/ 7144 w 161925"/>
                  <a:gd name="connsiteY4" fmla="*/ 76676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7144" y="76676"/>
                    </a:moveTo>
                    <a:cubicBezTo>
                      <a:pt x="30004" y="120491"/>
                      <a:pt x="60484" y="157639"/>
                      <a:pt x="97631" y="157639"/>
                    </a:cubicBezTo>
                    <a:cubicBezTo>
                      <a:pt x="105251" y="157639"/>
                      <a:pt x="112871" y="155734"/>
                      <a:pt x="121444" y="152876"/>
                    </a:cubicBezTo>
                    <a:cubicBezTo>
                      <a:pt x="159544" y="137636"/>
                      <a:pt x="161449" y="70961"/>
                      <a:pt x="151924" y="7144"/>
                    </a:cubicBezTo>
                    <a:cubicBezTo>
                      <a:pt x="96679" y="25241"/>
                      <a:pt x="49054" y="51911"/>
                      <a:pt x="7144" y="76676"/>
                    </a:cubicBezTo>
                    <a:close/>
                  </a:path>
                </a:pathLst>
              </a:custGeom>
              <a:solidFill>
                <a:srgbClr val="67CFE3"/>
              </a:solidFill>
              <a:ln w="9525"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0C97721E-2951-4542-8821-4E29A2D322A5}"/>
                  </a:ext>
                </a:extLst>
              </p:cNvPr>
              <p:cNvSpPr/>
              <p:nvPr/>
            </p:nvSpPr>
            <p:spPr>
              <a:xfrm>
                <a:off x="-1045825" y="3347688"/>
                <a:ext cx="3181350" cy="2514600"/>
              </a:xfrm>
              <a:custGeom>
                <a:avLst/>
                <a:gdLst>
                  <a:gd name="connsiteX0" fmla="*/ 3114147 w 3181350"/>
                  <a:gd name="connsiteY0" fmla="*/ 2152174 h 2514600"/>
                  <a:gd name="connsiteX1" fmla="*/ 3114147 w 3181350"/>
                  <a:gd name="connsiteY1" fmla="*/ 2150269 h 2514600"/>
                  <a:gd name="connsiteX2" fmla="*/ 3004610 w 3181350"/>
                  <a:gd name="connsiteY2" fmla="*/ 1935956 h 2514600"/>
                  <a:gd name="connsiteX3" fmla="*/ 2937935 w 3181350"/>
                  <a:gd name="connsiteY3" fmla="*/ 1777841 h 2514600"/>
                  <a:gd name="connsiteX4" fmla="*/ 3093192 w 3181350"/>
                  <a:gd name="connsiteY4" fmla="*/ 1655921 h 2514600"/>
                  <a:gd name="connsiteX5" fmla="*/ 2856972 w 3181350"/>
                  <a:gd name="connsiteY5" fmla="*/ 431959 h 2514600"/>
                  <a:gd name="connsiteX6" fmla="*/ 2616942 w 3181350"/>
                  <a:gd name="connsiteY6" fmla="*/ 7144 h 2514600"/>
                  <a:gd name="connsiteX7" fmla="*/ 2177840 w 3181350"/>
                  <a:gd name="connsiteY7" fmla="*/ 211931 h 2514600"/>
                  <a:gd name="connsiteX8" fmla="*/ 1815890 w 3181350"/>
                  <a:gd name="connsiteY8" fmla="*/ 361474 h 2514600"/>
                  <a:gd name="connsiteX9" fmla="*/ 1553952 w 3181350"/>
                  <a:gd name="connsiteY9" fmla="*/ 592931 h 2514600"/>
                  <a:gd name="connsiteX10" fmla="*/ 1432984 w 3181350"/>
                  <a:gd name="connsiteY10" fmla="*/ 621506 h 2514600"/>
                  <a:gd name="connsiteX11" fmla="*/ 1281537 w 3181350"/>
                  <a:gd name="connsiteY11" fmla="*/ 550069 h 2514600"/>
                  <a:gd name="connsiteX12" fmla="*/ 1213909 w 3181350"/>
                  <a:gd name="connsiteY12" fmla="*/ 564356 h 2514600"/>
                  <a:gd name="connsiteX13" fmla="*/ 1133900 w 3181350"/>
                  <a:gd name="connsiteY13" fmla="*/ 571024 h 2514600"/>
                  <a:gd name="connsiteX14" fmla="*/ 1116755 w 3181350"/>
                  <a:gd name="connsiteY14" fmla="*/ 676751 h 2514600"/>
                  <a:gd name="connsiteX15" fmla="*/ 980547 w 3181350"/>
                  <a:gd name="connsiteY15" fmla="*/ 727234 h 2514600"/>
                  <a:gd name="connsiteX16" fmla="*/ 584307 w 3181350"/>
                  <a:gd name="connsiteY16" fmla="*/ 621506 h 2514600"/>
                  <a:gd name="connsiteX17" fmla="*/ 513822 w 3181350"/>
                  <a:gd name="connsiteY17" fmla="*/ 593884 h 2514600"/>
                  <a:gd name="connsiteX18" fmla="*/ 473817 w 3181350"/>
                  <a:gd name="connsiteY18" fmla="*/ 593884 h 2514600"/>
                  <a:gd name="connsiteX19" fmla="*/ 473817 w 3181350"/>
                  <a:gd name="connsiteY19" fmla="*/ 593884 h 2514600"/>
                  <a:gd name="connsiteX20" fmla="*/ 75672 w 3181350"/>
                  <a:gd name="connsiteY20" fmla="*/ 580549 h 2514600"/>
                  <a:gd name="connsiteX21" fmla="*/ 53764 w 3181350"/>
                  <a:gd name="connsiteY21" fmla="*/ 1279684 h 2514600"/>
                  <a:gd name="connsiteX22" fmla="*/ 354754 w 3181350"/>
                  <a:gd name="connsiteY22" fmla="*/ 2154079 h 2514600"/>
                  <a:gd name="connsiteX23" fmla="*/ 485247 w 3181350"/>
                  <a:gd name="connsiteY23" fmla="*/ 2467451 h 2514600"/>
                  <a:gd name="connsiteX24" fmla="*/ 1741594 w 3181350"/>
                  <a:gd name="connsiteY24" fmla="*/ 2516029 h 2514600"/>
                  <a:gd name="connsiteX25" fmla="*/ 3180822 w 3181350"/>
                  <a:gd name="connsiteY25" fmla="*/ 2449354 h 2514600"/>
                  <a:gd name="connsiteX26" fmla="*/ 3114147 w 3181350"/>
                  <a:gd name="connsiteY26" fmla="*/ 2152174 h 2514600"/>
                  <a:gd name="connsiteX27" fmla="*/ 490962 w 3181350"/>
                  <a:gd name="connsiteY27" fmla="*/ 1499711 h 2514600"/>
                  <a:gd name="connsiteX28" fmla="*/ 300462 w 3181350"/>
                  <a:gd name="connsiteY28" fmla="*/ 1161574 h 2514600"/>
                  <a:gd name="connsiteX29" fmla="*/ 695750 w 3181350"/>
                  <a:gd name="connsiteY29" fmla="*/ 766286 h 2514600"/>
                  <a:gd name="connsiteX30" fmla="*/ 901489 w 3181350"/>
                  <a:gd name="connsiteY30" fmla="*/ 823436 h 2514600"/>
                  <a:gd name="connsiteX31" fmla="*/ 1091037 w 3181350"/>
                  <a:gd name="connsiteY31" fmla="*/ 1160621 h 2514600"/>
                  <a:gd name="connsiteX32" fmla="*/ 695750 w 3181350"/>
                  <a:gd name="connsiteY32" fmla="*/ 1555909 h 2514600"/>
                  <a:gd name="connsiteX33" fmla="*/ 490962 w 3181350"/>
                  <a:gd name="connsiteY33" fmla="*/ 1499711 h 2514600"/>
                  <a:gd name="connsiteX34" fmla="*/ 1868277 w 3181350"/>
                  <a:gd name="connsiteY34" fmla="*/ 1825466 h 2514600"/>
                  <a:gd name="connsiteX35" fmla="*/ 1673967 w 3181350"/>
                  <a:gd name="connsiteY35" fmla="*/ 1852136 h 2514600"/>
                  <a:gd name="connsiteX36" fmla="*/ 1674919 w 3181350"/>
                  <a:gd name="connsiteY36" fmla="*/ 1874044 h 2514600"/>
                  <a:gd name="connsiteX37" fmla="*/ 1636819 w 3181350"/>
                  <a:gd name="connsiteY37" fmla="*/ 2002631 h 2514600"/>
                  <a:gd name="connsiteX38" fmla="*/ 1529187 w 3181350"/>
                  <a:gd name="connsiteY38" fmla="*/ 2046446 h 2514600"/>
                  <a:gd name="connsiteX39" fmla="*/ 1474894 w 3181350"/>
                  <a:gd name="connsiteY39" fmla="*/ 2037874 h 2514600"/>
                  <a:gd name="connsiteX40" fmla="*/ 1430127 w 3181350"/>
                  <a:gd name="connsiteY40" fmla="*/ 2003584 h 2514600"/>
                  <a:gd name="connsiteX41" fmla="*/ 1364405 w 3181350"/>
                  <a:gd name="connsiteY41" fmla="*/ 2076926 h 2514600"/>
                  <a:gd name="connsiteX42" fmla="*/ 1314875 w 3181350"/>
                  <a:gd name="connsiteY42" fmla="*/ 2087404 h 2514600"/>
                  <a:gd name="connsiteX43" fmla="*/ 1165332 w 3181350"/>
                  <a:gd name="connsiteY43" fmla="*/ 1972151 h 2514600"/>
                  <a:gd name="connsiteX44" fmla="*/ 1149139 w 3181350"/>
                  <a:gd name="connsiteY44" fmla="*/ 1981676 h 2514600"/>
                  <a:gd name="connsiteX45" fmla="*/ 1050080 w 3181350"/>
                  <a:gd name="connsiteY45" fmla="*/ 2004536 h 2514600"/>
                  <a:gd name="connsiteX46" fmla="*/ 876725 w 3181350"/>
                  <a:gd name="connsiteY46" fmla="*/ 1932146 h 2514600"/>
                  <a:gd name="connsiteX47" fmla="*/ 837672 w 3181350"/>
                  <a:gd name="connsiteY47" fmla="*/ 1797844 h 2514600"/>
                  <a:gd name="connsiteX48" fmla="*/ 1081512 w 3181350"/>
                  <a:gd name="connsiteY48" fmla="*/ 1578769 h 2514600"/>
                  <a:gd name="connsiteX49" fmla="*/ 1128184 w 3181350"/>
                  <a:gd name="connsiteY49" fmla="*/ 1565434 h 2514600"/>
                  <a:gd name="connsiteX50" fmla="*/ 1159617 w 3181350"/>
                  <a:gd name="connsiteY50" fmla="*/ 1602581 h 2514600"/>
                  <a:gd name="connsiteX51" fmla="*/ 1272012 w 3181350"/>
                  <a:gd name="connsiteY51" fmla="*/ 1629251 h 2514600"/>
                  <a:gd name="connsiteX52" fmla="*/ 1383455 w 3181350"/>
                  <a:gd name="connsiteY52" fmla="*/ 1619726 h 2514600"/>
                  <a:gd name="connsiteX53" fmla="*/ 1576812 w 3181350"/>
                  <a:gd name="connsiteY53" fmla="*/ 1481614 h 2514600"/>
                  <a:gd name="connsiteX54" fmla="*/ 1595862 w 3181350"/>
                  <a:gd name="connsiteY54" fmla="*/ 1436846 h 2514600"/>
                  <a:gd name="connsiteX55" fmla="*/ 1645392 w 3181350"/>
                  <a:gd name="connsiteY55" fmla="*/ 1436846 h 2514600"/>
                  <a:gd name="connsiteX56" fmla="*/ 1995912 w 3181350"/>
                  <a:gd name="connsiteY56" fmla="*/ 1610201 h 2514600"/>
                  <a:gd name="connsiteX57" fmla="*/ 1868277 w 3181350"/>
                  <a:gd name="connsiteY57" fmla="*/ 1825466 h 2514600"/>
                  <a:gd name="connsiteX58" fmla="*/ 1920665 w 3181350"/>
                  <a:gd name="connsiteY58" fmla="*/ 1272064 h 2514600"/>
                  <a:gd name="connsiteX59" fmla="*/ 1715877 w 3181350"/>
                  <a:gd name="connsiteY59" fmla="*/ 1214914 h 2514600"/>
                  <a:gd name="connsiteX60" fmla="*/ 1525377 w 3181350"/>
                  <a:gd name="connsiteY60" fmla="*/ 876776 h 2514600"/>
                  <a:gd name="connsiteX61" fmla="*/ 1920665 w 3181350"/>
                  <a:gd name="connsiteY61" fmla="*/ 481489 h 2514600"/>
                  <a:gd name="connsiteX62" fmla="*/ 2126404 w 3181350"/>
                  <a:gd name="connsiteY62" fmla="*/ 538639 h 2514600"/>
                  <a:gd name="connsiteX63" fmla="*/ 2315952 w 3181350"/>
                  <a:gd name="connsiteY63" fmla="*/ 875824 h 2514600"/>
                  <a:gd name="connsiteX64" fmla="*/ 1920665 w 3181350"/>
                  <a:gd name="connsiteY64" fmla="*/ 1272064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81350" h="2514600">
                    <a:moveTo>
                      <a:pt x="3114147" y="2152174"/>
                    </a:moveTo>
                    <a:cubicBezTo>
                      <a:pt x="3114147" y="2151221"/>
                      <a:pt x="3114147" y="2150269"/>
                      <a:pt x="3114147" y="2150269"/>
                    </a:cubicBezTo>
                    <a:cubicBezTo>
                      <a:pt x="3097954" y="2034064"/>
                      <a:pt x="3048425" y="1981676"/>
                      <a:pt x="3004610" y="1935956"/>
                    </a:cubicBezTo>
                    <a:cubicBezTo>
                      <a:pt x="2963652" y="1893094"/>
                      <a:pt x="2925552" y="1852136"/>
                      <a:pt x="2937935" y="1777841"/>
                    </a:cubicBezTo>
                    <a:cubicBezTo>
                      <a:pt x="2949365" y="1709261"/>
                      <a:pt x="3003657" y="1666399"/>
                      <a:pt x="3093192" y="1655921"/>
                    </a:cubicBezTo>
                    <a:cubicBezTo>
                      <a:pt x="3038900" y="1289209"/>
                      <a:pt x="2959842" y="826294"/>
                      <a:pt x="2856972" y="431959"/>
                    </a:cubicBezTo>
                    <a:cubicBezTo>
                      <a:pt x="2805537" y="234791"/>
                      <a:pt x="2725527" y="97631"/>
                      <a:pt x="2616942" y="7144"/>
                    </a:cubicBezTo>
                    <a:cubicBezTo>
                      <a:pt x="2493117" y="70961"/>
                      <a:pt x="2344527" y="140494"/>
                      <a:pt x="2177840" y="211931"/>
                    </a:cubicBezTo>
                    <a:cubicBezTo>
                      <a:pt x="2057825" y="264319"/>
                      <a:pt x="1934000" y="314801"/>
                      <a:pt x="1815890" y="361474"/>
                    </a:cubicBezTo>
                    <a:cubicBezTo>
                      <a:pt x="1720639" y="463391"/>
                      <a:pt x="1616817" y="563404"/>
                      <a:pt x="1553952" y="592931"/>
                    </a:cubicBezTo>
                    <a:cubicBezTo>
                      <a:pt x="1508232" y="612934"/>
                      <a:pt x="1468227" y="621506"/>
                      <a:pt x="1432984" y="621506"/>
                    </a:cubicBezTo>
                    <a:cubicBezTo>
                      <a:pt x="1356784" y="621506"/>
                      <a:pt x="1306302" y="583406"/>
                      <a:pt x="1281537" y="550069"/>
                    </a:cubicBezTo>
                    <a:cubicBezTo>
                      <a:pt x="1252962" y="557689"/>
                      <a:pt x="1230102" y="562451"/>
                      <a:pt x="1213909" y="564356"/>
                    </a:cubicBezTo>
                    <a:cubicBezTo>
                      <a:pt x="1194859" y="566261"/>
                      <a:pt x="1168189" y="569119"/>
                      <a:pt x="1133900" y="571024"/>
                    </a:cubicBezTo>
                    <a:cubicBezTo>
                      <a:pt x="1147234" y="605314"/>
                      <a:pt x="1141519" y="646271"/>
                      <a:pt x="1116755" y="676751"/>
                    </a:cubicBezTo>
                    <a:cubicBezTo>
                      <a:pt x="1089132" y="710089"/>
                      <a:pt x="1044364" y="727234"/>
                      <a:pt x="980547" y="727234"/>
                    </a:cubicBezTo>
                    <a:cubicBezTo>
                      <a:pt x="889107" y="727234"/>
                      <a:pt x="758614" y="691991"/>
                      <a:pt x="584307" y="621506"/>
                    </a:cubicBezTo>
                    <a:cubicBezTo>
                      <a:pt x="558589" y="611029"/>
                      <a:pt x="534777" y="601504"/>
                      <a:pt x="513822" y="593884"/>
                    </a:cubicBezTo>
                    <a:cubicBezTo>
                      <a:pt x="500487" y="593884"/>
                      <a:pt x="487152" y="593884"/>
                      <a:pt x="473817" y="593884"/>
                    </a:cubicBezTo>
                    <a:cubicBezTo>
                      <a:pt x="473817" y="593884"/>
                      <a:pt x="473817" y="593884"/>
                      <a:pt x="473817" y="593884"/>
                    </a:cubicBezTo>
                    <a:cubicBezTo>
                      <a:pt x="307129" y="593884"/>
                      <a:pt x="177589" y="589121"/>
                      <a:pt x="75672" y="580549"/>
                    </a:cubicBezTo>
                    <a:cubicBezTo>
                      <a:pt x="-35771" y="812006"/>
                      <a:pt x="12807" y="1068229"/>
                      <a:pt x="53764" y="1279684"/>
                    </a:cubicBezTo>
                    <a:cubicBezTo>
                      <a:pt x="92817" y="1482566"/>
                      <a:pt x="229024" y="1843564"/>
                      <a:pt x="354754" y="2154079"/>
                    </a:cubicBezTo>
                    <a:cubicBezTo>
                      <a:pt x="401427" y="2269331"/>
                      <a:pt x="447147" y="2376964"/>
                      <a:pt x="485247" y="2467451"/>
                    </a:cubicBezTo>
                    <a:cubicBezTo>
                      <a:pt x="826242" y="2497931"/>
                      <a:pt x="1264392" y="2516029"/>
                      <a:pt x="1741594" y="2516029"/>
                    </a:cubicBezTo>
                    <a:cubicBezTo>
                      <a:pt x="2309285" y="2516029"/>
                      <a:pt x="2820777" y="2490311"/>
                      <a:pt x="3180822" y="2449354"/>
                    </a:cubicBezTo>
                    <a:cubicBezTo>
                      <a:pt x="3152247" y="2340769"/>
                      <a:pt x="3119862" y="2190274"/>
                      <a:pt x="3114147" y="2152174"/>
                    </a:cubicBezTo>
                    <a:close/>
                    <a:moveTo>
                      <a:pt x="490962" y="1499711"/>
                    </a:moveTo>
                    <a:cubicBezTo>
                      <a:pt x="376662" y="1430179"/>
                      <a:pt x="300462" y="1305401"/>
                      <a:pt x="300462" y="1161574"/>
                    </a:cubicBezTo>
                    <a:cubicBezTo>
                      <a:pt x="300462" y="943451"/>
                      <a:pt x="477627" y="766286"/>
                      <a:pt x="695750" y="766286"/>
                    </a:cubicBezTo>
                    <a:cubicBezTo>
                      <a:pt x="770997" y="766286"/>
                      <a:pt x="841482" y="787241"/>
                      <a:pt x="901489" y="823436"/>
                    </a:cubicBezTo>
                    <a:cubicBezTo>
                      <a:pt x="1014837" y="892969"/>
                      <a:pt x="1091037" y="1017746"/>
                      <a:pt x="1091037" y="1160621"/>
                    </a:cubicBezTo>
                    <a:cubicBezTo>
                      <a:pt x="1091037" y="1378744"/>
                      <a:pt x="913872" y="1555909"/>
                      <a:pt x="695750" y="1555909"/>
                    </a:cubicBezTo>
                    <a:cubicBezTo>
                      <a:pt x="621454" y="1556861"/>
                      <a:pt x="550969" y="1535906"/>
                      <a:pt x="490962" y="1499711"/>
                    </a:cubicBezTo>
                    <a:close/>
                    <a:moveTo>
                      <a:pt x="1868277" y="1825466"/>
                    </a:moveTo>
                    <a:cubicBezTo>
                      <a:pt x="1827319" y="1843564"/>
                      <a:pt x="1768265" y="1851184"/>
                      <a:pt x="1673967" y="1852136"/>
                    </a:cubicBezTo>
                    <a:cubicBezTo>
                      <a:pt x="1673967" y="1860709"/>
                      <a:pt x="1674919" y="1868329"/>
                      <a:pt x="1674919" y="1874044"/>
                    </a:cubicBezTo>
                    <a:cubicBezTo>
                      <a:pt x="1678730" y="1928336"/>
                      <a:pt x="1666347" y="1971199"/>
                      <a:pt x="1636819" y="2002631"/>
                    </a:cubicBezTo>
                    <a:cubicBezTo>
                      <a:pt x="1610150" y="2031206"/>
                      <a:pt x="1572050" y="2046446"/>
                      <a:pt x="1529187" y="2046446"/>
                    </a:cubicBezTo>
                    <a:cubicBezTo>
                      <a:pt x="1510137" y="2046446"/>
                      <a:pt x="1490134" y="2043589"/>
                      <a:pt x="1474894" y="2037874"/>
                    </a:cubicBezTo>
                    <a:cubicBezTo>
                      <a:pt x="1457750" y="2031206"/>
                      <a:pt x="1443462" y="2020729"/>
                      <a:pt x="1430127" y="2003584"/>
                    </a:cubicBezTo>
                    <a:cubicBezTo>
                      <a:pt x="1417744" y="2038826"/>
                      <a:pt x="1395837" y="2063591"/>
                      <a:pt x="1364405" y="2076926"/>
                    </a:cubicBezTo>
                    <a:cubicBezTo>
                      <a:pt x="1348212" y="2083594"/>
                      <a:pt x="1332019" y="2087404"/>
                      <a:pt x="1314875" y="2087404"/>
                    </a:cubicBezTo>
                    <a:cubicBezTo>
                      <a:pt x="1256772" y="2087404"/>
                      <a:pt x="1206289" y="2047399"/>
                      <a:pt x="1165332" y="1972151"/>
                    </a:cubicBezTo>
                    <a:cubicBezTo>
                      <a:pt x="1159617" y="1975009"/>
                      <a:pt x="1153902" y="1978819"/>
                      <a:pt x="1149139" y="1981676"/>
                    </a:cubicBezTo>
                    <a:cubicBezTo>
                      <a:pt x="1120564" y="1996916"/>
                      <a:pt x="1086275" y="2004536"/>
                      <a:pt x="1050080" y="2004536"/>
                    </a:cubicBezTo>
                    <a:cubicBezTo>
                      <a:pt x="980547" y="2004536"/>
                      <a:pt x="915777" y="1977866"/>
                      <a:pt x="876725" y="1932146"/>
                    </a:cubicBezTo>
                    <a:cubicBezTo>
                      <a:pt x="844339" y="1894999"/>
                      <a:pt x="831004" y="1847374"/>
                      <a:pt x="837672" y="1797844"/>
                    </a:cubicBezTo>
                    <a:cubicBezTo>
                      <a:pt x="858627" y="1646396"/>
                      <a:pt x="1058652" y="1585436"/>
                      <a:pt x="1081512" y="1578769"/>
                    </a:cubicBezTo>
                    <a:lnTo>
                      <a:pt x="1128184" y="1565434"/>
                    </a:lnTo>
                    <a:lnTo>
                      <a:pt x="1159617" y="1602581"/>
                    </a:lnTo>
                    <a:cubicBezTo>
                      <a:pt x="1163427" y="1607344"/>
                      <a:pt x="1186287" y="1629251"/>
                      <a:pt x="1272012" y="1629251"/>
                    </a:cubicBezTo>
                    <a:cubicBezTo>
                      <a:pt x="1304397" y="1629251"/>
                      <a:pt x="1341544" y="1626394"/>
                      <a:pt x="1383455" y="1619726"/>
                    </a:cubicBezTo>
                    <a:cubicBezTo>
                      <a:pt x="1520614" y="1597819"/>
                      <a:pt x="1573002" y="1488281"/>
                      <a:pt x="1576812" y="1481614"/>
                    </a:cubicBezTo>
                    <a:lnTo>
                      <a:pt x="1595862" y="1436846"/>
                    </a:lnTo>
                    <a:lnTo>
                      <a:pt x="1645392" y="1436846"/>
                    </a:lnTo>
                    <a:cubicBezTo>
                      <a:pt x="1942572" y="1439704"/>
                      <a:pt x="1988292" y="1570196"/>
                      <a:pt x="1995912" y="1610201"/>
                    </a:cubicBezTo>
                    <a:cubicBezTo>
                      <a:pt x="2009247" y="1703546"/>
                      <a:pt x="1962575" y="1784509"/>
                      <a:pt x="1868277" y="1825466"/>
                    </a:cubicBezTo>
                    <a:close/>
                    <a:moveTo>
                      <a:pt x="1920665" y="1272064"/>
                    </a:moveTo>
                    <a:cubicBezTo>
                      <a:pt x="1845417" y="1272064"/>
                      <a:pt x="1775884" y="1251109"/>
                      <a:pt x="1715877" y="1214914"/>
                    </a:cubicBezTo>
                    <a:cubicBezTo>
                      <a:pt x="1601577" y="1145381"/>
                      <a:pt x="1525377" y="1020604"/>
                      <a:pt x="1525377" y="876776"/>
                    </a:cubicBezTo>
                    <a:cubicBezTo>
                      <a:pt x="1525377" y="658654"/>
                      <a:pt x="1702542" y="481489"/>
                      <a:pt x="1920665" y="481489"/>
                    </a:cubicBezTo>
                    <a:cubicBezTo>
                      <a:pt x="1995912" y="481489"/>
                      <a:pt x="2066397" y="502444"/>
                      <a:pt x="2126404" y="538639"/>
                    </a:cubicBezTo>
                    <a:cubicBezTo>
                      <a:pt x="2239752" y="608171"/>
                      <a:pt x="2315952" y="732949"/>
                      <a:pt x="2315952" y="875824"/>
                    </a:cubicBezTo>
                    <a:cubicBezTo>
                      <a:pt x="2315952" y="1094899"/>
                      <a:pt x="2138787" y="1272064"/>
                      <a:pt x="1920665" y="1272064"/>
                    </a:cubicBezTo>
                    <a:close/>
                  </a:path>
                </a:pathLst>
              </a:custGeom>
              <a:solidFill>
                <a:srgbClr val="000000"/>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73399232-3102-452D-873A-A36F41A8FE2C}"/>
                  </a:ext>
                </a:extLst>
              </p:cNvPr>
              <p:cNvSpPr/>
              <p:nvPr/>
            </p:nvSpPr>
            <p:spPr>
              <a:xfrm>
                <a:off x="-144004" y="4851685"/>
                <a:ext cx="1019175" cy="428625"/>
              </a:xfrm>
              <a:custGeom>
                <a:avLst/>
                <a:gdLst>
                  <a:gd name="connsiteX0" fmla="*/ 740714 w 1019175"/>
                  <a:gd name="connsiteY0" fmla="*/ 7144 h 428625"/>
                  <a:gd name="connsiteX1" fmla="*/ 491159 w 1019175"/>
                  <a:gd name="connsiteY1" fmla="*/ 188119 h 428625"/>
                  <a:gd name="connsiteX2" fmla="*/ 368286 w 1019175"/>
                  <a:gd name="connsiteY2" fmla="*/ 198596 h 428625"/>
                  <a:gd name="connsiteX3" fmla="*/ 198741 w 1019175"/>
                  <a:gd name="connsiteY3" fmla="*/ 145256 h 428625"/>
                  <a:gd name="connsiteX4" fmla="*/ 8241 w 1019175"/>
                  <a:gd name="connsiteY4" fmla="*/ 303371 h 428625"/>
                  <a:gd name="connsiteX5" fmla="*/ 147306 w 1019175"/>
                  <a:gd name="connsiteY5" fmla="*/ 425291 h 428625"/>
                  <a:gd name="connsiteX6" fmla="*/ 211124 w 1019175"/>
                  <a:gd name="connsiteY6" fmla="*/ 411004 h 428625"/>
                  <a:gd name="connsiteX7" fmla="*/ 527354 w 1019175"/>
                  <a:gd name="connsiteY7" fmla="*/ 272891 h 428625"/>
                  <a:gd name="connsiteX8" fmla="*/ 578789 w 1019175"/>
                  <a:gd name="connsiteY8" fmla="*/ 270986 h 428625"/>
                  <a:gd name="connsiteX9" fmla="*/ 755954 w 1019175"/>
                  <a:gd name="connsiteY9" fmla="*/ 273844 h 428625"/>
                  <a:gd name="connsiteX10" fmla="*/ 935976 w 1019175"/>
                  <a:gd name="connsiteY10" fmla="*/ 252889 h 428625"/>
                  <a:gd name="connsiteX11" fmla="*/ 1016939 w 1019175"/>
                  <a:gd name="connsiteY11" fmla="*/ 118586 h 428625"/>
                  <a:gd name="connsiteX12" fmla="*/ 740714 w 1019175"/>
                  <a:gd name="connsiteY12" fmla="*/ 714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175" h="428625">
                    <a:moveTo>
                      <a:pt x="740714" y="7144"/>
                    </a:moveTo>
                    <a:cubicBezTo>
                      <a:pt x="740714" y="7144"/>
                      <a:pt x="674039" y="159544"/>
                      <a:pt x="491159" y="188119"/>
                    </a:cubicBezTo>
                    <a:cubicBezTo>
                      <a:pt x="443534" y="195739"/>
                      <a:pt x="402576" y="198596"/>
                      <a:pt x="368286" y="198596"/>
                    </a:cubicBezTo>
                    <a:cubicBezTo>
                      <a:pt x="270179" y="198596"/>
                      <a:pt x="222554" y="172879"/>
                      <a:pt x="198741" y="145256"/>
                    </a:cubicBezTo>
                    <a:cubicBezTo>
                      <a:pt x="198741" y="145256"/>
                      <a:pt x="23481" y="195739"/>
                      <a:pt x="8241" y="303371"/>
                    </a:cubicBezTo>
                    <a:cubicBezTo>
                      <a:pt x="-3189" y="384334"/>
                      <a:pt x="76821" y="425291"/>
                      <a:pt x="147306" y="425291"/>
                    </a:cubicBezTo>
                    <a:cubicBezTo>
                      <a:pt x="171119" y="425291"/>
                      <a:pt x="193979" y="420529"/>
                      <a:pt x="211124" y="411004"/>
                    </a:cubicBezTo>
                    <a:cubicBezTo>
                      <a:pt x="281609" y="372904"/>
                      <a:pt x="386384" y="290989"/>
                      <a:pt x="527354" y="272891"/>
                    </a:cubicBezTo>
                    <a:cubicBezTo>
                      <a:pt x="539736" y="270986"/>
                      <a:pt x="557834" y="270986"/>
                      <a:pt x="578789" y="270986"/>
                    </a:cubicBezTo>
                    <a:cubicBezTo>
                      <a:pt x="626414" y="270986"/>
                      <a:pt x="692136" y="273844"/>
                      <a:pt x="755954" y="273844"/>
                    </a:cubicBezTo>
                    <a:cubicBezTo>
                      <a:pt x="828344" y="273844"/>
                      <a:pt x="897876" y="270034"/>
                      <a:pt x="935976" y="252889"/>
                    </a:cubicBezTo>
                    <a:cubicBezTo>
                      <a:pt x="1022654" y="214789"/>
                      <a:pt x="1022654" y="150971"/>
                      <a:pt x="1016939" y="118586"/>
                    </a:cubicBezTo>
                    <a:cubicBezTo>
                      <a:pt x="1011224" y="82391"/>
                      <a:pt x="958836" y="9049"/>
                      <a:pt x="740714" y="7144"/>
                    </a:cubicBezTo>
                    <a:close/>
                  </a:path>
                </a:pathLst>
              </a:custGeom>
              <a:solidFill>
                <a:srgbClr val="67CFE3"/>
              </a:solidFill>
              <a:ln w="9525"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D5048ED7-70BB-4C4D-9B4D-41A9ACFB8652}"/>
                  </a:ext>
                </a:extLst>
              </p:cNvPr>
              <p:cNvSpPr/>
              <p:nvPr/>
            </p:nvSpPr>
            <p:spPr>
              <a:xfrm>
                <a:off x="386683" y="5189823"/>
                <a:ext cx="180975" cy="142875"/>
              </a:xfrm>
              <a:custGeom>
                <a:avLst/>
                <a:gdLst>
                  <a:gd name="connsiteX0" fmla="*/ 171926 w 180975"/>
                  <a:gd name="connsiteY0" fmla="*/ 9049 h 142875"/>
                  <a:gd name="connsiteX1" fmla="*/ 122396 w 180975"/>
                  <a:gd name="connsiteY1" fmla="*/ 8096 h 142875"/>
                  <a:gd name="connsiteX2" fmla="*/ 48101 w 180975"/>
                  <a:gd name="connsiteY2" fmla="*/ 7144 h 142875"/>
                  <a:gd name="connsiteX3" fmla="*/ 7144 w 180975"/>
                  <a:gd name="connsiteY3" fmla="*/ 9049 h 142875"/>
                  <a:gd name="connsiteX4" fmla="*/ 66199 w 180975"/>
                  <a:gd name="connsiteY4" fmla="*/ 131921 h 142875"/>
                  <a:gd name="connsiteX5" fmla="*/ 96679 w 180975"/>
                  <a:gd name="connsiteY5" fmla="*/ 136684 h 142875"/>
                  <a:gd name="connsiteX6" fmla="*/ 173831 w 180975"/>
                  <a:gd name="connsiteY6" fmla="*/ 37624 h 142875"/>
                  <a:gd name="connsiteX7" fmla="*/ 171926 w 180975"/>
                  <a:gd name="connsiteY7" fmla="*/ 904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42875">
                    <a:moveTo>
                      <a:pt x="171926" y="9049"/>
                    </a:moveTo>
                    <a:cubicBezTo>
                      <a:pt x="155734" y="9049"/>
                      <a:pt x="138589" y="9049"/>
                      <a:pt x="122396" y="8096"/>
                    </a:cubicBezTo>
                    <a:cubicBezTo>
                      <a:pt x="94774" y="7144"/>
                      <a:pt x="70009" y="7144"/>
                      <a:pt x="48101" y="7144"/>
                    </a:cubicBezTo>
                    <a:cubicBezTo>
                      <a:pt x="30956" y="7144"/>
                      <a:pt x="17621" y="7144"/>
                      <a:pt x="7144" y="9049"/>
                    </a:cubicBezTo>
                    <a:cubicBezTo>
                      <a:pt x="23336" y="67151"/>
                      <a:pt x="44291" y="123349"/>
                      <a:pt x="66199" y="131921"/>
                    </a:cubicBezTo>
                    <a:cubicBezTo>
                      <a:pt x="72866" y="133826"/>
                      <a:pt x="83344" y="136684"/>
                      <a:pt x="96679" y="136684"/>
                    </a:cubicBezTo>
                    <a:cubicBezTo>
                      <a:pt x="131921" y="136684"/>
                      <a:pt x="180499" y="119539"/>
                      <a:pt x="173831" y="37624"/>
                    </a:cubicBezTo>
                    <a:cubicBezTo>
                      <a:pt x="172879" y="29051"/>
                      <a:pt x="172879" y="19526"/>
                      <a:pt x="171926" y="9049"/>
                    </a:cubicBezTo>
                    <a:close/>
                  </a:path>
                </a:pathLst>
              </a:custGeom>
              <a:solidFill>
                <a:srgbClr val="67CFE3"/>
              </a:solidFill>
              <a:ln w="9525"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42967387-0D49-48C3-8BA1-928F25C47E27}"/>
                  </a:ext>
                </a:extLst>
              </p:cNvPr>
              <p:cNvSpPr/>
              <p:nvPr/>
            </p:nvSpPr>
            <p:spPr>
              <a:xfrm>
                <a:off x="-1050188" y="3330543"/>
                <a:ext cx="247650" cy="276225"/>
              </a:xfrm>
              <a:custGeom>
                <a:avLst/>
                <a:gdLst>
                  <a:gd name="connsiteX0" fmla="*/ 78130 w 247650"/>
                  <a:gd name="connsiteY0" fmla="*/ 235744 h 276225"/>
                  <a:gd name="connsiteX1" fmla="*/ 73367 w 247650"/>
                  <a:gd name="connsiteY1" fmla="*/ 212884 h 276225"/>
                  <a:gd name="connsiteX2" fmla="*/ 61937 w 247650"/>
                  <a:gd name="connsiteY2" fmla="*/ 153829 h 276225"/>
                  <a:gd name="connsiteX3" fmla="*/ 57175 w 247650"/>
                  <a:gd name="connsiteY3" fmla="*/ 116681 h 276225"/>
                  <a:gd name="connsiteX4" fmla="*/ 59080 w 247650"/>
                  <a:gd name="connsiteY4" fmla="*/ 80486 h 276225"/>
                  <a:gd name="connsiteX5" fmla="*/ 63842 w 247650"/>
                  <a:gd name="connsiteY5" fmla="*/ 70009 h 276225"/>
                  <a:gd name="connsiteX6" fmla="*/ 69557 w 247650"/>
                  <a:gd name="connsiteY6" fmla="*/ 67151 h 276225"/>
                  <a:gd name="connsiteX7" fmla="*/ 71462 w 247650"/>
                  <a:gd name="connsiteY7" fmla="*/ 67151 h 276225"/>
                  <a:gd name="connsiteX8" fmla="*/ 74320 w 247650"/>
                  <a:gd name="connsiteY8" fmla="*/ 66199 h 276225"/>
                  <a:gd name="connsiteX9" fmla="*/ 74320 w 247650"/>
                  <a:gd name="connsiteY9" fmla="*/ 67151 h 276225"/>
                  <a:gd name="connsiteX10" fmla="*/ 73367 w 247650"/>
                  <a:gd name="connsiteY10" fmla="*/ 67151 h 276225"/>
                  <a:gd name="connsiteX11" fmla="*/ 72415 w 247650"/>
                  <a:gd name="connsiteY11" fmla="*/ 67151 h 276225"/>
                  <a:gd name="connsiteX12" fmla="*/ 72415 w 247650"/>
                  <a:gd name="connsiteY12" fmla="*/ 67151 h 276225"/>
                  <a:gd name="connsiteX13" fmla="*/ 74320 w 247650"/>
                  <a:gd name="connsiteY13" fmla="*/ 67151 h 276225"/>
                  <a:gd name="connsiteX14" fmla="*/ 86702 w 247650"/>
                  <a:gd name="connsiteY14" fmla="*/ 73819 h 276225"/>
                  <a:gd name="connsiteX15" fmla="*/ 116230 w 247650"/>
                  <a:gd name="connsiteY15" fmla="*/ 103346 h 276225"/>
                  <a:gd name="connsiteX16" fmla="*/ 143852 w 247650"/>
                  <a:gd name="connsiteY16" fmla="*/ 138589 h 276225"/>
                  <a:gd name="connsiteX17" fmla="*/ 192430 w 247650"/>
                  <a:gd name="connsiteY17" fmla="*/ 206216 h 276225"/>
                  <a:gd name="connsiteX18" fmla="*/ 228625 w 247650"/>
                  <a:gd name="connsiteY18" fmla="*/ 254794 h 276225"/>
                  <a:gd name="connsiteX19" fmla="*/ 242912 w 247650"/>
                  <a:gd name="connsiteY19" fmla="*/ 272891 h 276225"/>
                  <a:gd name="connsiteX20" fmla="*/ 241960 w 247650"/>
                  <a:gd name="connsiteY20" fmla="*/ 267176 h 276225"/>
                  <a:gd name="connsiteX21" fmla="*/ 239102 w 247650"/>
                  <a:gd name="connsiteY21" fmla="*/ 250031 h 276225"/>
                  <a:gd name="connsiteX22" fmla="*/ 223862 w 247650"/>
                  <a:gd name="connsiteY22" fmla="*/ 190024 h 276225"/>
                  <a:gd name="connsiteX23" fmla="*/ 189572 w 247650"/>
                  <a:gd name="connsiteY23" fmla="*/ 109061 h 276225"/>
                  <a:gd name="connsiteX24" fmla="*/ 162902 w 247650"/>
                  <a:gd name="connsiteY24" fmla="*/ 66199 h 276225"/>
                  <a:gd name="connsiteX25" fmla="*/ 123850 w 247650"/>
                  <a:gd name="connsiteY25" fmla="*/ 25241 h 276225"/>
                  <a:gd name="connsiteX26" fmla="*/ 92417 w 247650"/>
                  <a:gd name="connsiteY26" fmla="*/ 9049 h 276225"/>
                  <a:gd name="connsiteX27" fmla="*/ 81940 w 247650"/>
                  <a:gd name="connsiteY27" fmla="*/ 7144 h 276225"/>
                  <a:gd name="connsiteX28" fmla="*/ 79082 w 247650"/>
                  <a:gd name="connsiteY28" fmla="*/ 7144 h 276225"/>
                  <a:gd name="connsiteX29" fmla="*/ 75272 w 247650"/>
                  <a:gd name="connsiteY29" fmla="*/ 7144 h 276225"/>
                  <a:gd name="connsiteX30" fmla="*/ 67652 w 247650"/>
                  <a:gd name="connsiteY30" fmla="*/ 7144 h 276225"/>
                  <a:gd name="connsiteX31" fmla="*/ 60985 w 247650"/>
                  <a:gd name="connsiteY31" fmla="*/ 8096 h 276225"/>
                  <a:gd name="connsiteX32" fmla="*/ 58127 w 247650"/>
                  <a:gd name="connsiteY32" fmla="*/ 9049 h 276225"/>
                  <a:gd name="connsiteX33" fmla="*/ 55270 w 247650"/>
                  <a:gd name="connsiteY33" fmla="*/ 10001 h 276225"/>
                  <a:gd name="connsiteX34" fmla="*/ 51460 w 247650"/>
                  <a:gd name="connsiteY34" fmla="*/ 10954 h 276225"/>
                  <a:gd name="connsiteX35" fmla="*/ 50507 w 247650"/>
                  <a:gd name="connsiteY35" fmla="*/ 11906 h 276225"/>
                  <a:gd name="connsiteX36" fmla="*/ 48602 w 247650"/>
                  <a:gd name="connsiteY36" fmla="*/ 12859 h 276225"/>
                  <a:gd name="connsiteX37" fmla="*/ 18122 w 247650"/>
                  <a:gd name="connsiteY37" fmla="*/ 39529 h 276225"/>
                  <a:gd name="connsiteX38" fmla="*/ 7645 w 247650"/>
                  <a:gd name="connsiteY38" fmla="*/ 72866 h 276225"/>
                  <a:gd name="connsiteX39" fmla="*/ 14312 w 247650"/>
                  <a:gd name="connsiteY39" fmla="*/ 125254 h 276225"/>
                  <a:gd name="connsiteX40" fmla="*/ 30505 w 247650"/>
                  <a:gd name="connsiteY40" fmla="*/ 165259 h 276225"/>
                  <a:gd name="connsiteX41" fmla="*/ 63842 w 247650"/>
                  <a:gd name="connsiteY41" fmla="*/ 217646 h 276225"/>
                  <a:gd name="connsiteX42" fmla="*/ 75272 w 247650"/>
                  <a:gd name="connsiteY42" fmla="*/ 230981 h 276225"/>
                  <a:gd name="connsiteX43" fmla="*/ 78130 w 247650"/>
                  <a:gd name="connsiteY43" fmla="*/ 2357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7650" h="276225">
                    <a:moveTo>
                      <a:pt x="78130" y="235744"/>
                    </a:moveTo>
                    <a:cubicBezTo>
                      <a:pt x="78130" y="235744"/>
                      <a:pt x="76225" y="227171"/>
                      <a:pt x="73367" y="212884"/>
                    </a:cubicBezTo>
                    <a:cubicBezTo>
                      <a:pt x="70510" y="198596"/>
                      <a:pt x="66700" y="177641"/>
                      <a:pt x="61937" y="153829"/>
                    </a:cubicBezTo>
                    <a:cubicBezTo>
                      <a:pt x="60032" y="142399"/>
                      <a:pt x="58127" y="129064"/>
                      <a:pt x="57175" y="116681"/>
                    </a:cubicBezTo>
                    <a:cubicBezTo>
                      <a:pt x="56222" y="104299"/>
                      <a:pt x="56222" y="90011"/>
                      <a:pt x="59080" y="80486"/>
                    </a:cubicBezTo>
                    <a:cubicBezTo>
                      <a:pt x="60032" y="75724"/>
                      <a:pt x="61937" y="71914"/>
                      <a:pt x="63842" y="70009"/>
                    </a:cubicBezTo>
                    <a:cubicBezTo>
                      <a:pt x="65747" y="68104"/>
                      <a:pt x="66700" y="68104"/>
                      <a:pt x="69557" y="67151"/>
                    </a:cubicBezTo>
                    <a:lnTo>
                      <a:pt x="71462" y="67151"/>
                    </a:lnTo>
                    <a:lnTo>
                      <a:pt x="74320" y="66199"/>
                    </a:lnTo>
                    <a:cubicBezTo>
                      <a:pt x="75272" y="66199"/>
                      <a:pt x="74320" y="67151"/>
                      <a:pt x="74320" y="67151"/>
                    </a:cubicBezTo>
                    <a:cubicBezTo>
                      <a:pt x="74320" y="67151"/>
                      <a:pt x="73367" y="67151"/>
                      <a:pt x="73367" y="67151"/>
                    </a:cubicBezTo>
                    <a:cubicBezTo>
                      <a:pt x="73367" y="67151"/>
                      <a:pt x="73367" y="67151"/>
                      <a:pt x="72415" y="67151"/>
                    </a:cubicBezTo>
                    <a:lnTo>
                      <a:pt x="72415" y="67151"/>
                    </a:lnTo>
                    <a:cubicBezTo>
                      <a:pt x="73367" y="67151"/>
                      <a:pt x="73367" y="67151"/>
                      <a:pt x="74320" y="67151"/>
                    </a:cubicBezTo>
                    <a:cubicBezTo>
                      <a:pt x="77177" y="68104"/>
                      <a:pt x="81940" y="70961"/>
                      <a:pt x="86702" y="73819"/>
                    </a:cubicBezTo>
                    <a:cubicBezTo>
                      <a:pt x="96227" y="80486"/>
                      <a:pt x="106705" y="91916"/>
                      <a:pt x="116230" y="103346"/>
                    </a:cubicBezTo>
                    <a:cubicBezTo>
                      <a:pt x="125755" y="114776"/>
                      <a:pt x="135280" y="127159"/>
                      <a:pt x="143852" y="138589"/>
                    </a:cubicBezTo>
                    <a:cubicBezTo>
                      <a:pt x="161950" y="162401"/>
                      <a:pt x="178142" y="186214"/>
                      <a:pt x="192430" y="206216"/>
                    </a:cubicBezTo>
                    <a:cubicBezTo>
                      <a:pt x="206717" y="226219"/>
                      <a:pt x="219100" y="243364"/>
                      <a:pt x="228625" y="254794"/>
                    </a:cubicBezTo>
                    <a:cubicBezTo>
                      <a:pt x="237197" y="266224"/>
                      <a:pt x="242912" y="272891"/>
                      <a:pt x="242912" y="272891"/>
                    </a:cubicBezTo>
                    <a:cubicBezTo>
                      <a:pt x="242912" y="272891"/>
                      <a:pt x="242912" y="270986"/>
                      <a:pt x="241960" y="267176"/>
                    </a:cubicBezTo>
                    <a:cubicBezTo>
                      <a:pt x="241007" y="263366"/>
                      <a:pt x="241007" y="257651"/>
                      <a:pt x="239102" y="250031"/>
                    </a:cubicBezTo>
                    <a:cubicBezTo>
                      <a:pt x="236245" y="235744"/>
                      <a:pt x="231482" y="214789"/>
                      <a:pt x="223862" y="190024"/>
                    </a:cubicBezTo>
                    <a:cubicBezTo>
                      <a:pt x="216242" y="166211"/>
                      <a:pt x="204812" y="137636"/>
                      <a:pt x="189572" y="109061"/>
                    </a:cubicBezTo>
                    <a:cubicBezTo>
                      <a:pt x="181952" y="94774"/>
                      <a:pt x="173380" y="80486"/>
                      <a:pt x="162902" y="66199"/>
                    </a:cubicBezTo>
                    <a:cubicBezTo>
                      <a:pt x="152425" y="51911"/>
                      <a:pt x="140042" y="37624"/>
                      <a:pt x="123850" y="25241"/>
                    </a:cubicBezTo>
                    <a:cubicBezTo>
                      <a:pt x="115277" y="18574"/>
                      <a:pt x="104800" y="12859"/>
                      <a:pt x="92417" y="9049"/>
                    </a:cubicBezTo>
                    <a:cubicBezTo>
                      <a:pt x="88607" y="8096"/>
                      <a:pt x="85750" y="7144"/>
                      <a:pt x="81940" y="7144"/>
                    </a:cubicBezTo>
                    <a:lnTo>
                      <a:pt x="79082" y="7144"/>
                    </a:lnTo>
                    <a:lnTo>
                      <a:pt x="75272" y="7144"/>
                    </a:lnTo>
                    <a:cubicBezTo>
                      <a:pt x="72415" y="7144"/>
                      <a:pt x="70510" y="7144"/>
                      <a:pt x="67652" y="7144"/>
                    </a:cubicBezTo>
                    <a:cubicBezTo>
                      <a:pt x="65747" y="7144"/>
                      <a:pt x="61937" y="8096"/>
                      <a:pt x="60985" y="8096"/>
                    </a:cubicBezTo>
                    <a:lnTo>
                      <a:pt x="58127" y="9049"/>
                    </a:lnTo>
                    <a:lnTo>
                      <a:pt x="55270" y="10001"/>
                    </a:lnTo>
                    <a:lnTo>
                      <a:pt x="51460" y="10954"/>
                    </a:lnTo>
                    <a:lnTo>
                      <a:pt x="50507" y="11906"/>
                    </a:lnTo>
                    <a:lnTo>
                      <a:pt x="48602" y="12859"/>
                    </a:lnTo>
                    <a:cubicBezTo>
                      <a:pt x="36220" y="17621"/>
                      <a:pt x="24790" y="28099"/>
                      <a:pt x="18122" y="39529"/>
                    </a:cubicBezTo>
                    <a:cubicBezTo>
                      <a:pt x="11455" y="50959"/>
                      <a:pt x="8597" y="62389"/>
                      <a:pt x="7645" y="72866"/>
                    </a:cubicBezTo>
                    <a:cubicBezTo>
                      <a:pt x="5740" y="93821"/>
                      <a:pt x="9550" y="110014"/>
                      <a:pt x="14312" y="125254"/>
                    </a:cubicBezTo>
                    <a:cubicBezTo>
                      <a:pt x="19075" y="140494"/>
                      <a:pt x="24790" y="153829"/>
                      <a:pt x="30505" y="165259"/>
                    </a:cubicBezTo>
                    <a:cubicBezTo>
                      <a:pt x="41935" y="189071"/>
                      <a:pt x="54317" y="206216"/>
                      <a:pt x="63842" y="217646"/>
                    </a:cubicBezTo>
                    <a:cubicBezTo>
                      <a:pt x="68605" y="223361"/>
                      <a:pt x="72415" y="228124"/>
                      <a:pt x="75272" y="230981"/>
                    </a:cubicBezTo>
                    <a:cubicBezTo>
                      <a:pt x="76225" y="233839"/>
                      <a:pt x="78130" y="235744"/>
                      <a:pt x="78130" y="235744"/>
                    </a:cubicBezTo>
                    <a:close/>
                  </a:path>
                </a:pathLst>
              </a:custGeom>
              <a:solidFill>
                <a:srgbClr val="231F20"/>
              </a:solidFill>
              <a:ln w="9525"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EC6B747B-5877-4712-A179-8F0C87917C36}"/>
                  </a:ext>
                </a:extLst>
              </p:cNvPr>
              <p:cNvSpPr/>
              <p:nvPr/>
            </p:nvSpPr>
            <p:spPr>
              <a:xfrm>
                <a:off x="1124871" y="2851435"/>
                <a:ext cx="266700" cy="276225"/>
              </a:xfrm>
              <a:custGeom>
                <a:avLst/>
                <a:gdLst>
                  <a:gd name="connsiteX0" fmla="*/ 256699 w 266700"/>
                  <a:gd name="connsiteY0" fmla="*/ 42386 h 276225"/>
                  <a:gd name="connsiteX1" fmla="*/ 253841 w 266700"/>
                  <a:gd name="connsiteY1" fmla="*/ 37624 h 276225"/>
                  <a:gd name="connsiteX2" fmla="*/ 250031 w 266700"/>
                  <a:gd name="connsiteY2" fmla="*/ 32861 h 276225"/>
                  <a:gd name="connsiteX3" fmla="*/ 230981 w 266700"/>
                  <a:gd name="connsiteY3" fmla="*/ 17621 h 276225"/>
                  <a:gd name="connsiteX4" fmla="*/ 229076 w 266700"/>
                  <a:gd name="connsiteY4" fmla="*/ 16669 h 276225"/>
                  <a:gd name="connsiteX5" fmla="*/ 228124 w 266700"/>
                  <a:gd name="connsiteY5" fmla="*/ 16669 h 276225"/>
                  <a:gd name="connsiteX6" fmla="*/ 225266 w 266700"/>
                  <a:gd name="connsiteY6" fmla="*/ 15716 h 276225"/>
                  <a:gd name="connsiteX7" fmla="*/ 225266 w 266700"/>
                  <a:gd name="connsiteY7" fmla="*/ 15716 h 276225"/>
                  <a:gd name="connsiteX8" fmla="*/ 224314 w 266700"/>
                  <a:gd name="connsiteY8" fmla="*/ 15716 h 276225"/>
                  <a:gd name="connsiteX9" fmla="*/ 220504 w 266700"/>
                  <a:gd name="connsiteY9" fmla="*/ 14764 h 276225"/>
                  <a:gd name="connsiteX10" fmla="*/ 212884 w 266700"/>
                  <a:gd name="connsiteY10" fmla="*/ 11906 h 276225"/>
                  <a:gd name="connsiteX11" fmla="*/ 195739 w 266700"/>
                  <a:gd name="connsiteY11" fmla="*/ 8096 h 276225"/>
                  <a:gd name="connsiteX12" fmla="*/ 177641 w 266700"/>
                  <a:gd name="connsiteY12" fmla="*/ 7144 h 276225"/>
                  <a:gd name="connsiteX13" fmla="*/ 159544 w 266700"/>
                  <a:gd name="connsiteY13" fmla="*/ 9049 h 276225"/>
                  <a:gd name="connsiteX14" fmla="*/ 97631 w 266700"/>
                  <a:gd name="connsiteY14" fmla="*/ 39529 h 276225"/>
                  <a:gd name="connsiteX15" fmla="*/ 58579 w 266700"/>
                  <a:gd name="connsiteY15" fmla="*/ 85249 h 276225"/>
                  <a:gd name="connsiteX16" fmla="*/ 19526 w 266700"/>
                  <a:gd name="connsiteY16" fmla="*/ 176689 h 276225"/>
                  <a:gd name="connsiteX17" fmla="*/ 8096 w 266700"/>
                  <a:gd name="connsiteY17" fmla="*/ 244316 h 276225"/>
                  <a:gd name="connsiteX18" fmla="*/ 7144 w 266700"/>
                  <a:gd name="connsiteY18" fmla="*/ 263366 h 276225"/>
                  <a:gd name="connsiteX19" fmla="*/ 7144 w 266700"/>
                  <a:gd name="connsiteY19" fmla="*/ 270034 h 276225"/>
                  <a:gd name="connsiteX20" fmla="*/ 19526 w 266700"/>
                  <a:gd name="connsiteY20" fmla="*/ 247174 h 276225"/>
                  <a:gd name="connsiteX21" fmla="*/ 51911 w 266700"/>
                  <a:gd name="connsiteY21" fmla="*/ 190024 h 276225"/>
                  <a:gd name="connsiteX22" fmla="*/ 101441 w 266700"/>
                  <a:gd name="connsiteY22" fmla="*/ 116681 h 276225"/>
                  <a:gd name="connsiteX23" fmla="*/ 133826 w 266700"/>
                  <a:gd name="connsiteY23" fmla="*/ 85249 h 276225"/>
                  <a:gd name="connsiteX24" fmla="*/ 169069 w 266700"/>
                  <a:gd name="connsiteY24" fmla="*/ 69056 h 276225"/>
                  <a:gd name="connsiteX25" fmla="*/ 177641 w 266700"/>
                  <a:gd name="connsiteY25" fmla="*/ 68104 h 276225"/>
                  <a:gd name="connsiteX26" fmla="*/ 187166 w 266700"/>
                  <a:gd name="connsiteY26" fmla="*/ 69056 h 276225"/>
                  <a:gd name="connsiteX27" fmla="*/ 196691 w 266700"/>
                  <a:gd name="connsiteY27" fmla="*/ 70961 h 276225"/>
                  <a:gd name="connsiteX28" fmla="*/ 204311 w 266700"/>
                  <a:gd name="connsiteY28" fmla="*/ 72866 h 276225"/>
                  <a:gd name="connsiteX29" fmla="*/ 207169 w 266700"/>
                  <a:gd name="connsiteY29" fmla="*/ 73819 h 276225"/>
                  <a:gd name="connsiteX30" fmla="*/ 207169 w 266700"/>
                  <a:gd name="connsiteY30" fmla="*/ 73819 h 276225"/>
                  <a:gd name="connsiteX31" fmla="*/ 207169 w 266700"/>
                  <a:gd name="connsiteY31" fmla="*/ 73819 h 276225"/>
                  <a:gd name="connsiteX32" fmla="*/ 207169 w 266700"/>
                  <a:gd name="connsiteY32" fmla="*/ 73819 h 276225"/>
                  <a:gd name="connsiteX33" fmla="*/ 207169 w 266700"/>
                  <a:gd name="connsiteY33" fmla="*/ 73819 h 276225"/>
                  <a:gd name="connsiteX34" fmla="*/ 208121 w 266700"/>
                  <a:gd name="connsiteY34" fmla="*/ 73819 h 276225"/>
                  <a:gd name="connsiteX35" fmla="*/ 208121 w 266700"/>
                  <a:gd name="connsiteY35" fmla="*/ 73819 h 276225"/>
                  <a:gd name="connsiteX36" fmla="*/ 208121 w 266700"/>
                  <a:gd name="connsiteY36" fmla="*/ 73819 h 276225"/>
                  <a:gd name="connsiteX37" fmla="*/ 209074 w 266700"/>
                  <a:gd name="connsiteY37" fmla="*/ 75724 h 276225"/>
                  <a:gd name="connsiteX38" fmla="*/ 212884 w 266700"/>
                  <a:gd name="connsiteY38" fmla="*/ 90964 h 276225"/>
                  <a:gd name="connsiteX39" fmla="*/ 210026 w 266700"/>
                  <a:gd name="connsiteY39" fmla="*/ 133826 h 276225"/>
                  <a:gd name="connsiteX40" fmla="*/ 201454 w 266700"/>
                  <a:gd name="connsiteY40" fmla="*/ 175736 h 276225"/>
                  <a:gd name="connsiteX41" fmla="*/ 185261 w 266700"/>
                  <a:gd name="connsiteY41" fmla="*/ 239554 h 276225"/>
                  <a:gd name="connsiteX42" fmla="*/ 179546 w 266700"/>
                  <a:gd name="connsiteY42" fmla="*/ 264319 h 276225"/>
                  <a:gd name="connsiteX43" fmla="*/ 196691 w 266700"/>
                  <a:gd name="connsiteY43" fmla="*/ 244316 h 276225"/>
                  <a:gd name="connsiteX44" fmla="*/ 234791 w 266700"/>
                  <a:gd name="connsiteY44" fmla="*/ 187166 h 276225"/>
                  <a:gd name="connsiteX45" fmla="*/ 254794 w 266700"/>
                  <a:gd name="connsiteY45" fmla="*/ 145256 h 276225"/>
                  <a:gd name="connsiteX46" fmla="*/ 268129 w 266700"/>
                  <a:gd name="connsiteY46" fmla="*/ 90964 h 276225"/>
                  <a:gd name="connsiteX47" fmla="*/ 264319 w 266700"/>
                  <a:gd name="connsiteY47" fmla="*/ 54769 h 276225"/>
                  <a:gd name="connsiteX48" fmla="*/ 256699 w 266700"/>
                  <a:gd name="connsiteY48" fmla="*/ 423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6700" h="276225">
                    <a:moveTo>
                      <a:pt x="256699" y="42386"/>
                    </a:moveTo>
                    <a:lnTo>
                      <a:pt x="253841" y="37624"/>
                    </a:lnTo>
                    <a:lnTo>
                      <a:pt x="250031" y="32861"/>
                    </a:lnTo>
                    <a:cubicBezTo>
                      <a:pt x="246221" y="27146"/>
                      <a:pt x="231934" y="17621"/>
                      <a:pt x="230981" y="17621"/>
                    </a:cubicBezTo>
                    <a:lnTo>
                      <a:pt x="229076" y="16669"/>
                    </a:lnTo>
                    <a:lnTo>
                      <a:pt x="228124" y="16669"/>
                    </a:lnTo>
                    <a:lnTo>
                      <a:pt x="225266" y="15716"/>
                    </a:lnTo>
                    <a:lnTo>
                      <a:pt x="225266" y="15716"/>
                    </a:lnTo>
                    <a:lnTo>
                      <a:pt x="224314" y="15716"/>
                    </a:lnTo>
                    <a:lnTo>
                      <a:pt x="220504" y="14764"/>
                    </a:lnTo>
                    <a:lnTo>
                      <a:pt x="212884" y="11906"/>
                    </a:lnTo>
                    <a:cubicBezTo>
                      <a:pt x="207169" y="10001"/>
                      <a:pt x="201454" y="9049"/>
                      <a:pt x="195739" y="8096"/>
                    </a:cubicBezTo>
                    <a:cubicBezTo>
                      <a:pt x="190024" y="7144"/>
                      <a:pt x="183356" y="7144"/>
                      <a:pt x="177641" y="7144"/>
                    </a:cubicBezTo>
                    <a:cubicBezTo>
                      <a:pt x="171926" y="7144"/>
                      <a:pt x="165259" y="8096"/>
                      <a:pt x="159544" y="9049"/>
                    </a:cubicBezTo>
                    <a:cubicBezTo>
                      <a:pt x="135731" y="12859"/>
                      <a:pt x="113824" y="25241"/>
                      <a:pt x="97631" y="39529"/>
                    </a:cubicBezTo>
                    <a:cubicBezTo>
                      <a:pt x="81439" y="53816"/>
                      <a:pt x="69056" y="69056"/>
                      <a:pt x="58579" y="85249"/>
                    </a:cubicBezTo>
                    <a:cubicBezTo>
                      <a:pt x="38576" y="116681"/>
                      <a:pt x="27146" y="149066"/>
                      <a:pt x="19526" y="176689"/>
                    </a:cubicBezTo>
                    <a:cubicBezTo>
                      <a:pt x="11906" y="204311"/>
                      <a:pt x="9049" y="227171"/>
                      <a:pt x="8096" y="244316"/>
                    </a:cubicBezTo>
                    <a:cubicBezTo>
                      <a:pt x="7144" y="252889"/>
                      <a:pt x="7144" y="258604"/>
                      <a:pt x="7144" y="263366"/>
                    </a:cubicBezTo>
                    <a:cubicBezTo>
                      <a:pt x="7144" y="268129"/>
                      <a:pt x="7144" y="270034"/>
                      <a:pt x="7144" y="270034"/>
                    </a:cubicBezTo>
                    <a:cubicBezTo>
                      <a:pt x="7144" y="270034"/>
                      <a:pt x="11906" y="261461"/>
                      <a:pt x="19526" y="247174"/>
                    </a:cubicBezTo>
                    <a:cubicBezTo>
                      <a:pt x="27146" y="232886"/>
                      <a:pt x="38576" y="212884"/>
                      <a:pt x="51911" y="190024"/>
                    </a:cubicBezTo>
                    <a:cubicBezTo>
                      <a:pt x="65246" y="167164"/>
                      <a:pt x="82391" y="140494"/>
                      <a:pt x="101441" y="116681"/>
                    </a:cubicBezTo>
                    <a:cubicBezTo>
                      <a:pt x="110966" y="105251"/>
                      <a:pt x="122396" y="93821"/>
                      <a:pt x="133826" y="85249"/>
                    </a:cubicBezTo>
                    <a:cubicBezTo>
                      <a:pt x="145256" y="76676"/>
                      <a:pt x="157639" y="70961"/>
                      <a:pt x="169069" y="69056"/>
                    </a:cubicBezTo>
                    <a:cubicBezTo>
                      <a:pt x="171926" y="69056"/>
                      <a:pt x="174784" y="68104"/>
                      <a:pt x="177641" y="68104"/>
                    </a:cubicBezTo>
                    <a:cubicBezTo>
                      <a:pt x="180499" y="68104"/>
                      <a:pt x="183356" y="68104"/>
                      <a:pt x="187166" y="69056"/>
                    </a:cubicBezTo>
                    <a:cubicBezTo>
                      <a:pt x="190024" y="70009"/>
                      <a:pt x="193834" y="70009"/>
                      <a:pt x="196691" y="70961"/>
                    </a:cubicBezTo>
                    <a:lnTo>
                      <a:pt x="204311" y="72866"/>
                    </a:lnTo>
                    <a:lnTo>
                      <a:pt x="207169" y="73819"/>
                    </a:lnTo>
                    <a:cubicBezTo>
                      <a:pt x="207169" y="73819"/>
                      <a:pt x="207169" y="73819"/>
                      <a:pt x="207169" y="73819"/>
                    </a:cubicBezTo>
                    <a:cubicBezTo>
                      <a:pt x="207169" y="73819"/>
                      <a:pt x="207169" y="73819"/>
                      <a:pt x="207169" y="73819"/>
                    </a:cubicBezTo>
                    <a:cubicBezTo>
                      <a:pt x="207169" y="73819"/>
                      <a:pt x="207169" y="73819"/>
                      <a:pt x="207169" y="73819"/>
                    </a:cubicBezTo>
                    <a:lnTo>
                      <a:pt x="207169" y="73819"/>
                    </a:lnTo>
                    <a:lnTo>
                      <a:pt x="208121" y="73819"/>
                    </a:lnTo>
                    <a:lnTo>
                      <a:pt x="208121" y="73819"/>
                    </a:lnTo>
                    <a:cubicBezTo>
                      <a:pt x="208121" y="73819"/>
                      <a:pt x="208121" y="73819"/>
                      <a:pt x="208121" y="73819"/>
                    </a:cubicBezTo>
                    <a:cubicBezTo>
                      <a:pt x="208121" y="73819"/>
                      <a:pt x="209074" y="74771"/>
                      <a:pt x="209074" y="75724"/>
                    </a:cubicBezTo>
                    <a:cubicBezTo>
                      <a:pt x="210979" y="78581"/>
                      <a:pt x="211931" y="84296"/>
                      <a:pt x="212884" y="90964"/>
                    </a:cubicBezTo>
                    <a:cubicBezTo>
                      <a:pt x="213836" y="104299"/>
                      <a:pt x="211931" y="119539"/>
                      <a:pt x="210026" y="133826"/>
                    </a:cubicBezTo>
                    <a:cubicBezTo>
                      <a:pt x="207169" y="148114"/>
                      <a:pt x="204311" y="162401"/>
                      <a:pt x="201454" y="175736"/>
                    </a:cubicBezTo>
                    <a:cubicBezTo>
                      <a:pt x="195739" y="201454"/>
                      <a:pt x="189071" y="224314"/>
                      <a:pt x="185261" y="239554"/>
                    </a:cubicBezTo>
                    <a:cubicBezTo>
                      <a:pt x="181451" y="254794"/>
                      <a:pt x="179546" y="264319"/>
                      <a:pt x="179546" y="264319"/>
                    </a:cubicBezTo>
                    <a:cubicBezTo>
                      <a:pt x="179546" y="264319"/>
                      <a:pt x="186214" y="257651"/>
                      <a:pt x="196691" y="244316"/>
                    </a:cubicBezTo>
                    <a:cubicBezTo>
                      <a:pt x="207169" y="231934"/>
                      <a:pt x="220504" y="212884"/>
                      <a:pt x="234791" y="187166"/>
                    </a:cubicBezTo>
                    <a:cubicBezTo>
                      <a:pt x="241459" y="174784"/>
                      <a:pt x="248126" y="160496"/>
                      <a:pt x="254794" y="145256"/>
                    </a:cubicBezTo>
                    <a:cubicBezTo>
                      <a:pt x="260509" y="129064"/>
                      <a:pt x="266224" y="111919"/>
                      <a:pt x="268129" y="90964"/>
                    </a:cubicBezTo>
                    <a:cubicBezTo>
                      <a:pt x="269081" y="80486"/>
                      <a:pt x="268129" y="68104"/>
                      <a:pt x="264319" y="54769"/>
                    </a:cubicBezTo>
                    <a:cubicBezTo>
                      <a:pt x="260509" y="49054"/>
                      <a:pt x="258604" y="45244"/>
                      <a:pt x="256699" y="42386"/>
                    </a:cubicBezTo>
                    <a:close/>
                  </a:path>
                </a:pathLst>
              </a:custGeom>
              <a:solidFill>
                <a:srgbClr val="231F20"/>
              </a:solidFill>
              <a:ln w="9525"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70A4CD7A-7953-43BD-B684-5426D8BBE3EC}"/>
                  </a:ext>
                </a:extLst>
              </p:cNvPr>
              <p:cNvSpPr/>
              <p:nvPr/>
            </p:nvSpPr>
            <p:spPr>
              <a:xfrm>
                <a:off x="-751563" y="4106830"/>
                <a:ext cx="609600" cy="742950"/>
              </a:xfrm>
              <a:custGeom>
                <a:avLst/>
                <a:gdLst>
                  <a:gd name="connsiteX0" fmla="*/ 7153 w 609600"/>
                  <a:gd name="connsiteY0" fmla="*/ 402431 h 742950"/>
                  <a:gd name="connsiteX1" fmla="*/ 402440 w 609600"/>
                  <a:gd name="connsiteY1" fmla="*/ 7144 h 742950"/>
                  <a:gd name="connsiteX2" fmla="*/ 607228 w 609600"/>
                  <a:gd name="connsiteY2" fmla="*/ 64294 h 742950"/>
                  <a:gd name="connsiteX3" fmla="*/ 401488 w 609600"/>
                  <a:gd name="connsiteY3" fmla="*/ 7144 h 742950"/>
                  <a:gd name="connsiteX4" fmla="*/ 7153 w 609600"/>
                  <a:gd name="connsiteY4" fmla="*/ 402431 h 742950"/>
                  <a:gd name="connsiteX5" fmla="*/ 196700 w 609600"/>
                  <a:gd name="connsiteY5" fmla="*/ 739616 h 742950"/>
                  <a:gd name="connsiteX6" fmla="*/ 7153 w 609600"/>
                  <a:gd name="connsiteY6" fmla="*/ 402431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742950">
                    <a:moveTo>
                      <a:pt x="7153" y="402431"/>
                    </a:moveTo>
                    <a:cubicBezTo>
                      <a:pt x="7153" y="184309"/>
                      <a:pt x="184318" y="7144"/>
                      <a:pt x="402440" y="7144"/>
                    </a:cubicBezTo>
                    <a:cubicBezTo>
                      <a:pt x="477688" y="7144"/>
                      <a:pt x="547220" y="28099"/>
                      <a:pt x="607228" y="64294"/>
                    </a:cubicBezTo>
                    <a:cubicBezTo>
                      <a:pt x="547220" y="28099"/>
                      <a:pt x="476735" y="7144"/>
                      <a:pt x="401488" y="7144"/>
                    </a:cubicBezTo>
                    <a:cubicBezTo>
                      <a:pt x="183365" y="7144"/>
                      <a:pt x="6200" y="184309"/>
                      <a:pt x="7153" y="402431"/>
                    </a:cubicBezTo>
                    <a:cubicBezTo>
                      <a:pt x="6200" y="545306"/>
                      <a:pt x="82400" y="671036"/>
                      <a:pt x="196700" y="739616"/>
                    </a:cubicBezTo>
                    <a:cubicBezTo>
                      <a:pt x="83353" y="671036"/>
                      <a:pt x="7153" y="545306"/>
                      <a:pt x="7153" y="402431"/>
                    </a:cubicBezTo>
                    <a:close/>
                  </a:path>
                </a:pathLst>
              </a:custGeom>
              <a:noFill/>
              <a:ln w="9525"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BCA61270-319E-427A-9A14-F45638F0583B}"/>
                  </a:ext>
                </a:extLst>
              </p:cNvPr>
              <p:cNvSpPr/>
              <p:nvPr/>
            </p:nvSpPr>
            <p:spPr>
              <a:xfrm>
                <a:off x="472408" y="3822985"/>
                <a:ext cx="609600" cy="742950"/>
              </a:xfrm>
              <a:custGeom>
                <a:avLst/>
                <a:gdLst>
                  <a:gd name="connsiteX0" fmla="*/ 197644 w 609600"/>
                  <a:gd name="connsiteY0" fmla="*/ 739616 h 742950"/>
                  <a:gd name="connsiteX1" fmla="*/ 8096 w 609600"/>
                  <a:gd name="connsiteY1" fmla="*/ 402431 h 742950"/>
                  <a:gd name="connsiteX2" fmla="*/ 403384 w 609600"/>
                  <a:gd name="connsiteY2" fmla="*/ 7144 h 742950"/>
                  <a:gd name="connsiteX3" fmla="*/ 608171 w 609600"/>
                  <a:gd name="connsiteY3" fmla="*/ 64294 h 742950"/>
                  <a:gd name="connsiteX4" fmla="*/ 402431 w 609600"/>
                  <a:gd name="connsiteY4" fmla="*/ 7144 h 742950"/>
                  <a:gd name="connsiteX5" fmla="*/ 7144 w 609600"/>
                  <a:gd name="connsiteY5" fmla="*/ 402431 h 742950"/>
                  <a:gd name="connsiteX6" fmla="*/ 197644 w 609600"/>
                  <a:gd name="connsiteY6" fmla="*/ 7396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742950">
                    <a:moveTo>
                      <a:pt x="197644" y="739616"/>
                    </a:moveTo>
                    <a:cubicBezTo>
                      <a:pt x="84296" y="670084"/>
                      <a:pt x="8096" y="545306"/>
                      <a:pt x="8096" y="402431"/>
                    </a:cubicBezTo>
                    <a:cubicBezTo>
                      <a:pt x="8096" y="184309"/>
                      <a:pt x="185261" y="7144"/>
                      <a:pt x="403384" y="7144"/>
                    </a:cubicBezTo>
                    <a:cubicBezTo>
                      <a:pt x="478631" y="7144"/>
                      <a:pt x="548164" y="28099"/>
                      <a:pt x="608171" y="64294"/>
                    </a:cubicBezTo>
                    <a:cubicBezTo>
                      <a:pt x="548164" y="28099"/>
                      <a:pt x="477679" y="7144"/>
                      <a:pt x="402431" y="7144"/>
                    </a:cubicBezTo>
                    <a:cubicBezTo>
                      <a:pt x="184309" y="7144"/>
                      <a:pt x="7144" y="184309"/>
                      <a:pt x="7144" y="402431"/>
                    </a:cubicBezTo>
                    <a:cubicBezTo>
                      <a:pt x="7144" y="544354"/>
                      <a:pt x="83344" y="670084"/>
                      <a:pt x="197644" y="739616"/>
                    </a:cubicBezTo>
                    <a:close/>
                  </a:path>
                </a:pathLst>
              </a:custGeom>
              <a:noFill/>
              <a:ln w="9525"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759561E3-693C-4B22-9F4D-EA3500DBD96B}"/>
                  </a:ext>
                </a:extLst>
              </p:cNvPr>
              <p:cNvSpPr/>
              <p:nvPr/>
            </p:nvSpPr>
            <p:spPr>
              <a:xfrm>
                <a:off x="-1241451" y="6218303"/>
                <a:ext cx="1266825" cy="371475"/>
              </a:xfrm>
              <a:custGeom>
                <a:avLst/>
                <a:gdLst>
                  <a:gd name="connsiteX0" fmla="*/ 873278 w 1266825"/>
                  <a:gd name="connsiteY0" fmla="*/ 14031 h 371475"/>
                  <a:gd name="connsiteX1" fmla="*/ 434175 w 1266825"/>
                  <a:gd name="connsiteY1" fmla="*/ 170241 h 371475"/>
                  <a:gd name="connsiteX2" fmla="*/ 60795 w 1266825"/>
                  <a:gd name="connsiteY2" fmla="*/ 239774 h 371475"/>
                  <a:gd name="connsiteX3" fmla="*/ 70320 w 1266825"/>
                  <a:gd name="connsiteY3" fmla="*/ 335976 h 371475"/>
                  <a:gd name="connsiteX4" fmla="*/ 714210 w 1266825"/>
                  <a:gd name="connsiteY4" fmla="*/ 335976 h 371475"/>
                  <a:gd name="connsiteX5" fmla="*/ 575145 w 1266825"/>
                  <a:gd name="connsiteY5" fmla="*/ 262634 h 371475"/>
                  <a:gd name="connsiteX6" fmla="*/ 507518 w 1266825"/>
                  <a:gd name="connsiteY6" fmla="*/ 234059 h 371475"/>
                  <a:gd name="connsiteX7" fmla="*/ 631343 w 1266825"/>
                  <a:gd name="connsiteY7" fmla="*/ 183576 h 371475"/>
                  <a:gd name="connsiteX8" fmla="*/ 1264755 w 1266825"/>
                  <a:gd name="connsiteY8" fmla="*/ 61656 h 371475"/>
                  <a:gd name="connsiteX9" fmla="*/ 873278 w 1266825"/>
                  <a:gd name="connsiteY9" fmla="*/ 1403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6825" h="371475">
                    <a:moveTo>
                      <a:pt x="873278" y="14031"/>
                    </a:moveTo>
                    <a:cubicBezTo>
                      <a:pt x="805650" y="29271"/>
                      <a:pt x="606578" y="137856"/>
                      <a:pt x="434175" y="170241"/>
                    </a:cubicBezTo>
                    <a:cubicBezTo>
                      <a:pt x="261773" y="202626"/>
                      <a:pt x="113183" y="220724"/>
                      <a:pt x="60795" y="239774"/>
                    </a:cubicBezTo>
                    <a:cubicBezTo>
                      <a:pt x="8408" y="258824"/>
                      <a:pt x="-31597" y="297876"/>
                      <a:pt x="70320" y="335976"/>
                    </a:cubicBezTo>
                    <a:cubicBezTo>
                      <a:pt x="173190" y="375029"/>
                      <a:pt x="669443" y="388364"/>
                      <a:pt x="714210" y="335976"/>
                    </a:cubicBezTo>
                    <a:cubicBezTo>
                      <a:pt x="758978" y="283589"/>
                      <a:pt x="683730" y="260729"/>
                      <a:pt x="575145" y="262634"/>
                    </a:cubicBezTo>
                    <a:cubicBezTo>
                      <a:pt x="497993" y="263586"/>
                      <a:pt x="507518" y="236916"/>
                      <a:pt x="507518" y="234059"/>
                    </a:cubicBezTo>
                    <a:cubicBezTo>
                      <a:pt x="507518" y="234059"/>
                      <a:pt x="512280" y="199769"/>
                      <a:pt x="631343" y="183576"/>
                    </a:cubicBezTo>
                    <a:cubicBezTo>
                      <a:pt x="750405" y="167384"/>
                      <a:pt x="1275233" y="117854"/>
                      <a:pt x="1264755" y="61656"/>
                    </a:cubicBezTo>
                    <a:cubicBezTo>
                      <a:pt x="1255230" y="6411"/>
                      <a:pt x="940905" y="-1209"/>
                      <a:pt x="873278" y="14031"/>
                    </a:cubicBezTo>
                    <a:close/>
                  </a:path>
                </a:pathLst>
              </a:custGeom>
              <a:solidFill>
                <a:srgbClr val="231F20"/>
              </a:solidFill>
              <a:ln w="9525"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BC5751B1-DD61-4CC4-8B26-37FC1215119A}"/>
                  </a:ext>
                </a:extLst>
              </p:cNvPr>
              <p:cNvSpPr/>
              <p:nvPr/>
            </p:nvSpPr>
            <p:spPr>
              <a:xfrm>
                <a:off x="-824739" y="6586443"/>
                <a:ext cx="228600" cy="114300"/>
              </a:xfrm>
              <a:custGeom>
                <a:avLst/>
                <a:gdLst>
                  <a:gd name="connsiteX0" fmla="*/ 215805 w 228600"/>
                  <a:gd name="connsiteY0" fmla="*/ 37350 h 114300"/>
                  <a:gd name="connsiteX1" fmla="*/ 121568 w 228600"/>
                  <a:gd name="connsiteY1" fmla="*/ 88072 h 114300"/>
                  <a:gd name="connsiteX2" fmla="*/ 14776 w 228600"/>
                  <a:gd name="connsiteY2" fmla="*/ 81091 h 114300"/>
                  <a:gd name="connsiteX3" fmla="*/ 109013 w 228600"/>
                  <a:gd name="connsiteY3" fmla="*/ 30369 h 114300"/>
                  <a:gd name="connsiteX4" fmla="*/ 215805 w 228600"/>
                  <a:gd name="connsiteY4" fmla="*/ 373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14300">
                    <a:moveTo>
                      <a:pt x="215805" y="37350"/>
                    </a:moveTo>
                    <a:cubicBezTo>
                      <a:pt x="219272" y="53285"/>
                      <a:pt x="177081" y="75993"/>
                      <a:pt x="121568" y="88072"/>
                    </a:cubicBezTo>
                    <a:cubicBezTo>
                      <a:pt x="66056" y="100150"/>
                      <a:pt x="18243" y="97025"/>
                      <a:pt x="14776" y="81091"/>
                    </a:cubicBezTo>
                    <a:cubicBezTo>
                      <a:pt x="11309" y="65156"/>
                      <a:pt x="53501" y="42448"/>
                      <a:pt x="109013" y="30369"/>
                    </a:cubicBezTo>
                    <a:cubicBezTo>
                      <a:pt x="164526" y="18291"/>
                      <a:pt x="212338" y="21416"/>
                      <a:pt x="215805" y="37350"/>
                    </a:cubicBezTo>
                    <a:close/>
                  </a:path>
                </a:pathLst>
              </a:custGeom>
              <a:solidFill>
                <a:srgbClr val="231F20"/>
              </a:solidFill>
              <a:ln w="9525"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E4DEA89A-23B3-4B58-A586-A65162A3202A}"/>
                  </a:ext>
                </a:extLst>
              </p:cNvPr>
              <p:cNvSpPr/>
              <p:nvPr/>
            </p:nvSpPr>
            <p:spPr>
              <a:xfrm>
                <a:off x="-1065534" y="6587393"/>
                <a:ext cx="228600" cy="85725"/>
              </a:xfrm>
              <a:custGeom>
                <a:avLst/>
                <a:gdLst>
                  <a:gd name="connsiteX0" fmla="*/ 226431 w 228600"/>
                  <a:gd name="connsiteY0" fmla="*/ 36171 h 85725"/>
                  <a:gd name="connsiteX1" fmla="*/ 120461 w 228600"/>
                  <a:gd name="connsiteY1" fmla="*/ 73272 h 85725"/>
                  <a:gd name="connsiteX2" fmla="*/ 9956 w 228600"/>
                  <a:gd name="connsiteY2" fmla="*/ 53406 h 85725"/>
                  <a:gd name="connsiteX3" fmla="*/ 115925 w 228600"/>
                  <a:gd name="connsiteY3" fmla="*/ 16305 h 85725"/>
                  <a:gd name="connsiteX4" fmla="*/ 226431 w 228600"/>
                  <a:gd name="connsiteY4" fmla="*/ 3617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85725">
                    <a:moveTo>
                      <a:pt x="226431" y="36171"/>
                    </a:moveTo>
                    <a:cubicBezTo>
                      <a:pt x="227683" y="51903"/>
                      <a:pt x="180239" y="68513"/>
                      <a:pt x="120461" y="73272"/>
                    </a:cubicBezTo>
                    <a:cubicBezTo>
                      <a:pt x="60683" y="78032"/>
                      <a:pt x="11208" y="69137"/>
                      <a:pt x="9956" y="53406"/>
                    </a:cubicBezTo>
                    <a:cubicBezTo>
                      <a:pt x="8703" y="37675"/>
                      <a:pt x="56147" y="21064"/>
                      <a:pt x="115925" y="16305"/>
                    </a:cubicBezTo>
                    <a:cubicBezTo>
                      <a:pt x="175703" y="11546"/>
                      <a:pt x="225178" y="20440"/>
                      <a:pt x="226431" y="36171"/>
                    </a:cubicBezTo>
                    <a:close/>
                  </a:path>
                </a:pathLst>
              </a:custGeom>
              <a:solidFill>
                <a:srgbClr val="231F20"/>
              </a:solidFill>
              <a:ln w="9525"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A33D3975-582A-476C-89E3-CBAAE4534BB9}"/>
                  </a:ext>
                </a:extLst>
              </p:cNvPr>
              <p:cNvSpPr/>
              <p:nvPr/>
            </p:nvSpPr>
            <p:spPr>
              <a:xfrm>
                <a:off x="-1220430" y="6568339"/>
                <a:ext cx="161925" cy="76200"/>
              </a:xfrm>
              <a:custGeom>
                <a:avLst/>
                <a:gdLst>
                  <a:gd name="connsiteX0" fmla="*/ 154592 w 161925"/>
                  <a:gd name="connsiteY0" fmla="*/ 30695 h 76200"/>
                  <a:gd name="connsiteX1" fmla="*/ 85947 w 161925"/>
                  <a:gd name="connsiteY1" fmla="*/ 63120 h 76200"/>
                  <a:gd name="connsiteX2" fmla="*/ 11129 w 161925"/>
                  <a:gd name="connsiteY2" fmla="*/ 50241 h 76200"/>
                  <a:gd name="connsiteX3" fmla="*/ 79774 w 161925"/>
                  <a:gd name="connsiteY3" fmla="*/ 17816 h 76200"/>
                  <a:gd name="connsiteX4" fmla="*/ 154592 w 161925"/>
                  <a:gd name="connsiteY4" fmla="*/ 3069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6200">
                    <a:moveTo>
                      <a:pt x="154592" y="30695"/>
                    </a:moveTo>
                    <a:cubicBezTo>
                      <a:pt x="156296" y="43205"/>
                      <a:pt x="125563" y="57723"/>
                      <a:pt x="85947" y="63120"/>
                    </a:cubicBezTo>
                    <a:cubicBezTo>
                      <a:pt x="46331" y="68517"/>
                      <a:pt x="12834" y="62751"/>
                      <a:pt x="11129" y="50241"/>
                    </a:cubicBezTo>
                    <a:cubicBezTo>
                      <a:pt x="9425" y="37730"/>
                      <a:pt x="40158" y="23213"/>
                      <a:pt x="79774" y="17816"/>
                    </a:cubicBezTo>
                    <a:cubicBezTo>
                      <a:pt x="119391" y="12419"/>
                      <a:pt x="152887" y="18185"/>
                      <a:pt x="154592" y="30695"/>
                    </a:cubicBezTo>
                    <a:close/>
                  </a:path>
                </a:pathLst>
              </a:custGeom>
              <a:solidFill>
                <a:srgbClr val="231F20"/>
              </a:solidFill>
              <a:ln w="9525"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ED1E65C8-CF48-48A0-96C4-5D2922AAA187}"/>
                  </a:ext>
                </a:extLst>
              </p:cNvPr>
              <p:cNvSpPr/>
              <p:nvPr/>
            </p:nvSpPr>
            <p:spPr>
              <a:xfrm>
                <a:off x="-1358233" y="6550373"/>
                <a:ext cx="152400" cy="66675"/>
              </a:xfrm>
              <a:custGeom>
                <a:avLst/>
                <a:gdLst>
                  <a:gd name="connsiteX0" fmla="*/ 150201 w 152400"/>
                  <a:gd name="connsiteY0" fmla="*/ 26005 h 66675"/>
                  <a:gd name="connsiteX1" fmla="*/ 83049 w 152400"/>
                  <a:gd name="connsiteY1" fmla="*/ 54043 h 66675"/>
                  <a:gd name="connsiteX2" fmla="*/ 10697 w 152400"/>
                  <a:gd name="connsiteY2" fmla="*/ 46263 h 66675"/>
                  <a:gd name="connsiteX3" fmla="*/ 77848 w 152400"/>
                  <a:gd name="connsiteY3" fmla="*/ 18225 h 66675"/>
                  <a:gd name="connsiteX4" fmla="*/ 150201 w 152400"/>
                  <a:gd name="connsiteY4" fmla="*/ 26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66675">
                    <a:moveTo>
                      <a:pt x="150201" y="26005"/>
                    </a:moveTo>
                    <a:cubicBezTo>
                      <a:pt x="151637" y="35896"/>
                      <a:pt x="121572" y="48449"/>
                      <a:pt x="83049" y="54043"/>
                    </a:cubicBezTo>
                    <a:cubicBezTo>
                      <a:pt x="44526" y="59637"/>
                      <a:pt x="12133" y="56154"/>
                      <a:pt x="10697" y="46263"/>
                    </a:cubicBezTo>
                    <a:cubicBezTo>
                      <a:pt x="9260" y="36372"/>
                      <a:pt x="39325" y="23819"/>
                      <a:pt x="77848" y="18225"/>
                    </a:cubicBezTo>
                    <a:cubicBezTo>
                      <a:pt x="116371" y="12631"/>
                      <a:pt x="148764" y="16114"/>
                      <a:pt x="150201" y="26005"/>
                    </a:cubicBezTo>
                    <a:close/>
                  </a:path>
                </a:pathLst>
              </a:custGeom>
              <a:solidFill>
                <a:srgbClr val="231F20"/>
              </a:solidFill>
              <a:ln w="9525"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7669C1FE-B342-4891-A982-DA9CB404511C}"/>
                  </a:ext>
                </a:extLst>
              </p:cNvPr>
              <p:cNvSpPr/>
              <p:nvPr/>
            </p:nvSpPr>
            <p:spPr>
              <a:xfrm>
                <a:off x="-1390533" y="6511389"/>
                <a:ext cx="152400" cy="66675"/>
              </a:xfrm>
              <a:custGeom>
                <a:avLst/>
                <a:gdLst>
                  <a:gd name="connsiteX0" fmla="*/ 150201 w 152400"/>
                  <a:gd name="connsiteY0" fmla="*/ 26005 h 66675"/>
                  <a:gd name="connsiteX1" fmla="*/ 83049 w 152400"/>
                  <a:gd name="connsiteY1" fmla="*/ 54043 h 66675"/>
                  <a:gd name="connsiteX2" fmla="*/ 10697 w 152400"/>
                  <a:gd name="connsiteY2" fmla="*/ 46263 h 66675"/>
                  <a:gd name="connsiteX3" fmla="*/ 77848 w 152400"/>
                  <a:gd name="connsiteY3" fmla="*/ 18225 h 66675"/>
                  <a:gd name="connsiteX4" fmla="*/ 150201 w 152400"/>
                  <a:gd name="connsiteY4" fmla="*/ 26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66675">
                    <a:moveTo>
                      <a:pt x="150201" y="26005"/>
                    </a:moveTo>
                    <a:cubicBezTo>
                      <a:pt x="151637" y="35896"/>
                      <a:pt x="121572" y="48449"/>
                      <a:pt x="83049" y="54043"/>
                    </a:cubicBezTo>
                    <a:cubicBezTo>
                      <a:pt x="44526" y="59637"/>
                      <a:pt x="12133" y="56154"/>
                      <a:pt x="10697" y="46263"/>
                    </a:cubicBezTo>
                    <a:cubicBezTo>
                      <a:pt x="9260" y="36371"/>
                      <a:pt x="39325" y="23819"/>
                      <a:pt x="77848" y="18225"/>
                    </a:cubicBezTo>
                    <a:cubicBezTo>
                      <a:pt x="116371" y="12631"/>
                      <a:pt x="148764" y="16114"/>
                      <a:pt x="150201" y="26005"/>
                    </a:cubicBezTo>
                    <a:close/>
                  </a:path>
                </a:pathLst>
              </a:custGeom>
              <a:solidFill>
                <a:srgbClr val="231F20"/>
              </a:solidFill>
              <a:ln w="9525"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170E03BE-C60C-4BA7-95AC-97273350F72A}"/>
                  </a:ext>
                </a:extLst>
              </p:cNvPr>
              <p:cNvSpPr/>
              <p:nvPr/>
            </p:nvSpPr>
            <p:spPr>
              <a:xfrm>
                <a:off x="-1388554" y="6469797"/>
                <a:ext cx="133350" cy="57150"/>
              </a:xfrm>
              <a:custGeom>
                <a:avLst/>
                <a:gdLst>
                  <a:gd name="connsiteX0" fmla="*/ 131075 w 133350"/>
                  <a:gd name="connsiteY0" fmla="*/ 24120 h 57150"/>
                  <a:gd name="connsiteX1" fmla="*/ 73076 w 133350"/>
                  <a:gd name="connsiteY1" fmla="*/ 48904 h 57150"/>
                  <a:gd name="connsiteX2" fmla="*/ 10423 w 133350"/>
                  <a:gd name="connsiteY2" fmla="*/ 41640 h 57150"/>
                  <a:gd name="connsiteX3" fmla="*/ 68422 w 133350"/>
                  <a:gd name="connsiteY3" fmla="*/ 16856 h 57150"/>
                  <a:gd name="connsiteX4" fmla="*/ 131075 w 133350"/>
                  <a:gd name="connsiteY4" fmla="*/ 2412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57150">
                    <a:moveTo>
                      <a:pt x="131075" y="24120"/>
                    </a:moveTo>
                    <a:cubicBezTo>
                      <a:pt x="132360" y="32970"/>
                      <a:pt x="106393" y="44066"/>
                      <a:pt x="73076" y="48904"/>
                    </a:cubicBezTo>
                    <a:cubicBezTo>
                      <a:pt x="39759" y="53742"/>
                      <a:pt x="11708" y="50490"/>
                      <a:pt x="10423" y="41640"/>
                    </a:cubicBezTo>
                    <a:cubicBezTo>
                      <a:pt x="9138" y="32790"/>
                      <a:pt x="35105" y="21694"/>
                      <a:pt x="68422" y="16856"/>
                    </a:cubicBezTo>
                    <a:cubicBezTo>
                      <a:pt x="101739" y="12018"/>
                      <a:pt x="129790" y="15270"/>
                      <a:pt x="131075" y="24120"/>
                    </a:cubicBezTo>
                    <a:close/>
                  </a:path>
                </a:pathLst>
              </a:custGeom>
              <a:solidFill>
                <a:srgbClr val="231F20"/>
              </a:solidFill>
              <a:ln w="9525"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F9B1266F-7C26-4336-AE9C-40236DD0A4B0}"/>
                  </a:ext>
                </a:extLst>
              </p:cNvPr>
              <p:cNvSpPr/>
              <p:nvPr/>
            </p:nvSpPr>
            <p:spPr>
              <a:xfrm>
                <a:off x="229466" y="6016323"/>
                <a:ext cx="942975" cy="400050"/>
              </a:xfrm>
              <a:custGeom>
                <a:avLst/>
                <a:gdLst>
                  <a:gd name="connsiteX0" fmla="*/ 433918 w 942975"/>
                  <a:gd name="connsiteY0" fmla="*/ 270304 h 400050"/>
                  <a:gd name="connsiteX1" fmla="*/ 12913 w 942975"/>
                  <a:gd name="connsiteY1" fmla="*/ 324596 h 400050"/>
                  <a:gd name="connsiteX2" fmla="*/ 349146 w 942975"/>
                  <a:gd name="connsiteY2" fmla="*/ 390319 h 400050"/>
                  <a:gd name="connsiteX3" fmla="*/ 913026 w 942975"/>
                  <a:gd name="connsiteY3" fmla="*/ 276019 h 400050"/>
                  <a:gd name="connsiteX4" fmla="*/ 845399 w 942975"/>
                  <a:gd name="connsiteY4" fmla="*/ 176006 h 400050"/>
                  <a:gd name="connsiteX5" fmla="*/ 943506 w 942975"/>
                  <a:gd name="connsiteY5" fmla="*/ 65516 h 400050"/>
                  <a:gd name="connsiteX6" fmla="*/ 701571 w 942975"/>
                  <a:gd name="connsiteY6" fmla="*/ 7414 h 400050"/>
                  <a:gd name="connsiteX7" fmla="*/ 357718 w 942975"/>
                  <a:gd name="connsiteY7" fmla="*/ 82661 h 400050"/>
                  <a:gd name="connsiteX8" fmla="*/ 530121 w 942975"/>
                  <a:gd name="connsiteY8" fmla="*/ 161719 h 400050"/>
                  <a:gd name="connsiteX9" fmla="*/ 586318 w 942975"/>
                  <a:gd name="connsiteY9" fmla="*/ 206486 h 400050"/>
                  <a:gd name="connsiteX10" fmla="*/ 433918 w 942975"/>
                  <a:gd name="connsiteY10" fmla="*/ 27030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400050">
                    <a:moveTo>
                      <a:pt x="433918" y="270304"/>
                    </a:moveTo>
                    <a:cubicBezTo>
                      <a:pt x="315808" y="276019"/>
                      <a:pt x="49108" y="262684"/>
                      <a:pt x="12913" y="324596"/>
                    </a:cubicBezTo>
                    <a:cubicBezTo>
                      <a:pt x="-24234" y="386509"/>
                      <a:pt x="121498" y="409369"/>
                      <a:pt x="349146" y="390319"/>
                    </a:cubicBezTo>
                    <a:cubicBezTo>
                      <a:pt x="576793" y="371269"/>
                      <a:pt x="899691" y="345551"/>
                      <a:pt x="913026" y="276019"/>
                    </a:cubicBezTo>
                    <a:cubicBezTo>
                      <a:pt x="926361" y="206486"/>
                      <a:pt x="853018" y="219821"/>
                      <a:pt x="845399" y="176006"/>
                    </a:cubicBezTo>
                    <a:cubicBezTo>
                      <a:pt x="837778" y="131239"/>
                      <a:pt x="926361" y="131239"/>
                      <a:pt x="943506" y="65516"/>
                    </a:cubicBezTo>
                    <a:cubicBezTo>
                      <a:pt x="960651" y="-206"/>
                      <a:pt x="823491" y="7414"/>
                      <a:pt x="701571" y="7414"/>
                    </a:cubicBezTo>
                    <a:cubicBezTo>
                      <a:pt x="579651" y="7414"/>
                      <a:pt x="376768" y="18844"/>
                      <a:pt x="357718" y="82661"/>
                    </a:cubicBezTo>
                    <a:cubicBezTo>
                      <a:pt x="338668" y="146479"/>
                      <a:pt x="450111" y="146479"/>
                      <a:pt x="530121" y="161719"/>
                    </a:cubicBezTo>
                    <a:cubicBezTo>
                      <a:pt x="609178" y="176959"/>
                      <a:pt x="586318" y="206486"/>
                      <a:pt x="586318" y="206486"/>
                    </a:cubicBezTo>
                    <a:cubicBezTo>
                      <a:pt x="582509" y="247444"/>
                      <a:pt x="552028" y="264589"/>
                      <a:pt x="433918" y="270304"/>
                    </a:cubicBezTo>
                    <a:close/>
                  </a:path>
                </a:pathLst>
              </a:custGeom>
              <a:solidFill>
                <a:srgbClr val="231F20"/>
              </a:solidFill>
              <a:ln w="9525"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4F2D903B-15A4-48EB-9AA8-DC531F98716E}"/>
                  </a:ext>
                </a:extLst>
              </p:cNvPr>
              <p:cNvSpPr/>
              <p:nvPr/>
            </p:nvSpPr>
            <p:spPr>
              <a:xfrm>
                <a:off x="239046" y="6415690"/>
                <a:ext cx="209550" cy="76200"/>
              </a:xfrm>
              <a:custGeom>
                <a:avLst/>
                <a:gdLst>
                  <a:gd name="connsiteX0" fmla="*/ 210979 w 209550"/>
                  <a:gd name="connsiteY0" fmla="*/ 40481 h 76200"/>
                  <a:gd name="connsiteX1" fmla="*/ 109061 w 209550"/>
                  <a:gd name="connsiteY1" fmla="*/ 73819 h 76200"/>
                  <a:gd name="connsiteX2" fmla="*/ 7144 w 209550"/>
                  <a:gd name="connsiteY2" fmla="*/ 40481 h 76200"/>
                  <a:gd name="connsiteX3" fmla="*/ 109061 w 209550"/>
                  <a:gd name="connsiteY3" fmla="*/ 7144 h 76200"/>
                  <a:gd name="connsiteX4" fmla="*/ 210979 w 20955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76200">
                    <a:moveTo>
                      <a:pt x="210979" y="40481"/>
                    </a:moveTo>
                    <a:cubicBezTo>
                      <a:pt x="210979" y="58893"/>
                      <a:pt x="165349" y="73819"/>
                      <a:pt x="109061" y="73819"/>
                    </a:cubicBezTo>
                    <a:cubicBezTo>
                      <a:pt x="52774" y="73819"/>
                      <a:pt x="7144" y="58893"/>
                      <a:pt x="7144" y="40481"/>
                    </a:cubicBezTo>
                    <a:cubicBezTo>
                      <a:pt x="7144" y="22070"/>
                      <a:pt x="52774" y="7144"/>
                      <a:pt x="109061" y="7144"/>
                    </a:cubicBezTo>
                    <a:cubicBezTo>
                      <a:pt x="165349" y="7144"/>
                      <a:pt x="210979" y="22070"/>
                      <a:pt x="210979" y="40481"/>
                    </a:cubicBezTo>
                    <a:close/>
                  </a:path>
                </a:pathLst>
              </a:custGeom>
              <a:solidFill>
                <a:srgbClr val="231F20"/>
              </a:solidFill>
              <a:ln w="952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C854695F-651B-4702-94B5-26FEC115F2CB}"/>
                  </a:ext>
                </a:extLst>
              </p:cNvPr>
              <p:cNvSpPr/>
              <p:nvPr/>
            </p:nvSpPr>
            <p:spPr>
              <a:xfrm>
                <a:off x="535273" y="6410928"/>
                <a:ext cx="142875" cy="66675"/>
              </a:xfrm>
              <a:custGeom>
                <a:avLst/>
                <a:gdLst>
                  <a:gd name="connsiteX0" fmla="*/ 144304 w 142875"/>
                  <a:gd name="connsiteY0" fmla="*/ 37624 h 66675"/>
                  <a:gd name="connsiteX1" fmla="*/ 75724 w 142875"/>
                  <a:gd name="connsiteY1" fmla="*/ 68104 h 66675"/>
                  <a:gd name="connsiteX2" fmla="*/ 7144 w 142875"/>
                  <a:gd name="connsiteY2" fmla="*/ 37624 h 66675"/>
                  <a:gd name="connsiteX3" fmla="*/ 75724 w 142875"/>
                  <a:gd name="connsiteY3" fmla="*/ 7144 h 66675"/>
                  <a:gd name="connsiteX4" fmla="*/ 144304 w 142875"/>
                  <a:gd name="connsiteY4" fmla="*/ 3762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66675">
                    <a:moveTo>
                      <a:pt x="144304" y="37624"/>
                    </a:moveTo>
                    <a:cubicBezTo>
                      <a:pt x="144304" y="54457"/>
                      <a:pt x="113599" y="68104"/>
                      <a:pt x="75724" y="68104"/>
                    </a:cubicBezTo>
                    <a:cubicBezTo>
                      <a:pt x="37848" y="68104"/>
                      <a:pt x="7144" y="54458"/>
                      <a:pt x="7144" y="37624"/>
                    </a:cubicBezTo>
                    <a:cubicBezTo>
                      <a:pt x="7144" y="20790"/>
                      <a:pt x="37848" y="7144"/>
                      <a:pt x="75724" y="7144"/>
                    </a:cubicBezTo>
                    <a:cubicBezTo>
                      <a:pt x="113600" y="7144"/>
                      <a:pt x="144304" y="20790"/>
                      <a:pt x="144304" y="37624"/>
                    </a:cubicBezTo>
                    <a:close/>
                  </a:path>
                </a:pathLst>
              </a:custGeom>
              <a:solidFill>
                <a:srgbClr val="231F20"/>
              </a:solidFill>
              <a:ln w="952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B26BBCB1-4E29-4872-B194-E85B223E7569}"/>
                  </a:ext>
                </a:extLst>
              </p:cNvPr>
              <p:cNvSpPr/>
              <p:nvPr/>
            </p:nvSpPr>
            <p:spPr>
              <a:xfrm>
                <a:off x="741966" y="6395688"/>
                <a:ext cx="161925" cy="57150"/>
              </a:xfrm>
              <a:custGeom>
                <a:avLst/>
                <a:gdLst>
                  <a:gd name="connsiteX0" fmla="*/ 155734 w 161925"/>
                  <a:gd name="connsiteY0" fmla="*/ 31909 h 57150"/>
                  <a:gd name="connsiteX1" fmla="*/ 81439 w 161925"/>
                  <a:gd name="connsiteY1" fmla="*/ 56674 h 57150"/>
                  <a:gd name="connsiteX2" fmla="*/ 7144 w 161925"/>
                  <a:gd name="connsiteY2" fmla="*/ 31909 h 57150"/>
                  <a:gd name="connsiteX3" fmla="*/ 81439 w 161925"/>
                  <a:gd name="connsiteY3" fmla="*/ 7144 h 57150"/>
                  <a:gd name="connsiteX4" fmla="*/ 155734 w 16192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55734" y="31909"/>
                    </a:moveTo>
                    <a:cubicBezTo>
                      <a:pt x="155734" y="45586"/>
                      <a:pt x="122471" y="56674"/>
                      <a:pt x="81439" y="56674"/>
                    </a:cubicBezTo>
                    <a:cubicBezTo>
                      <a:pt x="40407" y="56674"/>
                      <a:pt x="7144" y="45586"/>
                      <a:pt x="7144" y="31909"/>
                    </a:cubicBezTo>
                    <a:cubicBezTo>
                      <a:pt x="7144" y="18232"/>
                      <a:pt x="40407" y="7144"/>
                      <a:pt x="81439" y="7144"/>
                    </a:cubicBezTo>
                    <a:cubicBezTo>
                      <a:pt x="122471" y="7144"/>
                      <a:pt x="155734" y="18232"/>
                      <a:pt x="155734" y="31909"/>
                    </a:cubicBezTo>
                    <a:close/>
                  </a:path>
                </a:pathLst>
              </a:custGeom>
              <a:solidFill>
                <a:srgbClr val="231F20"/>
              </a:solidFill>
              <a:ln w="952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C5FFCD51-81FB-4724-BB87-ABD84DF6D488}"/>
                  </a:ext>
                </a:extLst>
              </p:cNvPr>
              <p:cNvSpPr/>
              <p:nvPr/>
            </p:nvSpPr>
            <p:spPr>
              <a:xfrm>
                <a:off x="925798" y="6367113"/>
                <a:ext cx="114300" cy="57150"/>
              </a:xfrm>
              <a:custGeom>
                <a:avLst/>
                <a:gdLst>
                  <a:gd name="connsiteX0" fmla="*/ 115729 w 114300"/>
                  <a:gd name="connsiteY0" fmla="*/ 32861 h 57150"/>
                  <a:gd name="connsiteX1" fmla="*/ 61436 w 114300"/>
                  <a:gd name="connsiteY1" fmla="*/ 58579 h 57150"/>
                  <a:gd name="connsiteX2" fmla="*/ 7144 w 114300"/>
                  <a:gd name="connsiteY2" fmla="*/ 32861 h 57150"/>
                  <a:gd name="connsiteX3" fmla="*/ 61436 w 114300"/>
                  <a:gd name="connsiteY3" fmla="*/ 7144 h 57150"/>
                  <a:gd name="connsiteX4" fmla="*/ 115729 w 114300"/>
                  <a:gd name="connsiteY4" fmla="*/ 32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7150">
                    <a:moveTo>
                      <a:pt x="115729" y="32861"/>
                    </a:moveTo>
                    <a:cubicBezTo>
                      <a:pt x="115729" y="47065"/>
                      <a:pt x="91421" y="58579"/>
                      <a:pt x="61436" y="58579"/>
                    </a:cubicBezTo>
                    <a:cubicBezTo>
                      <a:pt x="31451" y="58579"/>
                      <a:pt x="7144" y="47065"/>
                      <a:pt x="7144" y="32861"/>
                    </a:cubicBezTo>
                    <a:cubicBezTo>
                      <a:pt x="7144" y="18658"/>
                      <a:pt x="31451" y="7144"/>
                      <a:pt x="61436" y="7144"/>
                    </a:cubicBezTo>
                    <a:cubicBezTo>
                      <a:pt x="91421" y="7144"/>
                      <a:pt x="115729" y="18658"/>
                      <a:pt x="115729" y="32861"/>
                    </a:cubicBezTo>
                    <a:close/>
                  </a:path>
                </a:pathLst>
              </a:custGeom>
              <a:solidFill>
                <a:srgbClr val="231F20"/>
              </a:solidFill>
              <a:ln w="952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7B002198-25C3-40E8-AEDA-2F12A9E0BA42}"/>
                  </a:ext>
                </a:extLst>
              </p:cNvPr>
              <p:cNvSpPr/>
              <p:nvPr/>
            </p:nvSpPr>
            <p:spPr>
              <a:xfrm>
                <a:off x="1066768" y="6336633"/>
                <a:ext cx="123825" cy="57150"/>
              </a:xfrm>
              <a:custGeom>
                <a:avLst/>
                <a:gdLst>
                  <a:gd name="connsiteX0" fmla="*/ 117634 w 123825"/>
                  <a:gd name="connsiteY0" fmla="*/ 32861 h 57150"/>
                  <a:gd name="connsiteX1" fmla="*/ 62389 w 123825"/>
                  <a:gd name="connsiteY1" fmla="*/ 58579 h 57150"/>
                  <a:gd name="connsiteX2" fmla="*/ 7144 w 123825"/>
                  <a:gd name="connsiteY2" fmla="*/ 32861 h 57150"/>
                  <a:gd name="connsiteX3" fmla="*/ 62389 w 123825"/>
                  <a:gd name="connsiteY3" fmla="*/ 7144 h 57150"/>
                  <a:gd name="connsiteX4" fmla="*/ 117634 w 123825"/>
                  <a:gd name="connsiteY4" fmla="*/ 32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17634" y="32861"/>
                    </a:moveTo>
                    <a:cubicBezTo>
                      <a:pt x="117634" y="47065"/>
                      <a:pt x="92900" y="58579"/>
                      <a:pt x="62389" y="58579"/>
                    </a:cubicBezTo>
                    <a:cubicBezTo>
                      <a:pt x="31878" y="58579"/>
                      <a:pt x="7144" y="47065"/>
                      <a:pt x="7144" y="32861"/>
                    </a:cubicBezTo>
                    <a:cubicBezTo>
                      <a:pt x="7144" y="18658"/>
                      <a:pt x="31878" y="7144"/>
                      <a:pt x="62389" y="7144"/>
                    </a:cubicBezTo>
                    <a:cubicBezTo>
                      <a:pt x="92900" y="7144"/>
                      <a:pt x="117634" y="18658"/>
                      <a:pt x="117634" y="32861"/>
                    </a:cubicBezTo>
                    <a:close/>
                  </a:path>
                </a:pathLst>
              </a:custGeom>
              <a:solidFill>
                <a:srgbClr val="231F20"/>
              </a:solidFill>
              <a:ln w="952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967843C5-099E-4F48-B264-ED14D9967D19}"/>
                  </a:ext>
                </a:extLst>
              </p:cNvPr>
              <p:cNvSpPr/>
              <p:nvPr/>
            </p:nvSpPr>
            <p:spPr>
              <a:xfrm>
                <a:off x="-1281144" y="5556535"/>
                <a:ext cx="209550" cy="190500"/>
              </a:xfrm>
              <a:custGeom>
                <a:avLst/>
                <a:gdLst>
                  <a:gd name="connsiteX0" fmla="*/ 7144 w 209550"/>
                  <a:gd name="connsiteY0" fmla="*/ 100489 h 190500"/>
                  <a:gd name="connsiteX1" fmla="*/ 206216 w 209550"/>
                  <a:gd name="connsiteY1" fmla="*/ 191929 h 190500"/>
                  <a:gd name="connsiteX2" fmla="*/ 210979 w 209550"/>
                  <a:gd name="connsiteY2" fmla="*/ 7144 h 190500"/>
                  <a:gd name="connsiteX3" fmla="*/ 7144 w 209550"/>
                  <a:gd name="connsiteY3" fmla="*/ 100489 h 190500"/>
                </a:gdLst>
                <a:ahLst/>
                <a:cxnLst>
                  <a:cxn ang="0">
                    <a:pos x="connsiteX0" y="connsiteY0"/>
                  </a:cxn>
                  <a:cxn ang="0">
                    <a:pos x="connsiteX1" y="connsiteY1"/>
                  </a:cxn>
                  <a:cxn ang="0">
                    <a:pos x="connsiteX2" y="connsiteY2"/>
                  </a:cxn>
                  <a:cxn ang="0">
                    <a:pos x="connsiteX3" y="connsiteY3"/>
                  </a:cxn>
                </a:cxnLst>
                <a:rect l="l" t="t" r="r" b="b"/>
                <a:pathLst>
                  <a:path w="209550" h="190500">
                    <a:moveTo>
                      <a:pt x="7144" y="100489"/>
                    </a:moveTo>
                    <a:cubicBezTo>
                      <a:pt x="7144" y="133826"/>
                      <a:pt x="78581" y="164306"/>
                      <a:pt x="206216" y="191929"/>
                    </a:cubicBezTo>
                    <a:cubicBezTo>
                      <a:pt x="196691" y="126206"/>
                      <a:pt x="202406" y="59531"/>
                      <a:pt x="210979" y="7144"/>
                    </a:cubicBezTo>
                    <a:cubicBezTo>
                      <a:pt x="80486" y="35719"/>
                      <a:pt x="7144" y="67151"/>
                      <a:pt x="7144" y="100489"/>
                    </a:cubicBezTo>
                    <a:close/>
                  </a:path>
                </a:pathLst>
              </a:custGeom>
              <a:solidFill>
                <a:srgbClr val="231F20"/>
              </a:solidFill>
              <a:ln w="952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312B0930-4B08-443D-8B42-1B19A0C5499D}"/>
                  </a:ext>
                </a:extLst>
              </p:cNvPr>
              <p:cNvSpPr/>
              <p:nvPr/>
            </p:nvSpPr>
            <p:spPr>
              <a:xfrm>
                <a:off x="2258346" y="5565108"/>
                <a:ext cx="409575" cy="219075"/>
              </a:xfrm>
              <a:custGeom>
                <a:avLst/>
                <a:gdLst>
                  <a:gd name="connsiteX0" fmla="*/ 233839 w 409575"/>
                  <a:gd name="connsiteY0" fmla="*/ 7144 h 219075"/>
                  <a:gd name="connsiteX1" fmla="*/ 227171 w 409575"/>
                  <a:gd name="connsiteY1" fmla="*/ 23336 h 219075"/>
                  <a:gd name="connsiteX2" fmla="*/ 160496 w 409575"/>
                  <a:gd name="connsiteY2" fmla="*/ 119539 h 219075"/>
                  <a:gd name="connsiteX3" fmla="*/ 7144 w 409575"/>
                  <a:gd name="connsiteY3" fmla="*/ 218599 h 219075"/>
                  <a:gd name="connsiteX4" fmla="*/ 404336 w 409575"/>
                  <a:gd name="connsiteY4" fmla="*/ 92869 h 219075"/>
                  <a:gd name="connsiteX5" fmla="*/ 233839 w 409575"/>
                  <a:gd name="connsiteY5"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75" h="219075">
                    <a:moveTo>
                      <a:pt x="233839" y="7144"/>
                    </a:moveTo>
                    <a:cubicBezTo>
                      <a:pt x="231934" y="12859"/>
                      <a:pt x="230029" y="17621"/>
                      <a:pt x="227171" y="23336"/>
                    </a:cubicBezTo>
                    <a:cubicBezTo>
                      <a:pt x="211931" y="60484"/>
                      <a:pt x="189071" y="92869"/>
                      <a:pt x="160496" y="119539"/>
                    </a:cubicBezTo>
                    <a:cubicBezTo>
                      <a:pt x="102394" y="173831"/>
                      <a:pt x="51911" y="207169"/>
                      <a:pt x="7144" y="218599"/>
                    </a:cubicBezTo>
                    <a:cubicBezTo>
                      <a:pt x="256699" y="183356"/>
                      <a:pt x="404336" y="139541"/>
                      <a:pt x="404336" y="92869"/>
                    </a:cubicBezTo>
                    <a:cubicBezTo>
                      <a:pt x="405289" y="61436"/>
                      <a:pt x="344329" y="32861"/>
                      <a:pt x="233839" y="7144"/>
                    </a:cubicBezTo>
                    <a:close/>
                  </a:path>
                </a:pathLst>
              </a:custGeom>
              <a:solidFill>
                <a:srgbClr val="231F20"/>
              </a:solidFill>
              <a:ln w="952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039202C2-1BF1-4915-9365-870BE5952211}"/>
                  </a:ext>
                </a:extLst>
              </p:cNvPr>
              <p:cNvSpPr/>
              <p:nvPr/>
            </p:nvSpPr>
            <p:spPr>
              <a:xfrm>
                <a:off x="-1024512" y="5257450"/>
                <a:ext cx="390525" cy="666750"/>
              </a:xfrm>
              <a:custGeom>
                <a:avLst/>
                <a:gdLst>
                  <a:gd name="connsiteX0" fmla="*/ 185804 w 390525"/>
                  <a:gd name="connsiteY0" fmla="*/ 665321 h 666750"/>
                  <a:gd name="connsiteX1" fmla="*/ 389639 w 390525"/>
                  <a:gd name="connsiteY1" fmla="*/ 549116 h 666750"/>
                  <a:gd name="connsiteX2" fmla="*/ 169611 w 390525"/>
                  <a:gd name="connsiteY2" fmla="*/ 7144 h 666750"/>
                  <a:gd name="connsiteX3" fmla="*/ 94364 w 390525"/>
                  <a:gd name="connsiteY3" fmla="*/ 97631 h 666750"/>
                  <a:gd name="connsiteX4" fmla="*/ 40071 w 390525"/>
                  <a:gd name="connsiteY4" fmla="*/ 583406 h 666750"/>
                  <a:gd name="connsiteX5" fmla="*/ 185804 w 390525"/>
                  <a:gd name="connsiteY5" fmla="*/ 665321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525" h="666750">
                    <a:moveTo>
                      <a:pt x="185804" y="665321"/>
                    </a:moveTo>
                    <a:cubicBezTo>
                      <a:pt x="278196" y="665321"/>
                      <a:pt x="343919" y="614839"/>
                      <a:pt x="389639" y="549116"/>
                    </a:cubicBezTo>
                    <a:cubicBezTo>
                      <a:pt x="337251" y="427196"/>
                      <a:pt x="251526" y="223361"/>
                      <a:pt x="169611" y="7144"/>
                    </a:cubicBezTo>
                    <a:cubicBezTo>
                      <a:pt x="147704" y="26194"/>
                      <a:pt x="121986" y="54769"/>
                      <a:pt x="94364" y="97631"/>
                    </a:cubicBezTo>
                    <a:cubicBezTo>
                      <a:pt x="25784" y="204311"/>
                      <a:pt x="-31366" y="452914"/>
                      <a:pt x="40071" y="583406"/>
                    </a:cubicBezTo>
                    <a:cubicBezTo>
                      <a:pt x="69599" y="638651"/>
                      <a:pt x="117224" y="665321"/>
                      <a:pt x="185804" y="665321"/>
                    </a:cubicBezTo>
                    <a:close/>
                  </a:path>
                </a:pathLst>
              </a:custGeom>
              <a:solidFill>
                <a:srgbClr val="000000"/>
              </a:solidFill>
              <a:ln w="952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FC497273-FF64-4F09-A534-013015874266}"/>
                  </a:ext>
                </a:extLst>
              </p:cNvPr>
              <p:cNvSpPr/>
              <p:nvPr/>
            </p:nvSpPr>
            <p:spPr>
              <a:xfrm>
                <a:off x="1943620" y="5054568"/>
                <a:ext cx="514350" cy="676275"/>
              </a:xfrm>
              <a:custGeom>
                <a:avLst/>
                <a:gdLst>
                  <a:gd name="connsiteX0" fmla="*/ 488557 w 514350"/>
                  <a:gd name="connsiteY0" fmla="*/ 252889 h 676275"/>
                  <a:gd name="connsiteX1" fmla="*/ 207570 w 514350"/>
                  <a:gd name="connsiteY1" fmla="*/ 10001 h 676275"/>
                  <a:gd name="connsiteX2" fmla="*/ 203760 w 514350"/>
                  <a:gd name="connsiteY2" fmla="*/ 10001 h 676275"/>
                  <a:gd name="connsiteX3" fmla="*/ 153277 w 514350"/>
                  <a:gd name="connsiteY3" fmla="*/ 7144 h 676275"/>
                  <a:gd name="connsiteX4" fmla="*/ 8497 w 514350"/>
                  <a:gd name="connsiteY4" fmla="*/ 81439 h 676275"/>
                  <a:gd name="connsiteX5" fmla="*/ 59932 w 514350"/>
                  <a:gd name="connsiteY5" fmla="*/ 187166 h 676275"/>
                  <a:gd name="connsiteX6" fmla="*/ 185662 w 514350"/>
                  <a:gd name="connsiteY6" fmla="*/ 434816 h 676275"/>
                  <a:gd name="connsiteX7" fmla="*/ 298057 w 514350"/>
                  <a:gd name="connsiteY7" fmla="*/ 669131 h 676275"/>
                  <a:gd name="connsiteX8" fmla="*/ 298057 w 514350"/>
                  <a:gd name="connsiteY8" fmla="*/ 669131 h 676275"/>
                  <a:gd name="connsiteX9" fmla="*/ 443790 w 514350"/>
                  <a:gd name="connsiteY9" fmla="*/ 582454 h 676275"/>
                  <a:gd name="connsiteX10" fmla="*/ 488557 w 514350"/>
                  <a:gd name="connsiteY10" fmla="*/ 252889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676275">
                    <a:moveTo>
                      <a:pt x="488557" y="252889"/>
                    </a:moveTo>
                    <a:cubicBezTo>
                      <a:pt x="434265" y="111919"/>
                      <a:pt x="319012" y="12859"/>
                      <a:pt x="207570" y="10001"/>
                    </a:cubicBezTo>
                    <a:lnTo>
                      <a:pt x="203760" y="10001"/>
                    </a:lnTo>
                    <a:cubicBezTo>
                      <a:pt x="203760" y="10001"/>
                      <a:pt x="181852" y="7144"/>
                      <a:pt x="153277" y="7144"/>
                    </a:cubicBezTo>
                    <a:cubicBezTo>
                      <a:pt x="93270" y="7144"/>
                      <a:pt x="18975" y="20479"/>
                      <a:pt x="8497" y="81439"/>
                    </a:cubicBezTo>
                    <a:cubicBezTo>
                      <a:pt x="1830" y="124301"/>
                      <a:pt x="19927" y="146209"/>
                      <a:pt x="59932" y="187166"/>
                    </a:cubicBezTo>
                    <a:cubicBezTo>
                      <a:pt x="104700" y="234791"/>
                      <a:pt x="166612" y="299561"/>
                      <a:pt x="185662" y="434816"/>
                    </a:cubicBezTo>
                    <a:cubicBezTo>
                      <a:pt x="206617" y="590074"/>
                      <a:pt x="244717" y="669131"/>
                      <a:pt x="298057" y="669131"/>
                    </a:cubicBezTo>
                    <a:lnTo>
                      <a:pt x="298057" y="669131"/>
                    </a:lnTo>
                    <a:cubicBezTo>
                      <a:pt x="322822" y="669131"/>
                      <a:pt x="368542" y="653892"/>
                      <a:pt x="443790" y="582454"/>
                    </a:cubicBezTo>
                    <a:cubicBezTo>
                      <a:pt x="536182" y="494824"/>
                      <a:pt x="527610" y="354806"/>
                      <a:pt x="488557" y="252889"/>
                    </a:cubicBezTo>
                    <a:close/>
                  </a:path>
                </a:pathLst>
              </a:custGeom>
              <a:solidFill>
                <a:srgbClr val="000000"/>
              </a:solidFill>
              <a:ln w="952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39B389C2-5194-4CB8-AB84-D359C9C174BA}"/>
                  </a:ext>
                </a:extLst>
              </p:cNvPr>
              <p:cNvSpPr/>
              <p:nvPr/>
            </p:nvSpPr>
            <p:spPr>
              <a:xfrm>
                <a:off x="473361" y="3822033"/>
                <a:ext cx="800100" cy="800100"/>
              </a:xfrm>
              <a:custGeom>
                <a:avLst/>
                <a:gdLst>
                  <a:gd name="connsiteX0" fmla="*/ 7144 w 800100"/>
                  <a:gd name="connsiteY0" fmla="*/ 402431 h 800100"/>
                  <a:gd name="connsiteX1" fmla="*/ 196691 w 800100"/>
                  <a:gd name="connsiteY1" fmla="*/ 739616 h 800100"/>
                  <a:gd name="connsiteX2" fmla="*/ 401479 w 800100"/>
                  <a:gd name="connsiteY2" fmla="*/ 796766 h 800100"/>
                  <a:gd name="connsiteX3" fmla="*/ 796766 w 800100"/>
                  <a:gd name="connsiteY3" fmla="*/ 401479 h 800100"/>
                  <a:gd name="connsiteX4" fmla="*/ 607219 w 800100"/>
                  <a:gd name="connsiteY4" fmla="*/ 64294 h 800100"/>
                  <a:gd name="connsiteX5" fmla="*/ 402431 w 800100"/>
                  <a:gd name="connsiteY5" fmla="*/ 7144 h 800100"/>
                  <a:gd name="connsiteX6" fmla="*/ 7144 w 800100"/>
                  <a:gd name="connsiteY6" fmla="*/ 402431 h 800100"/>
                  <a:gd name="connsiteX7" fmla="*/ 472916 w 800100"/>
                  <a:gd name="connsiteY7" fmla="*/ 534829 h 800100"/>
                  <a:gd name="connsiteX8" fmla="*/ 348139 w 800100"/>
                  <a:gd name="connsiteY8" fmla="*/ 659606 h 800100"/>
                  <a:gd name="connsiteX9" fmla="*/ 223361 w 800100"/>
                  <a:gd name="connsiteY9" fmla="*/ 534829 h 800100"/>
                  <a:gd name="connsiteX10" fmla="*/ 348139 w 800100"/>
                  <a:gd name="connsiteY10" fmla="*/ 410051 h 800100"/>
                  <a:gd name="connsiteX11" fmla="*/ 472916 w 800100"/>
                  <a:gd name="connsiteY11" fmla="*/ 53482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7144" y="402431"/>
                    </a:moveTo>
                    <a:cubicBezTo>
                      <a:pt x="7144" y="545306"/>
                      <a:pt x="83344" y="671036"/>
                      <a:pt x="196691" y="739616"/>
                    </a:cubicBezTo>
                    <a:cubicBezTo>
                      <a:pt x="256699" y="775811"/>
                      <a:pt x="326231" y="796766"/>
                      <a:pt x="401479" y="796766"/>
                    </a:cubicBezTo>
                    <a:cubicBezTo>
                      <a:pt x="619601" y="796766"/>
                      <a:pt x="796766" y="619601"/>
                      <a:pt x="796766" y="401479"/>
                    </a:cubicBezTo>
                    <a:cubicBezTo>
                      <a:pt x="796766" y="258604"/>
                      <a:pt x="720566" y="132874"/>
                      <a:pt x="607219" y="64294"/>
                    </a:cubicBezTo>
                    <a:cubicBezTo>
                      <a:pt x="547211" y="28099"/>
                      <a:pt x="477679" y="7144"/>
                      <a:pt x="402431" y="7144"/>
                    </a:cubicBezTo>
                    <a:cubicBezTo>
                      <a:pt x="184309" y="7144"/>
                      <a:pt x="7144" y="184309"/>
                      <a:pt x="7144" y="402431"/>
                    </a:cubicBezTo>
                    <a:close/>
                    <a:moveTo>
                      <a:pt x="472916" y="534829"/>
                    </a:moveTo>
                    <a:cubicBezTo>
                      <a:pt x="472916" y="603409"/>
                      <a:pt x="416719" y="659606"/>
                      <a:pt x="348139" y="659606"/>
                    </a:cubicBezTo>
                    <a:cubicBezTo>
                      <a:pt x="279559" y="659606"/>
                      <a:pt x="223361" y="603409"/>
                      <a:pt x="223361" y="534829"/>
                    </a:cubicBezTo>
                    <a:cubicBezTo>
                      <a:pt x="223361" y="466249"/>
                      <a:pt x="279559" y="410051"/>
                      <a:pt x="348139" y="410051"/>
                    </a:cubicBezTo>
                    <a:cubicBezTo>
                      <a:pt x="417671" y="410051"/>
                      <a:pt x="472916" y="465296"/>
                      <a:pt x="472916" y="534829"/>
                    </a:cubicBezTo>
                    <a:close/>
                  </a:path>
                </a:pathLst>
              </a:custGeom>
              <a:solidFill>
                <a:srgbClr val="F2F2F2"/>
              </a:solidFill>
              <a:ln w="952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96C81243-DE7F-465C-B5F3-7F143AFB108C}"/>
                  </a:ext>
                </a:extLst>
              </p:cNvPr>
              <p:cNvSpPr/>
              <p:nvPr/>
            </p:nvSpPr>
            <p:spPr>
              <a:xfrm>
                <a:off x="-751554" y="4106830"/>
                <a:ext cx="800100" cy="800100"/>
              </a:xfrm>
              <a:custGeom>
                <a:avLst/>
                <a:gdLst>
                  <a:gd name="connsiteX0" fmla="*/ 7144 w 800100"/>
                  <a:gd name="connsiteY0" fmla="*/ 402431 h 800100"/>
                  <a:gd name="connsiteX1" fmla="*/ 196691 w 800100"/>
                  <a:gd name="connsiteY1" fmla="*/ 739616 h 800100"/>
                  <a:gd name="connsiteX2" fmla="*/ 401479 w 800100"/>
                  <a:gd name="connsiteY2" fmla="*/ 796766 h 800100"/>
                  <a:gd name="connsiteX3" fmla="*/ 796766 w 800100"/>
                  <a:gd name="connsiteY3" fmla="*/ 401479 h 800100"/>
                  <a:gd name="connsiteX4" fmla="*/ 607219 w 800100"/>
                  <a:gd name="connsiteY4" fmla="*/ 64294 h 800100"/>
                  <a:gd name="connsiteX5" fmla="*/ 402431 w 800100"/>
                  <a:gd name="connsiteY5" fmla="*/ 7144 h 800100"/>
                  <a:gd name="connsiteX6" fmla="*/ 7144 w 800100"/>
                  <a:gd name="connsiteY6" fmla="*/ 402431 h 800100"/>
                  <a:gd name="connsiteX7" fmla="*/ 491014 w 800100"/>
                  <a:gd name="connsiteY7" fmla="*/ 541496 h 800100"/>
                  <a:gd name="connsiteX8" fmla="*/ 366236 w 800100"/>
                  <a:gd name="connsiteY8" fmla="*/ 666274 h 800100"/>
                  <a:gd name="connsiteX9" fmla="*/ 241459 w 800100"/>
                  <a:gd name="connsiteY9" fmla="*/ 541496 h 800100"/>
                  <a:gd name="connsiteX10" fmla="*/ 366236 w 800100"/>
                  <a:gd name="connsiteY10" fmla="*/ 416719 h 800100"/>
                  <a:gd name="connsiteX11" fmla="*/ 491014 w 800100"/>
                  <a:gd name="connsiteY11" fmla="*/ 541496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7144" y="402431"/>
                    </a:moveTo>
                    <a:cubicBezTo>
                      <a:pt x="7144" y="545306"/>
                      <a:pt x="83344" y="671036"/>
                      <a:pt x="196691" y="739616"/>
                    </a:cubicBezTo>
                    <a:cubicBezTo>
                      <a:pt x="256699" y="775811"/>
                      <a:pt x="326231" y="796766"/>
                      <a:pt x="401479" y="796766"/>
                    </a:cubicBezTo>
                    <a:cubicBezTo>
                      <a:pt x="619601" y="796766"/>
                      <a:pt x="796766" y="619601"/>
                      <a:pt x="796766" y="401479"/>
                    </a:cubicBezTo>
                    <a:cubicBezTo>
                      <a:pt x="796766" y="258604"/>
                      <a:pt x="720566" y="132874"/>
                      <a:pt x="607219" y="64294"/>
                    </a:cubicBezTo>
                    <a:cubicBezTo>
                      <a:pt x="547211" y="28099"/>
                      <a:pt x="477679" y="7144"/>
                      <a:pt x="402431" y="7144"/>
                    </a:cubicBezTo>
                    <a:cubicBezTo>
                      <a:pt x="184309" y="7144"/>
                      <a:pt x="7144" y="184309"/>
                      <a:pt x="7144" y="402431"/>
                    </a:cubicBezTo>
                    <a:close/>
                    <a:moveTo>
                      <a:pt x="491014" y="541496"/>
                    </a:moveTo>
                    <a:cubicBezTo>
                      <a:pt x="491014" y="610076"/>
                      <a:pt x="434816" y="666274"/>
                      <a:pt x="366236" y="666274"/>
                    </a:cubicBezTo>
                    <a:cubicBezTo>
                      <a:pt x="297656" y="666274"/>
                      <a:pt x="241459" y="610076"/>
                      <a:pt x="241459" y="541496"/>
                    </a:cubicBezTo>
                    <a:cubicBezTo>
                      <a:pt x="241459" y="472916"/>
                      <a:pt x="297656" y="416719"/>
                      <a:pt x="366236" y="416719"/>
                    </a:cubicBezTo>
                    <a:cubicBezTo>
                      <a:pt x="435769" y="416719"/>
                      <a:pt x="491014" y="472916"/>
                      <a:pt x="491014" y="541496"/>
                    </a:cubicBezTo>
                    <a:close/>
                  </a:path>
                </a:pathLst>
              </a:custGeom>
              <a:solidFill>
                <a:srgbClr val="F2F2F2"/>
              </a:solidFill>
              <a:ln w="952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497C4458-4A53-4330-A545-F249B7A1D0F9}"/>
                  </a:ext>
                </a:extLst>
              </p:cNvPr>
              <p:cNvSpPr/>
              <p:nvPr/>
            </p:nvSpPr>
            <p:spPr>
              <a:xfrm>
                <a:off x="-516287" y="4516405"/>
                <a:ext cx="257175" cy="257175"/>
              </a:xfrm>
              <a:custGeom>
                <a:avLst/>
                <a:gdLst>
                  <a:gd name="connsiteX0" fmla="*/ 256699 w 257175"/>
                  <a:gd name="connsiteY0" fmla="*/ 131921 h 257175"/>
                  <a:gd name="connsiteX1" fmla="*/ 131921 w 257175"/>
                  <a:gd name="connsiteY1" fmla="*/ 256699 h 257175"/>
                  <a:gd name="connsiteX2" fmla="*/ 7144 w 257175"/>
                  <a:gd name="connsiteY2" fmla="*/ 131921 h 257175"/>
                  <a:gd name="connsiteX3" fmla="*/ 131921 w 257175"/>
                  <a:gd name="connsiteY3" fmla="*/ 7144 h 257175"/>
                  <a:gd name="connsiteX4" fmla="*/ 256699 w 257175"/>
                  <a:gd name="connsiteY4" fmla="*/ 131921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6699" y="131921"/>
                    </a:moveTo>
                    <a:cubicBezTo>
                      <a:pt x="256699" y="200834"/>
                      <a:pt x="200834" y="256699"/>
                      <a:pt x="131921" y="256699"/>
                    </a:cubicBezTo>
                    <a:cubicBezTo>
                      <a:pt x="63009" y="256699"/>
                      <a:pt x="7144" y="200834"/>
                      <a:pt x="7144" y="131921"/>
                    </a:cubicBezTo>
                    <a:cubicBezTo>
                      <a:pt x="7144" y="63009"/>
                      <a:pt x="63008" y="7144"/>
                      <a:pt x="131921" y="7144"/>
                    </a:cubicBezTo>
                    <a:cubicBezTo>
                      <a:pt x="200834" y="7144"/>
                      <a:pt x="256699" y="63009"/>
                      <a:pt x="256699" y="131921"/>
                    </a:cubicBezTo>
                    <a:close/>
                  </a:path>
                </a:pathLst>
              </a:custGeom>
              <a:solidFill>
                <a:srgbClr val="231F20"/>
              </a:solidFill>
              <a:ln w="952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20851460-625A-47BB-B386-01495FC9F723}"/>
                  </a:ext>
                </a:extLst>
              </p:cNvPr>
              <p:cNvSpPr/>
              <p:nvPr/>
            </p:nvSpPr>
            <p:spPr>
              <a:xfrm>
                <a:off x="690531" y="4224940"/>
                <a:ext cx="257175" cy="257175"/>
              </a:xfrm>
              <a:custGeom>
                <a:avLst/>
                <a:gdLst>
                  <a:gd name="connsiteX0" fmla="*/ 256699 w 257175"/>
                  <a:gd name="connsiteY0" fmla="*/ 131921 h 257175"/>
                  <a:gd name="connsiteX1" fmla="*/ 131921 w 257175"/>
                  <a:gd name="connsiteY1" fmla="*/ 256699 h 257175"/>
                  <a:gd name="connsiteX2" fmla="*/ 7144 w 257175"/>
                  <a:gd name="connsiteY2" fmla="*/ 131921 h 257175"/>
                  <a:gd name="connsiteX3" fmla="*/ 131921 w 257175"/>
                  <a:gd name="connsiteY3" fmla="*/ 7144 h 257175"/>
                  <a:gd name="connsiteX4" fmla="*/ 256699 w 257175"/>
                  <a:gd name="connsiteY4" fmla="*/ 131921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6699" y="131921"/>
                    </a:moveTo>
                    <a:cubicBezTo>
                      <a:pt x="256699" y="200834"/>
                      <a:pt x="200834" y="256699"/>
                      <a:pt x="131921" y="256699"/>
                    </a:cubicBezTo>
                    <a:cubicBezTo>
                      <a:pt x="63008" y="256699"/>
                      <a:pt x="7144" y="200834"/>
                      <a:pt x="7144" y="131921"/>
                    </a:cubicBezTo>
                    <a:cubicBezTo>
                      <a:pt x="7144" y="63008"/>
                      <a:pt x="63008" y="7144"/>
                      <a:pt x="131921" y="7144"/>
                    </a:cubicBezTo>
                    <a:cubicBezTo>
                      <a:pt x="200834" y="7144"/>
                      <a:pt x="256699" y="63008"/>
                      <a:pt x="256699" y="131921"/>
                    </a:cubicBezTo>
                    <a:close/>
                  </a:path>
                </a:pathLst>
              </a:custGeom>
              <a:solidFill>
                <a:srgbClr val="231F20"/>
              </a:solidFill>
              <a:ln w="952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B397D20C-25FF-47B9-97A5-68F231DAD011}"/>
                  </a:ext>
                </a:extLst>
              </p:cNvPr>
              <p:cNvSpPr/>
              <p:nvPr/>
            </p:nvSpPr>
            <p:spPr>
              <a:xfrm>
                <a:off x="-1310492" y="3638200"/>
                <a:ext cx="581025" cy="247650"/>
              </a:xfrm>
              <a:custGeom>
                <a:avLst/>
                <a:gdLst>
                  <a:gd name="connsiteX0" fmla="*/ 583227 w 581025"/>
                  <a:gd name="connsiteY0" fmla="*/ 240506 h 247650"/>
                  <a:gd name="connsiteX1" fmla="*/ 558462 w 581025"/>
                  <a:gd name="connsiteY1" fmla="*/ 236696 h 247650"/>
                  <a:gd name="connsiteX2" fmla="*/ 447972 w 581025"/>
                  <a:gd name="connsiteY2" fmla="*/ 150019 h 247650"/>
                  <a:gd name="connsiteX3" fmla="*/ 446067 w 581025"/>
                  <a:gd name="connsiteY3" fmla="*/ 133826 h 247650"/>
                  <a:gd name="connsiteX4" fmla="*/ 362247 w 581025"/>
                  <a:gd name="connsiteY4" fmla="*/ 186214 h 247650"/>
                  <a:gd name="connsiteX5" fmla="*/ 314622 w 581025"/>
                  <a:gd name="connsiteY5" fmla="*/ 219551 h 247650"/>
                  <a:gd name="connsiteX6" fmla="*/ 279379 w 581025"/>
                  <a:gd name="connsiteY6" fmla="*/ 173831 h 247650"/>
                  <a:gd name="connsiteX7" fmla="*/ 175557 w 581025"/>
                  <a:gd name="connsiteY7" fmla="*/ 7144 h 247650"/>
                  <a:gd name="connsiteX8" fmla="*/ 8869 w 581025"/>
                  <a:gd name="connsiteY8" fmla="*/ 131921 h 247650"/>
                  <a:gd name="connsiteX9" fmla="*/ 9822 w 581025"/>
                  <a:gd name="connsiteY9" fmla="*/ 148114 h 247650"/>
                  <a:gd name="connsiteX10" fmla="*/ 583227 w 581025"/>
                  <a:gd name="connsiteY10" fmla="*/ 24050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247650">
                    <a:moveTo>
                      <a:pt x="583227" y="240506"/>
                    </a:moveTo>
                    <a:cubicBezTo>
                      <a:pt x="569892" y="237649"/>
                      <a:pt x="561319" y="236696"/>
                      <a:pt x="558462" y="236696"/>
                    </a:cubicBezTo>
                    <a:cubicBezTo>
                      <a:pt x="506074" y="239554"/>
                      <a:pt x="457497" y="203359"/>
                      <a:pt x="447972" y="150019"/>
                    </a:cubicBezTo>
                    <a:cubicBezTo>
                      <a:pt x="447019" y="144304"/>
                      <a:pt x="447019" y="139541"/>
                      <a:pt x="446067" y="133826"/>
                    </a:cubicBezTo>
                    <a:cubicBezTo>
                      <a:pt x="417492" y="150019"/>
                      <a:pt x="388917" y="167164"/>
                      <a:pt x="362247" y="186214"/>
                    </a:cubicBezTo>
                    <a:lnTo>
                      <a:pt x="314622" y="219551"/>
                    </a:lnTo>
                    <a:lnTo>
                      <a:pt x="279379" y="173831"/>
                    </a:lnTo>
                    <a:cubicBezTo>
                      <a:pt x="268902" y="159544"/>
                      <a:pt x="220324" y="93821"/>
                      <a:pt x="175557" y="7144"/>
                    </a:cubicBezTo>
                    <a:cubicBezTo>
                      <a:pt x="90784" y="47149"/>
                      <a:pt x="25062" y="90964"/>
                      <a:pt x="8869" y="131921"/>
                    </a:cubicBezTo>
                    <a:cubicBezTo>
                      <a:pt x="6012" y="139541"/>
                      <a:pt x="6964" y="144304"/>
                      <a:pt x="9822" y="148114"/>
                    </a:cubicBezTo>
                    <a:cubicBezTo>
                      <a:pt x="24109" y="168116"/>
                      <a:pt x="106024" y="230029"/>
                      <a:pt x="583227" y="240506"/>
                    </a:cubicBezTo>
                    <a:close/>
                  </a:path>
                </a:pathLst>
              </a:custGeom>
              <a:solidFill>
                <a:srgbClr val="000000"/>
              </a:solidFill>
              <a:ln w="9525"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0ABF1CAB-A29A-42B2-891A-1AEF438FACDA}"/>
                  </a:ext>
                </a:extLst>
              </p:cNvPr>
              <p:cNvSpPr/>
              <p:nvPr/>
            </p:nvSpPr>
            <p:spPr>
              <a:xfrm>
                <a:off x="1437291" y="2998120"/>
                <a:ext cx="495300" cy="352425"/>
              </a:xfrm>
              <a:custGeom>
                <a:avLst/>
                <a:gdLst>
                  <a:gd name="connsiteX0" fmla="*/ 92869 w 495300"/>
                  <a:gd name="connsiteY0" fmla="*/ 99536 h 352425"/>
                  <a:gd name="connsiteX1" fmla="*/ 26194 w 495300"/>
                  <a:gd name="connsiteY1" fmla="*/ 326231 h 352425"/>
                  <a:gd name="connsiteX2" fmla="*/ 7144 w 495300"/>
                  <a:gd name="connsiteY2" fmla="*/ 352901 h 352425"/>
                  <a:gd name="connsiteX3" fmla="*/ 234791 w 495300"/>
                  <a:gd name="connsiteY3" fmla="*/ 234791 h 352425"/>
                  <a:gd name="connsiteX4" fmla="*/ 491966 w 495300"/>
                  <a:gd name="connsiteY4" fmla="*/ 38576 h 352425"/>
                  <a:gd name="connsiteX5" fmla="*/ 491014 w 495300"/>
                  <a:gd name="connsiteY5" fmla="*/ 25241 h 352425"/>
                  <a:gd name="connsiteX6" fmla="*/ 401479 w 495300"/>
                  <a:gd name="connsiteY6" fmla="*/ 7144 h 352425"/>
                  <a:gd name="connsiteX7" fmla="*/ 100489 w 495300"/>
                  <a:gd name="connsiteY7" fmla="*/ 50006 h 352425"/>
                  <a:gd name="connsiteX8" fmla="*/ 92869 w 495300"/>
                  <a:gd name="connsiteY8" fmla="*/ 9953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352425">
                    <a:moveTo>
                      <a:pt x="92869" y="99536"/>
                    </a:moveTo>
                    <a:cubicBezTo>
                      <a:pt x="76676" y="193834"/>
                      <a:pt x="46196" y="297656"/>
                      <a:pt x="26194" y="326231"/>
                    </a:cubicBezTo>
                    <a:lnTo>
                      <a:pt x="7144" y="352901"/>
                    </a:lnTo>
                    <a:cubicBezTo>
                      <a:pt x="92869" y="310991"/>
                      <a:pt x="170021" y="270986"/>
                      <a:pt x="234791" y="234791"/>
                    </a:cubicBezTo>
                    <a:cubicBezTo>
                      <a:pt x="460534" y="108109"/>
                      <a:pt x="489109" y="52864"/>
                      <a:pt x="491966" y="38576"/>
                    </a:cubicBezTo>
                    <a:cubicBezTo>
                      <a:pt x="493871" y="29051"/>
                      <a:pt x="491966" y="26194"/>
                      <a:pt x="491014" y="25241"/>
                    </a:cubicBezTo>
                    <a:cubicBezTo>
                      <a:pt x="488156" y="22384"/>
                      <a:pt x="472916" y="7144"/>
                      <a:pt x="401479" y="7144"/>
                    </a:cubicBezTo>
                    <a:cubicBezTo>
                      <a:pt x="323374" y="7144"/>
                      <a:pt x="213836" y="25241"/>
                      <a:pt x="100489" y="50006"/>
                    </a:cubicBezTo>
                    <a:cubicBezTo>
                      <a:pt x="98584" y="65246"/>
                      <a:pt x="95726" y="81439"/>
                      <a:pt x="92869" y="99536"/>
                    </a:cubicBezTo>
                    <a:close/>
                  </a:path>
                </a:pathLst>
              </a:custGeom>
              <a:solidFill>
                <a:srgbClr val="000000"/>
              </a:solidFill>
              <a:ln w="9525"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75FFD50A-793F-46EC-A520-792105F9CCD2}"/>
                  </a:ext>
                </a:extLst>
              </p:cNvPr>
              <p:cNvSpPr/>
              <p:nvPr/>
            </p:nvSpPr>
            <p:spPr>
              <a:xfrm>
                <a:off x="854361" y="3337210"/>
                <a:ext cx="590550" cy="276225"/>
              </a:xfrm>
              <a:custGeom>
                <a:avLst/>
                <a:gdLst>
                  <a:gd name="connsiteX0" fmla="*/ 588169 w 590550"/>
                  <a:gd name="connsiteY0" fmla="*/ 14764 h 276225"/>
                  <a:gd name="connsiteX1" fmla="*/ 555784 w 590550"/>
                  <a:gd name="connsiteY1" fmla="*/ 11906 h 276225"/>
                  <a:gd name="connsiteX2" fmla="*/ 413861 w 590550"/>
                  <a:gd name="connsiteY2" fmla="*/ 7144 h 276225"/>
                  <a:gd name="connsiteX3" fmla="*/ 127159 w 590550"/>
                  <a:gd name="connsiteY3" fmla="*/ 33814 h 276225"/>
                  <a:gd name="connsiteX4" fmla="*/ 112871 w 590550"/>
                  <a:gd name="connsiteY4" fmla="*/ 147161 h 276225"/>
                  <a:gd name="connsiteX5" fmla="*/ 7144 w 590550"/>
                  <a:gd name="connsiteY5" fmla="*/ 270034 h 276225"/>
                  <a:gd name="connsiteX6" fmla="*/ 252889 w 590550"/>
                  <a:gd name="connsiteY6" fmla="*/ 167164 h 276225"/>
                  <a:gd name="connsiteX7" fmla="*/ 588169 w 590550"/>
                  <a:gd name="connsiteY7" fmla="*/ 1476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 h="276225">
                    <a:moveTo>
                      <a:pt x="588169" y="14764"/>
                    </a:moveTo>
                    <a:lnTo>
                      <a:pt x="555784" y="11906"/>
                    </a:lnTo>
                    <a:cubicBezTo>
                      <a:pt x="554831" y="11906"/>
                      <a:pt x="495776" y="7144"/>
                      <a:pt x="413861" y="7144"/>
                    </a:cubicBezTo>
                    <a:cubicBezTo>
                      <a:pt x="329089" y="7144"/>
                      <a:pt x="218599" y="11906"/>
                      <a:pt x="127159" y="33814"/>
                    </a:cubicBezTo>
                    <a:cubicBezTo>
                      <a:pt x="144304" y="70009"/>
                      <a:pt x="140494" y="114776"/>
                      <a:pt x="112871" y="147161"/>
                    </a:cubicBezTo>
                    <a:cubicBezTo>
                      <a:pt x="90964" y="173831"/>
                      <a:pt x="52864" y="218599"/>
                      <a:pt x="7144" y="270034"/>
                    </a:cubicBezTo>
                    <a:cubicBezTo>
                      <a:pt x="87154" y="237649"/>
                      <a:pt x="170021" y="202406"/>
                      <a:pt x="252889" y="167164"/>
                    </a:cubicBezTo>
                    <a:cubicBezTo>
                      <a:pt x="375761" y="114776"/>
                      <a:pt x="488156" y="62389"/>
                      <a:pt x="588169" y="14764"/>
                    </a:cubicBezTo>
                    <a:close/>
                  </a:path>
                </a:pathLst>
              </a:custGeom>
              <a:solidFill>
                <a:srgbClr val="000000"/>
              </a:solidFill>
              <a:ln w="9525"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D6A4CC8-022B-47F8-A323-806F6A0D88A2}"/>
                  </a:ext>
                </a:extLst>
              </p:cNvPr>
              <p:cNvSpPr/>
              <p:nvPr/>
            </p:nvSpPr>
            <p:spPr>
              <a:xfrm>
                <a:off x="-775022" y="2478055"/>
                <a:ext cx="1647825" cy="819150"/>
              </a:xfrm>
              <a:custGeom>
                <a:avLst/>
                <a:gdLst>
                  <a:gd name="connsiteX0" fmla="*/ 52519 w 1647825"/>
                  <a:gd name="connsiteY0" fmla="*/ 778669 h 819150"/>
                  <a:gd name="connsiteX1" fmla="*/ 379227 w 1647825"/>
                  <a:gd name="connsiteY1" fmla="*/ 818674 h 819150"/>
                  <a:gd name="connsiteX2" fmla="*/ 1553659 w 1647825"/>
                  <a:gd name="connsiteY2" fmla="*/ 531019 h 819150"/>
                  <a:gd name="connsiteX3" fmla="*/ 1566042 w 1647825"/>
                  <a:gd name="connsiteY3" fmla="*/ 525304 h 819150"/>
                  <a:gd name="connsiteX4" fmla="*/ 1573662 w 1647825"/>
                  <a:gd name="connsiteY4" fmla="*/ 431006 h 819150"/>
                  <a:gd name="connsiteX5" fmla="*/ 1642242 w 1647825"/>
                  <a:gd name="connsiteY5" fmla="*/ 291941 h 819150"/>
                  <a:gd name="connsiteX6" fmla="*/ 1627954 w 1647825"/>
                  <a:gd name="connsiteY6" fmla="*/ 245269 h 819150"/>
                  <a:gd name="connsiteX7" fmla="*/ 731652 w 1647825"/>
                  <a:gd name="connsiteY7" fmla="*/ 7144 h 819150"/>
                  <a:gd name="connsiteX8" fmla="*/ 658309 w 1647825"/>
                  <a:gd name="connsiteY8" fmla="*/ 13811 h 819150"/>
                  <a:gd name="connsiteX9" fmla="*/ 9657 w 1647825"/>
                  <a:gd name="connsiteY9" fmla="*/ 565309 h 819150"/>
                  <a:gd name="connsiteX10" fmla="*/ 9657 w 1647825"/>
                  <a:gd name="connsiteY10" fmla="*/ 767239 h 819150"/>
                  <a:gd name="connsiteX11" fmla="*/ 52519 w 1647825"/>
                  <a:gd name="connsiteY11" fmla="*/ 77866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7825" h="819150">
                    <a:moveTo>
                      <a:pt x="52519" y="778669"/>
                    </a:moveTo>
                    <a:cubicBezTo>
                      <a:pt x="149674" y="805339"/>
                      <a:pt x="259212" y="818674"/>
                      <a:pt x="379227" y="818674"/>
                    </a:cubicBezTo>
                    <a:cubicBezTo>
                      <a:pt x="844047" y="818674"/>
                      <a:pt x="1354587" y="617696"/>
                      <a:pt x="1553659" y="531019"/>
                    </a:cubicBezTo>
                    <a:lnTo>
                      <a:pt x="1566042" y="525304"/>
                    </a:lnTo>
                    <a:cubicBezTo>
                      <a:pt x="1564137" y="495776"/>
                      <a:pt x="1566994" y="463391"/>
                      <a:pt x="1573662" y="431006"/>
                    </a:cubicBezTo>
                    <a:cubicBezTo>
                      <a:pt x="1586044" y="372904"/>
                      <a:pt x="1611762" y="324326"/>
                      <a:pt x="1642242" y="291941"/>
                    </a:cubicBezTo>
                    <a:cubicBezTo>
                      <a:pt x="1636527" y="270034"/>
                      <a:pt x="1631764" y="253841"/>
                      <a:pt x="1627954" y="245269"/>
                    </a:cubicBezTo>
                    <a:cubicBezTo>
                      <a:pt x="1562232" y="210026"/>
                      <a:pt x="1016449" y="7144"/>
                      <a:pt x="731652" y="7144"/>
                    </a:cubicBezTo>
                    <a:cubicBezTo>
                      <a:pt x="703077" y="7144"/>
                      <a:pt x="678312" y="9049"/>
                      <a:pt x="658309" y="13811"/>
                    </a:cubicBezTo>
                    <a:cubicBezTo>
                      <a:pt x="405897" y="65246"/>
                      <a:pt x="22992" y="503396"/>
                      <a:pt x="9657" y="565309"/>
                    </a:cubicBezTo>
                    <a:cubicBezTo>
                      <a:pt x="5847" y="591979"/>
                      <a:pt x="6799" y="676751"/>
                      <a:pt x="9657" y="767239"/>
                    </a:cubicBezTo>
                    <a:lnTo>
                      <a:pt x="52519" y="778669"/>
                    </a:lnTo>
                    <a:close/>
                  </a:path>
                </a:pathLst>
              </a:custGeom>
              <a:solidFill>
                <a:srgbClr val="000000"/>
              </a:solidFill>
              <a:ln w="9525"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0A8AB9B4-4F59-4E83-96B8-8EB137D0D933}"/>
                  </a:ext>
                </a:extLst>
              </p:cNvPr>
              <p:cNvSpPr/>
              <p:nvPr/>
            </p:nvSpPr>
            <p:spPr>
              <a:xfrm>
                <a:off x="-673449" y="3324828"/>
                <a:ext cx="1495425" cy="542925"/>
              </a:xfrm>
              <a:custGeom>
                <a:avLst/>
                <a:gdLst>
                  <a:gd name="connsiteX0" fmla="*/ 936784 w 1495425"/>
                  <a:gd name="connsiteY0" fmla="*/ 418624 h 542925"/>
                  <a:gd name="connsiteX1" fmla="*/ 1066324 w 1495425"/>
                  <a:gd name="connsiteY1" fmla="*/ 431006 h 542925"/>
                  <a:gd name="connsiteX2" fmla="*/ 1093946 w 1495425"/>
                  <a:gd name="connsiteY2" fmla="*/ 421481 h 542925"/>
                  <a:gd name="connsiteX3" fmla="*/ 1477804 w 1495425"/>
                  <a:gd name="connsiteY3" fmla="*/ 23336 h 542925"/>
                  <a:gd name="connsiteX4" fmla="*/ 1494949 w 1495425"/>
                  <a:gd name="connsiteY4" fmla="*/ 7144 h 542925"/>
                  <a:gd name="connsiteX5" fmla="*/ 275749 w 1495425"/>
                  <a:gd name="connsiteY5" fmla="*/ 303371 h 542925"/>
                  <a:gd name="connsiteX6" fmla="*/ 77629 w 1495425"/>
                  <a:gd name="connsiteY6" fmla="*/ 290989 h 542925"/>
                  <a:gd name="connsiteX7" fmla="*/ 87154 w 1495425"/>
                  <a:gd name="connsiteY7" fmla="*/ 319564 h 542925"/>
                  <a:gd name="connsiteX8" fmla="*/ 32861 w 1495425"/>
                  <a:gd name="connsiteY8" fmla="*/ 340519 h 542925"/>
                  <a:gd name="connsiteX9" fmla="*/ 7144 w 1495425"/>
                  <a:gd name="connsiteY9" fmla="*/ 350996 h 542925"/>
                  <a:gd name="connsiteX10" fmla="*/ 290989 w 1495425"/>
                  <a:gd name="connsiteY10" fmla="*/ 447199 h 542925"/>
                  <a:gd name="connsiteX11" fmla="*/ 612934 w 1495425"/>
                  <a:gd name="connsiteY11" fmla="*/ 537686 h 542925"/>
                  <a:gd name="connsiteX12" fmla="*/ 709136 w 1495425"/>
                  <a:gd name="connsiteY12" fmla="*/ 536734 h 542925"/>
                  <a:gd name="connsiteX13" fmla="*/ 835819 w 1495425"/>
                  <a:gd name="connsiteY13" fmla="*/ 527209 h 542925"/>
                  <a:gd name="connsiteX14" fmla="*/ 888206 w 1495425"/>
                  <a:gd name="connsiteY14" fmla="*/ 516731 h 542925"/>
                  <a:gd name="connsiteX15" fmla="*/ 936784 w 1495425"/>
                  <a:gd name="connsiteY15" fmla="*/ 41862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5425" h="542925">
                    <a:moveTo>
                      <a:pt x="936784" y="418624"/>
                    </a:moveTo>
                    <a:cubicBezTo>
                      <a:pt x="978694" y="391954"/>
                      <a:pt x="1032034" y="398621"/>
                      <a:pt x="1066324" y="431006"/>
                    </a:cubicBezTo>
                    <a:cubicBezTo>
                      <a:pt x="1072039" y="430054"/>
                      <a:pt x="1080611" y="428149"/>
                      <a:pt x="1093946" y="421481"/>
                    </a:cubicBezTo>
                    <a:cubicBezTo>
                      <a:pt x="1146334" y="396716"/>
                      <a:pt x="1334929" y="195739"/>
                      <a:pt x="1477804" y="23336"/>
                    </a:cubicBezTo>
                    <a:cubicBezTo>
                      <a:pt x="1482566" y="16669"/>
                      <a:pt x="1488281" y="11906"/>
                      <a:pt x="1494949" y="7144"/>
                    </a:cubicBezTo>
                    <a:cubicBezTo>
                      <a:pt x="1168241" y="148114"/>
                      <a:pt x="711041" y="303371"/>
                      <a:pt x="275749" y="303371"/>
                    </a:cubicBezTo>
                    <a:cubicBezTo>
                      <a:pt x="206216" y="303371"/>
                      <a:pt x="139541" y="299561"/>
                      <a:pt x="77629" y="290989"/>
                    </a:cubicBezTo>
                    <a:lnTo>
                      <a:pt x="87154" y="319564"/>
                    </a:lnTo>
                    <a:lnTo>
                      <a:pt x="32861" y="340519"/>
                    </a:lnTo>
                    <a:cubicBezTo>
                      <a:pt x="32861" y="340519"/>
                      <a:pt x="23336" y="344329"/>
                      <a:pt x="7144" y="350996"/>
                    </a:cubicBezTo>
                    <a:cubicBezTo>
                      <a:pt x="77629" y="367189"/>
                      <a:pt x="171926" y="399574"/>
                      <a:pt x="290989" y="447199"/>
                    </a:cubicBezTo>
                    <a:cubicBezTo>
                      <a:pt x="509111" y="534829"/>
                      <a:pt x="591979" y="538639"/>
                      <a:pt x="612934" y="537686"/>
                    </a:cubicBezTo>
                    <a:cubicBezTo>
                      <a:pt x="642461" y="522446"/>
                      <a:pt x="678656" y="521494"/>
                      <a:pt x="709136" y="536734"/>
                    </a:cubicBezTo>
                    <a:cubicBezTo>
                      <a:pt x="765334" y="532924"/>
                      <a:pt x="809149" y="530066"/>
                      <a:pt x="835819" y="527209"/>
                    </a:cubicBezTo>
                    <a:cubicBezTo>
                      <a:pt x="848201" y="526256"/>
                      <a:pt x="865346" y="522446"/>
                      <a:pt x="888206" y="516731"/>
                    </a:cubicBezTo>
                    <a:cubicBezTo>
                      <a:pt x="885349" y="477679"/>
                      <a:pt x="902494" y="440531"/>
                      <a:pt x="936784" y="418624"/>
                    </a:cubicBezTo>
                    <a:close/>
                  </a:path>
                </a:pathLst>
              </a:custGeom>
              <a:solidFill>
                <a:srgbClr val="000000"/>
              </a:solidFill>
              <a:ln w="9525"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DC200639-711B-48A0-83AD-93A89A4CC56D}"/>
                  </a:ext>
                </a:extLst>
              </p:cNvPr>
              <p:cNvSpPr/>
              <p:nvPr/>
            </p:nvSpPr>
            <p:spPr>
              <a:xfrm>
                <a:off x="-744887" y="3057175"/>
                <a:ext cx="1647825" cy="514350"/>
              </a:xfrm>
              <a:custGeom>
                <a:avLst/>
                <a:gdLst>
                  <a:gd name="connsiteX0" fmla="*/ 1547336 w 1647825"/>
                  <a:gd name="connsiteY0" fmla="*/ 7144 h 514350"/>
                  <a:gd name="connsiteX1" fmla="*/ 1527334 w 1647825"/>
                  <a:gd name="connsiteY1" fmla="*/ 15716 h 514350"/>
                  <a:gd name="connsiteX2" fmla="*/ 1522571 w 1647825"/>
                  <a:gd name="connsiteY2" fmla="*/ 17621 h 514350"/>
                  <a:gd name="connsiteX3" fmla="*/ 1501616 w 1647825"/>
                  <a:gd name="connsiteY3" fmla="*/ 26194 h 514350"/>
                  <a:gd name="connsiteX4" fmla="*/ 1497806 w 1647825"/>
                  <a:gd name="connsiteY4" fmla="*/ 28099 h 514350"/>
                  <a:gd name="connsiteX5" fmla="*/ 1477804 w 1647825"/>
                  <a:gd name="connsiteY5" fmla="*/ 36671 h 514350"/>
                  <a:gd name="connsiteX6" fmla="*/ 1473994 w 1647825"/>
                  <a:gd name="connsiteY6" fmla="*/ 38576 h 514350"/>
                  <a:gd name="connsiteX7" fmla="*/ 1451134 w 1647825"/>
                  <a:gd name="connsiteY7" fmla="*/ 48101 h 514350"/>
                  <a:gd name="connsiteX8" fmla="*/ 1446371 w 1647825"/>
                  <a:gd name="connsiteY8" fmla="*/ 50006 h 514350"/>
                  <a:gd name="connsiteX9" fmla="*/ 1421606 w 1647825"/>
                  <a:gd name="connsiteY9" fmla="*/ 59531 h 514350"/>
                  <a:gd name="connsiteX10" fmla="*/ 1421606 w 1647825"/>
                  <a:gd name="connsiteY10" fmla="*/ 59531 h 514350"/>
                  <a:gd name="connsiteX11" fmla="*/ 1395889 w 1647825"/>
                  <a:gd name="connsiteY11" fmla="*/ 70009 h 514350"/>
                  <a:gd name="connsiteX12" fmla="*/ 1390174 w 1647825"/>
                  <a:gd name="connsiteY12" fmla="*/ 71914 h 514350"/>
                  <a:gd name="connsiteX13" fmla="*/ 1363504 w 1647825"/>
                  <a:gd name="connsiteY13" fmla="*/ 82391 h 514350"/>
                  <a:gd name="connsiteX14" fmla="*/ 1359694 w 1647825"/>
                  <a:gd name="connsiteY14" fmla="*/ 84296 h 514350"/>
                  <a:gd name="connsiteX15" fmla="*/ 1333976 w 1647825"/>
                  <a:gd name="connsiteY15" fmla="*/ 93821 h 514350"/>
                  <a:gd name="connsiteX16" fmla="*/ 1329214 w 1647825"/>
                  <a:gd name="connsiteY16" fmla="*/ 95726 h 514350"/>
                  <a:gd name="connsiteX17" fmla="*/ 1300639 w 1647825"/>
                  <a:gd name="connsiteY17" fmla="*/ 106204 h 514350"/>
                  <a:gd name="connsiteX18" fmla="*/ 1294924 w 1647825"/>
                  <a:gd name="connsiteY18" fmla="*/ 108109 h 514350"/>
                  <a:gd name="connsiteX19" fmla="*/ 1265396 w 1647825"/>
                  <a:gd name="connsiteY19" fmla="*/ 118586 h 514350"/>
                  <a:gd name="connsiteX20" fmla="*/ 1264444 w 1647825"/>
                  <a:gd name="connsiteY20" fmla="*/ 118586 h 514350"/>
                  <a:gd name="connsiteX21" fmla="*/ 1233011 w 1647825"/>
                  <a:gd name="connsiteY21" fmla="*/ 129064 h 514350"/>
                  <a:gd name="connsiteX22" fmla="*/ 1226344 w 1647825"/>
                  <a:gd name="connsiteY22" fmla="*/ 130969 h 514350"/>
                  <a:gd name="connsiteX23" fmla="*/ 1194911 w 1647825"/>
                  <a:gd name="connsiteY23" fmla="*/ 141446 h 514350"/>
                  <a:gd name="connsiteX24" fmla="*/ 1190149 w 1647825"/>
                  <a:gd name="connsiteY24" fmla="*/ 142399 h 514350"/>
                  <a:gd name="connsiteX25" fmla="*/ 1160621 w 1647825"/>
                  <a:gd name="connsiteY25" fmla="*/ 151924 h 514350"/>
                  <a:gd name="connsiteX26" fmla="*/ 1154906 w 1647825"/>
                  <a:gd name="connsiteY26" fmla="*/ 153829 h 514350"/>
                  <a:gd name="connsiteX27" fmla="*/ 1121569 w 1647825"/>
                  <a:gd name="connsiteY27" fmla="*/ 164306 h 514350"/>
                  <a:gd name="connsiteX28" fmla="*/ 1114901 w 1647825"/>
                  <a:gd name="connsiteY28" fmla="*/ 166211 h 514350"/>
                  <a:gd name="connsiteX29" fmla="*/ 1081564 w 1647825"/>
                  <a:gd name="connsiteY29" fmla="*/ 176689 h 514350"/>
                  <a:gd name="connsiteX30" fmla="*/ 1079659 w 1647825"/>
                  <a:gd name="connsiteY30" fmla="*/ 177641 h 514350"/>
                  <a:gd name="connsiteX31" fmla="*/ 1044416 w 1647825"/>
                  <a:gd name="connsiteY31" fmla="*/ 188119 h 514350"/>
                  <a:gd name="connsiteX32" fmla="*/ 1036796 w 1647825"/>
                  <a:gd name="connsiteY32" fmla="*/ 190024 h 514350"/>
                  <a:gd name="connsiteX33" fmla="*/ 1001554 w 1647825"/>
                  <a:gd name="connsiteY33" fmla="*/ 199549 h 514350"/>
                  <a:gd name="connsiteX34" fmla="*/ 996791 w 1647825"/>
                  <a:gd name="connsiteY34" fmla="*/ 200501 h 514350"/>
                  <a:gd name="connsiteX35" fmla="*/ 963454 w 1647825"/>
                  <a:gd name="connsiteY35" fmla="*/ 209074 h 514350"/>
                  <a:gd name="connsiteX36" fmla="*/ 956786 w 1647825"/>
                  <a:gd name="connsiteY36" fmla="*/ 210979 h 514350"/>
                  <a:gd name="connsiteX37" fmla="*/ 920591 w 1647825"/>
                  <a:gd name="connsiteY37" fmla="*/ 220504 h 514350"/>
                  <a:gd name="connsiteX38" fmla="*/ 912971 w 1647825"/>
                  <a:gd name="connsiteY38" fmla="*/ 222409 h 514350"/>
                  <a:gd name="connsiteX39" fmla="*/ 877729 w 1647825"/>
                  <a:gd name="connsiteY39" fmla="*/ 230981 h 514350"/>
                  <a:gd name="connsiteX40" fmla="*/ 874871 w 1647825"/>
                  <a:gd name="connsiteY40" fmla="*/ 231934 h 514350"/>
                  <a:gd name="connsiteX41" fmla="*/ 837724 w 1647825"/>
                  <a:gd name="connsiteY41" fmla="*/ 240506 h 514350"/>
                  <a:gd name="connsiteX42" fmla="*/ 829151 w 1647825"/>
                  <a:gd name="connsiteY42" fmla="*/ 242411 h 514350"/>
                  <a:gd name="connsiteX43" fmla="*/ 791051 w 1647825"/>
                  <a:gd name="connsiteY43" fmla="*/ 250031 h 514350"/>
                  <a:gd name="connsiteX44" fmla="*/ 786289 w 1647825"/>
                  <a:gd name="connsiteY44" fmla="*/ 250984 h 514350"/>
                  <a:gd name="connsiteX45" fmla="*/ 751046 w 1647825"/>
                  <a:gd name="connsiteY45" fmla="*/ 257651 h 514350"/>
                  <a:gd name="connsiteX46" fmla="*/ 743426 w 1647825"/>
                  <a:gd name="connsiteY46" fmla="*/ 258604 h 514350"/>
                  <a:gd name="connsiteX47" fmla="*/ 705326 w 1647825"/>
                  <a:gd name="connsiteY47" fmla="*/ 265271 h 514350"/>
                  <a:gd name="connsiteX48" fmla="*/ 697706 w 1647825"/>
                  <a:gd name="connsiteY48" fmla="*/ 266224 h 514350"/>
                  <a:gd name="connsiteX49" fmla="*/ 661511 w 1647825"/>
                  <a:gd name="connsiteY49" fmla="*/ 271939 h 514350"/>
                  <a:gd name="connsiteX50" fmla="*/ 657701 w 1647825"/>
                  <a:gd name="connsiteY50" fmla="*/ 272891 h 514350"/>
                  <a:gd name="connsiteX51" fmla="*/ 618649 w 1647825"/>
                  <a:gd name="connsiteY51" fmla="*/ 278606 h 514350"/>
                  <a:gd name="connsiteX52" fmla="*/ 610076 w 1647825"/>
                  <a:gd name="connsiteY52" fmla="*/ 279559 h 514350"/>
                  <a:gd name="connsiteX53" fmla="*/ 571024 w 1647825"/>
                  <a:gd name="connsiteY53" fmla="*/ 284321 h 514350"/>
                  <a:gd name="connsiteX54" fmla="*/ 567214 w 1647825"/>
                  <a:gd name="connsiteY54" fmla="*/ 284321 h 514350"/>
                  <a:gd name="connsiteX55" fmla="*/ 531019 w 1647825"/>
                  <a:gd name="connsiteY55" fmla="*/ 288131 h 514350"/>
                  <a:gd name="connsiteX56" fmla="*/ 523399 w 1647825"/>
                  <a:gd name="connsiteY56" fmla="*/ 289084 h 514350"/>
                  <a:gd name="connsiteX57" fmla="*/ 485299 w 1647825"/>
                  <a:gd name="connsiteY57" fmla="*/ 291941 h 514350"/>
                  <a:gd name="connsiteX58" fmla="*/ 477679 w 1647825"/>
                  <a:gd name="connsiteY58" fmla="*/ 292894 h 514350"/>
                  <a:gd name="connsiteX59" fmla="*/ 441484 w 1647825"/>
                  <a:gd name="connsiteY59" fmla="*/ 294799 h 514350"/>
                  <a:gd name="connsiteX60" fmla="*/ 436721 w 1647825"/>
                  <a:gd name="connsiteY60" fmla="*/ 294799 h 514350"/>
                  <a:gd name="connsiteX61" fmla="*/ 398621 w 1647825"/>
                  <a:gd name="connsiteY61" fmla="*/ 296704 h 514350"/>
                  <a:gd name="connsiteX62" fmla="*/ 390049 w 1647825"/>
                  <a:gd name="connsiteY62" fmla="*/ 296704 h 514350"/>
                  <a:gd name="connsiteX63" fmla="*/ 350996 w 1647825"/>
                  <a:gd name="connsiteY63" fmla="*/ 297656 h 514350"/>
                  <a:gd name="connsiteX64" fmla="*/ 350044 w 1647825"/>
                  <a:gd name="connsiteY64" fmla="*/ 297656 h 514350"/>
                  <a:gd name="connsiteX65" fmla="*/ 347186 w 1647825"/>
                  <a:gd name="connsiteY65" fmla="*/ 297656 h 514350"/>
                  <a:gd name="connsiteX66" fmla="*/ 310039 w 1647825"/>
                  <a:gd name="connsiteY66" fmla="*/ 296704 h 514350"/>
                  <a:gd name="connsiteX67" fmla="*/ 302419 w 1647825"/>
                  <a:gd name="connsiteY67" fmla="*/ 296704 h 514350"/>
                  <a:gd name="connsiteX68" fmla="*/ 264319 w 1647825"/>
                  <a:gd name="connsiteY68" fmla="*/ 294799 h 514350"/>
                  <a:gd name="connsiteX69" fmla="*/ 256699 w 1647825"/>
                  <a:gd name="connsiteY69" fmla="*/ 294799 h 514350"/>
                  <a:gd name="connsiteX70" fmla="*/ 220504 w 1647825"/>
                  <a:gd name="connsiteY70" fmla="*/ 291941 h 514350"/>
                  <a:gd name="connsiteX71" fmla="*/ 217646 w 1647825"/>
                  <a:gd name="connsiteY71" fmla="*/ 291941 h 514350"/>
                  <a:gd name="connsiteX72" fmla="*/ 179546 w 1647825"/>
                  <a:gd name="connsiteY72" fmla="*/ 288131 h 514350"/>
                  <a:gd name="connsiteX73" fmla="*/ 170974 w 1647825"/>
                  <a:gd name="connsiteY73" fmla="*/ 287179 h 514350"/>
                  <a:gd name="connsiteX74" fmla="*/ 133826 w 1647825"/>
                  <a:gd name="connsiteY74" fmla="*/ 282416 h 514350"/>
                  <a:gd name="connsiteX75" fmla="*/ 129064 w 1647825"/>
                  <a:gd name="connsiteY75" fmla="*/ 281464 h 514350"/>
                  <a:gd name="connsiteX76" fmla="*/ 94774 w 1647825"/>
                  <a:gd name="connsiteY76" fmla="*/ 275749 h 514350"/>
                  <a:gd name="connsiteX77" fmla="*/ 88106 w 1647825"/>
                  <a:gd name="connsiteY77" fmla="*/ 274796 h 514350"/>
                  <a:gd name="connsiteX78" fmla="*/ 51911 w 1647825"/>
                  <a:gd name="connsiteY78" fmla="*/ 267176 h 514350"/>
                  <a:gd name="connsiteX79" fmla="*/ 44291 w 1647825"/>
                  <a:gd name="connsiteY79" fmla="*/ 265271 h 514350"/>
                  <a:gd name="connsiteX80" fmla="*/ 7144 w 1647825"/>
                  <a:gd name="connsiteY80" fmla="*/ 255746 h 514350"/>
                  <a:gd name="connsiteX81" fmla="*/ 7144 w 1647825"/>
                  <a:gd name="connsiteY81" fmla="*/ 255746 h 514350"/>
                  <a:gd name="connsiteX82" fmla="*/ 40481 w 1647825"/>
                  <a:gd name="connsiteY82" fmla="*/ 310991 h 514350"/>
                  <a:gd name="connsiteX83" fmla="*/ 126206 w 1647825"/>
                  <a:gd name="connsiteY83" fmla="*/ 492919 h 514350"/>
                  <a:gd name="connsiteX84" fmla="*/ 148114 w 1647825"/>
                  <a:gd name="connsiteY84" fmla="*/ 495776 h 514350"/>
                  <a:gd name="connsiteX85" fmla="*/ 155734 w 1647825"/>
                  <a:gd name="connsiteY85" fmla="*/ 496729 h 514350"/>
                  <a:gd name="connsiteX86" fmla="*/ 171926 w 1647825"/>
                  <a:gd name="connsiteY86" fmla="*/ 498634 h 514350"/>
                  <a:gd name="connsiteX87" fmla="*/ 181451 w 1647825"/>
                  <a:gd name="connsiteY87" fmla="*/ 499586 h 514350"/>
                  <a:gd name="connsiteX88" fmla="*/ 197644 w 1647825"/>
                  <a:gd name="connsiteY88" fmla="*/ 501491 h 514350"/>
                  <a:gd name="connsiteX89" fmla="*/ 208121 w 1647825"/>
                  <a:gd name="connsiteY89" fmla="*/ 502444 h 514350"/>
                  <a:gd name="connsiteX90" fmla="*/ 224314 w 1647825"/>
                  <a:gd name="connsiteY90" fmla="*/ 503396 h 514350"/>
                  <a:gd name="connsiteX91" fmla="*/ 236696 w 1647825"/>
                  <a:gd name="connsiteY91" fmla="*/ 504349 h 514350"/>
                  <a:gd name="connsiteX92" fmla="*/ 252889 w 1647825"/>
                  <a:gd name="connsiteY92" fmla="*/ 505301 h 514350"/>
                  <a:gd name="connsiteX93" fmla="*/ 266224 w 1647825"/>
                  <a:gd name="connsiteY93" fmla="*/ 506254 h 514350"/>
                  <a:gd name="connsiteX94" fmla="*/ 282416 w 1647825"/>
                  <a:gd name="connsiteY94" fmla="*/ 507206 h 514350"/>
                  <a:gd name="connsiteX95" fmla="*/ 296704 w 1647825"/>
                  <a:gd name="connsiteY95" fmla="*/ 507206 h 514350"/>
                  <a:gd name="connsiteX96" fmla="*/ 313849 w 1647825"/>
                  <a:gd name="connsiteY96" fmla="*/ 508159 h 514350"/>
                  <a:gd name="connsiteX97" fmla="*/ 329089 w 1647825"/>
                  <a:gd name="connsiteY97" fmla="*/ 508159 h 514350"/>
                  <a:gd name="connsiteX98" fmla="*/ 347186 w 1647825"/>
                  <a:gd name="connsiteY98" fmla="*/ 508159 h 514350"/>
                  <a:gd name="connsiteX99" fmla="*/ 349091 w 1647825"/>
                  <a:gd name="connsiteY99" fmla="*/ 508159 h 514350"/>
                  <a:gd name="connsiteX100" fmla="*/ 377666 w 1647825"/>
                  <a:gd name="connsiteY100" fmla="*/ 508159 h 514350"/>
                  <a:gd name="connsiteX101" fmla="*/ 385286 w 1647825"/>
                  <a:gd name="connsiteY101" fmla="*/ 508159 h 514350"/>
                  <a:gd name="connsiteX102" fmla="*/ 410051 w 1647825"/>
                  <a:gd name="connsiteY102" fmla="*/ 507206 h 514350"/>
                  <a:gd name="connsiteX103" fmla="*/ 420529 w 1647825"/>
                  <a:gd name="connsiteY103" fmla="*/ 507206 h 514350"/>
                  <a:gd name="connsiteX104" fmla="*/ 447199 w 1647825"/>
                  <a:gd name="connsiteY104" fmla="*/ 506254 h 514350"/>
                  <a:gd name="connsiteX105" fmla="*/ 453866 w 1647825"/>
                  <a:gd name="connsiteY105" fmla="*/ 506254 h 514350"/>
                  <a:gd name="connsiteX106" fmla="*/ 489109 w 1647825"/>
                  <a:gd name="connsiteY106" fmla="*/ 504349 h 514350"/>
                  <a:gd name="connsiteX107" fmla="*/ 497681 w 1647825"/>
                  <a:gd name="connsiteY107" fmla="*/ 503396 h 514350"/>
                  <a:gd name="connsiteX108" fmla="*/ 525304 w 1647825"/>
                  <a:gd name="connsiteY108" fmla="*/ 501491 h 514350"/>
                  <a:gd name="connsiteX109" fmla="*/ 536734 w 1647825"/>
                  <a:gd name="connsiteY109" fmla="*/ 500539 h 514350"/>
                  <a:gd name="connsiteX110" fmla="*/ 568166 w 1647825"/>
                  <a:gd name="connsiteY110" fmla="*/ 497681 h 514350"/>
                  <a:gd name="connsiteX111" fmla="*/ 575786 w 1647825"/>
                  <a:gd name="connsiteY111" fmla="*/ 496729 h 514350"/>
                  <a:gd name="connsiteX112" fmla="*/ 614839 w 1647825"/>
                  <a:gd name="connsiteY112" fmla="*/ 491966 h 514350"/>
                  <a:gd name="connsiteX113" fmla="*/ 625316 w 1647825"/>
                  <a:gd name="connsiteY113" fmla="*/ 491014 h 514350"/>
                  <a:gd name="connsiteX114" fmla="*/ 656749 w 1647825"/>
                  <a:gd name="connsiteY114" fmla="*/ 486251 h 514350"/>
                  <a:gd name="connsiteX115" fmla="*/ 669131 w 1647825"/>
                  <a:gd name="connsiteY115" fmla="*/ 484346 h 514350"/>
                  <a:gd name="connsiteX116" fmla="*/ 704374 w 1647825"/>
                  <a:gd name="connsiteY116" fmla="*/ 478631 h 514350"/>
                  <a:gd name="connsiteX117" fmla="*/ 711994 w 1647825"/>
                  <a:gd name="connsiteY117" fmla="*/ 477679 h 514350"/>
                  <a:gd name="connsiteX118" fmla="*/ 755809 w 1647825"/>
                  <a:gd name="connsiteY118" fmla="*/ 470059 h 514350"/>
                  <a:gd name="connsiteX119" fmla="*/ 767239 w 1647825"/>
                  <a:gd name="connsiteY119" fmla="*/ 468154 h 514350"/>
                  <a:gd name="connsiteX120" fmla="*/ 801529 w 1647825"/>
                  <a:gd name="connsiteY120" fmla="*/ 461486 h 514350"/>
                  <a:gd name="connsiteX121" fmla="*/ 815816 w 1647825"/>
                  <a:gd name="connsiteY121" fmla="*/ 458629 h 514350"/>
                  <a:gd name="connsiteX122" fmla="*/ 855821 w 1647825"/>
                  <a:gd name="connsiteY122" fmla="*/ 450056 h 514350"/>
                  <a:gd name="connsiteX123" fmla="*/ 862489 w 1647825"/>
                  <a:gd name="connsiteY123" fmla="*/ 448151 h 514350"/>
                  <a:gd name="connsiteX124" fmla="*/ 910114 w 1647825"/>
                  <a:gd name="connsiteY124" fmla="*/ 436721 h 514350"/>
                  <a:gd name="connsiteX125" fmla="*/ 923449 w 1647825"/>
                  <a:gd name="connsiteY125" fmla="*/ 432911 h 514350"/>
                  <a:gd name="connsiteX126" fmla="*/ 960596 w 1647825"/>
                  <a:gd name="connsiteY126" fmla="*/ 423386 h 514350"/>
                  <a:gd name="connsiteX127" fmla="*/ 975836 w 1647825"/>
                  <a:gd name="connsiteY127" fmla="*/ 419576 h 514350"/>
                  <a:gd name="connsiteX128" fmla="*/ 1021556 w 1647825"/>
                  <a:gd name="connsiteY128" fmla="*/ 407194 h 514350"/>
                  <a:gd name="connsiteX129" fmla="*/ 1027271 w 1647825"/>
                  <a:gd name="connsiteY129" fmla="*/ 405289 h 514350"/>
                  <a:gd name="connsiteX130" fmla="*/ 1079659 w 1647825"/>
                  <a:gd name="connsiteY130" fmla="*/ 390049 h 514350"/>
                  <a:gd name="connsiteX131" fmla="*/ 1094899 w 1647825"/>
                  <a:gd name="connsiteY131" fmla="*/ 385286 h 514350"/>
                  <a:gd name="connsiteX132" fmla="*/ 1134904 w 1647825"/>
                  <a:gd name="connsiteY132" fmla="*/ 372904 h 514350"/>
                  <a:gd name="connsiteX133" fmla="*/ 1151096 w 1647825"/>
                  <a:gd name="connsiteY133" fmla="*/ 367189 h 514350"/>
                  <a:gd name="connsiteX134" fmla="*/ 1201579 w 1647825"/>
                  <a:gd name="connsiteY134" fmla="*/ 350044 h 514350"/>
                  <a:gd name="connsiteX135" fmla="*/ 1206341 w 1647825"/>
                  <a:gd name="connsiteY135" fmla="*/ 348139 h 514350"/>
                  <a:gd name="connsiteX136" fmla="*/ 1262539 w 1647825"/>
                  <a:gd name="connsiteY136" fmla="*/ 328136 h 514350"/>
                  <a:gd name="connsiteX137" fmla="*/ 1278731 w 1647825"/>
                  <a:gd name="connsiteY137" fmla="*/ 322421 h 514350"/>
                  <a:gd name="connsiteX138" fmla="*/ 1322546 w 1647825"/>
                  <a:gd name="connsiteY138" fmla="*/ 306229 h 514350"/>
                  <a:gd name="connsiteX139" fmla="*/ 1340644 w 1647825"/>
                  <a:gd name="connsiteY139" fmla="*/ 299561 h 514350"/>
                  <a:gd name="connsiteX140" fmla="*/ 1397794 w 1647825"/>
                  <a:gd name="connsiteY140" fmla="*/ 277654 h 514350"/>
                  <a:gd name="connsiteX141" fmla="*/ 1400651 w 1647825"/>
                  <a:gd name="connsiteY141" fmla="*/ 276701 h 514350"/>
                  <a:gd name="connsiteX142" fmla="*/ 1461611 w 1647825"/>
                  <a:gd name="connsiteY142" fmla="*/ 251936 h 514350"/>
                  <a:gd name="connsiteX143" fmla="*/ 1479709 w 1647825"/>
                  <a:gd name="connsiteY143" fmla="*/ 244316 h 514350"/>
                  <a:gd name="connsiteX144" fmla="*/ 1526381 w 1647825"/>
                  <a:gd name="connsiteY144" fmla="*/ 224314 h 514350"/>
                  <a:gd name="connsiteX145" fmla="*/ 1545431 w 1647825"/>
                  <a:gd name="connsiteY145" fmla="*/ 216694 h 514350"/>
                  <a:gd name="connsiteX146" fmla="*/ 1609249 w 1647825"/>
                  <a:gd name="connsiteY146" fmla="*/ 188119 h 514350"/>
                  <a:gd name="connsiteX147" fmla="*/ 1645444 w 1647825"/>
                  <a:gd name="connsiteY147" fmla="*/ 85249 h 514350"/>
                  <a:gd name="connsiteX148" fmla="*/ 1641634 w 1647825"/>
                  <a:gd name="connsiteY148" fmla="*/ 85249 h 514350"/>
                  <a:gd name="connsiteX149" fmla="*/ 1623536 w 1647825"/>
                  <a:gd name="connsiteY149" fmla="*/ 83344 h 514350"/>
                  <a:gd name="connsiteX150" fmla="*/ 1547336 w 1647825"/>
                  <a:gd name="connsiteY150" fmla="*/ 714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647825" h="514350">
                    <a:moveTo>
                      <a:pt x="1547336" y="7144"/>
                    </a:moveTo>
                    <a:cubicBezTo>
                      <a:pt x="1540669" y="10001"/>
                      <a:pt x="1534001" y="12859"/>
                      <a:pt x="1527334" y="15716"/>
                    </a:cubicBezTo>
                    <a:cubicBezTo>
                      <a:pt x="1525429" y="16669"/>
                      <a:pt x="1524476" y="16669"/>
                      <a:pt x="1522571" y="17621"/>
                    </a:cubicBezTo>
                    <a:cubicBezTo>
                      <a:pt x="1515904" y="20479"/>
                      <a:pt x="1509236" y="23336"/>
                      <a:pt x="1501616" y="26194"/>
                    </a:cubicBezTo>
                    <a:cubicBezTo>
                      <a:pt x="1500664" y="27146"/>
                      <a:pt x="1498759" y="27146"/>
                      <a:pt x="1497806" y="28099"/>
                    </a:cubicBezTo>
                    <a:cubicBezTo>
                      <a:pt x="1491139" y="30956"/>
                      <a:pt x="1484471" y="33814"/>
                      <a:pt x="1477804" y="36671"/>
                    </a:cubicBezTo>
                    <a:cubicBezTo>
                      <a:pt x="1476851" y="37624"/>
                      <a:pt x="1474946" y="37624"/>
                      <a:pt x="1473994" y="38576"/>
                    </a:cubicBezTo>
                    <a:cubicBezTo>
                      <a:pt x="1466374" y="41434"/>
                      <a:pt x="1458754" y="45244"/>
                      <a:pt x="1451134" y="48101"/>
                    </a:cubicBezTo>
                    <a:cubicBezTo>
                      <a:pt x="1449229" y="49054"/>
                      <a:pt x="1447324" y="49054"/>
                      <a:pt x="1446371" y="50006"/>
                    </a:cubicBezTo>
                    <a:cubicBezTo>
                      <a:pt x="1437799" y="52864"/>
                      <a:pt x="1430179" y="56674"/>
                      <a:pt x="1421606" y="59531"/>
                    </a:cubicBezTo>
                    <a:cubicBezTo>
                      <a:pt x="1421606" y="59531"/>
                      <a:pt x="1421606" y="59531"/>
                      <a:pt x="1421606" y="59531"/>
                    </a:cubicBezTo>
                    <a:cubicBezTo>
                      <a:pt x="1413034" y="63341"/>
                      <a:pt x="1404461" y="66199"/>
                      <a:pt x="1395889" y="70009"/>
                    </a:cubicBezTo>
                    <a:cubicBezTo>
                      <a:pt x="1393984" y="70961"/>
                      <a:pt x="1392079" y="71914"/>
                      <a:pt x="1390174" y="71914"/>
                    </a:cubicBezTo>
                    <a:cubicBezTo>
                      <a:pt x="1381601" y="75724"/>
                      <a:pt x="1372076" y="78581"/>
                      <a:pt x="1363504" y="82391"/>
                    </a:cubicBezTo>
                    <a:cubicBezTo>
                      <a:pt x="1362551" y="83344"/>
                      <a:pt x="1360646" y="83344"/>
                      <a:pt x="1359694" y="84296"/>
                    </a:cubicBezTo>
                    <a:cubicBezTo>
                      <a:pt x="1351121" y="87154"/>
                      <a:pt x="1342549" y="90964"/>
                      <a:pt x="1333976" y="93821"/>
                    </a:cubicBezTo>
                    <a:cubicBezTo>
                      <a:pt x="1332071" y="94774"/>
                      <a:pt x="1331119" y="94774"/>
                      <a:pt x="1329214" y="95726"/>
                    </a:cubicBezTo>
                    <a:cubicBezTo>
                      <a:pt x="1319689" y="99536"/>
                      <a:pt x="1310164" y="102394"/>
                      <a:pt x="1300639" y="106204"/>
                    </a:cubicBezTo>
                    <a:cubicBezTo>
                      <a:pt x="1298734" y="107156"/>
                      <a:pt x="1296829" y="108109"/>
                      <a:pt x="1294924" y="108109"/>
                    </a:cubicBezTo>
                    <a:cubicBezTo>
                      <a:pt x="1285399" y="111919"/>
                      <a:pt x="1274921" y="114776"/>
                      <a:pt x="1265396" y="118586"/>
                    </a:cubicBezTo>
                    <a:cubicBezTo>
                      <a:pt x="1265396" y="118586"/>
                      <a:pt x="1264444" y="118586"/>
                      <a:pt x="1264444" y="118586"/>
                    </a:cubicBezTo>
                    <a:cubicBezTo>
                      <a:pt x="1253966" y="122396"/>
                      <a:pt x="1243489" y="126206"/>
                      <a:pt x="1233011" y="129064"/>
                    </a:cubicBezTo>
                    <a:cubicBezTo>
                      <a:pt x="1231106" y="130016"/>
                      <a:pt x="1228249" y="130969"/>
                      <a:pt x="1226344" y="130969"/>
                    </a:cubicBezTo>
                    <a:cubicBezTo>
                      <a:pt x="1215866" y="134779"/>
                      <a:pt x="1205389" y="138589"/>
                      <a:pt x="1194911" y="141446"/>
                    </a:cubicBezTo>
                    <a:cubicBezTo>
                      <a:pt x="1193959" y="141446"/>
                      <a:pt x="1192054" y="142399"/>
                      <a:pt x="1190149" y="142399"/>
                    </a:cubicBezTo>
                    <a:cubicBezTo>
                      <a:pt x="1180624" y="145256"/>
                      <a:pt x="1170146" y="149066"/>
                      <a:pt x="1160621" y="151924"/>
                    </a:cubicBezTo>
                    <a:cubicBezTo>
                      <a:pt x="1158716" y="152876"/>
                      <a:pt x="1156811" y="152876"/>
                      <a:pt x="1154906" y="153829"/>
                    </a:cubicBezTo>
                    <a:cubicBezTo>
                      <a:pt x="1144429" y="157639"/>
                      <a:pt x="1132999" y="160496"/>
                      <a:pt x="1121569" y="164306"/>
                    </a:cubicBezTo>
                    <a:cubicBezTo>
                      <a:pt x="1119664" y="165259"/>
                      <a:pt x="1116806" y="165259"/>
                      <a:pt x="1114901" y="166211"/>
                    </a:cubicBezTo>
                    <a:cubicBezTo>
                      <a:pt x="1104424" y="170021"/>
                      <a:pt x="1092994" y="172879"/>
                      <a:pt x="1081564" y="176689"/>
                    </a:cubicBezTo>
                    <a:cubicBezTo>
                      <a:pt x="1080611" y="176689"/>
                      <a:pt x="1080611" y="176689"/>
                      <a:pt x="1079659" y="177641"/>
                    </a:cubicBezTo>
                    <a:cubicBezTo>
                      <a:pt x="1068229" y="181451"/>
                      <a:pt x="1056799" y="184309"/>
                      <a:pt x="1044416" y="188119"/>
                    </a:cubicBezTo>
                    <a:cubicBezTo>
                      <a:pt x="1041559" y="189071"/>
                      <a:pt x="1039654" y="190024"/>
                      <a:pt x="1036796" y="190024"/>
                    </a:cubicBezTo>
                    <a:cubicBezTo>
                      <a:pt x="1025366" y="193834"/>
                      <a:pt x="1012984" y="196691"/>
                      <a:pt x="1001554" y="199549"/>
                    </a:cubicBezTo>
                    <a:cubicBezTo>
                      <a:pt x="999649" y="199549"/>
                      <a:pt x="998696" y="200501"/>
                      <a:pt x="996791" y="200501"/>
                    </a:cubicBezTo>
                    <a:cubicBezTo>
                      <a:pt x="985361" y="203359"/>
                      <a:pt x="974884" y="206216"/>
                      <a:pt x="963454" y="209074"/>
                    </a:cubicBezTo>
                    <a:cubicBezTo>
                      <a:pt x="961549" y="210026"/>
                      <a:pt x="958691" y="210026"/>
                      <a:pt x="956786" y="210979"/>
                    </a:cubicBezTo>
                    <a:cubicBezTo>
                      <a:pt x="944404" y="213836"/>
                      <a:pt x="932974" y="216694"/>
                      <a:pt x="920591" y="220504"/>
                    </a:cubicBezTo>
                    <a:cubicBezTo>
                      <a:pt x="917734" y="221456"/>
                      <a:pt x="915829" y="221456"/>
                      <a:pt x="912971" y="222409"/>
                    </a:cubicBezTo>
                    <a:cubicBezTo>
                      <a:pt x="901541" y="225266"/>
                      <a:pt x="889159" y="228124"/>
                      <a:pt x="877729" y="230981"/>
                    </a:cubicBezTo>
                    <a:cubicBezTo>
                      <a:pt x="876776" y="230981"/>
                      <a:pt x="875824" y="231934"/>
                      <a:pt x="874871" y="231934"/>
                    </a:cubicBezTo>
                    <a:cubicBezTo>
                      <a:pt x="862489" y="234791"/>
                      <a:pt x="850106" y="237649"/>
                      <a:pt x="837724" y="240506"/>
                    </a:cubicBezTo>
                    <a:cubicBezTo>
                      <a:pt x="834866" y="241459"/>
                      <a:pt x="832009" y="241459"/>
                      <a:pt x="829151" y="242411"/>
                    </a:cubicBezTo>
                    <a:cubicBezTo>
                      <a:pt x="816769" y="245269"/>
                      <a:pt x="804386" y="248126"/>
                      <a:pt x="791051" y="250031"/>
                    </a:cubicBezTo>
                    <a:cubicBezTo>
                      <a:pt x="789146" y="250031"/>
                      <a:pt x="788194" y="250984"/>
                      <a:pt x="786289" y="250984"/>
                    </a:cubicBezTo>
                    <a:cubicBezTo>
                      <a:pt x="774859" y="252889"/>
                      <a:pt x="762476" y="255746"/>
                      <a:pt x="751046" y="257651"/>
                    </a:cubicBezTo>
                    <a:cubicBezTo>
                      <a:pt x="748189" y="257651"/>
                      <a:pt x="746284" y="258604"/>
                      <a:pt x="743426" y="258604"/>
                    </a:cubicBezTo>
                    <a:cubicBezTo>
                      <a:pt x="731044" y="260509"/>
                      <a:pt x="718661" y="263366"/>
                      <a:pt x="705326" y="265271"/>
                    </a:cubicBezTo>
                    <a:cubicBezTo>
                      <a:pt x="702469" y="265271"/>
                      <a:pt x="700564" y="266224"/>
                      <a:pt x="697706" y="266224"/>
                    </a:cubicBezTo>
                    <a:cubicBezTo>
                      <a:pt x="685324" y="268129"/>
                      <a:pt x="673894" y="270034"/>
                      <a:pt x="661511" y="271939"/>
                    </a:cubicBezTo>
                    <a:cubicBezTo>
                      <a:pt x="660559" y="271939"/>
                      <a:pt x="658654" y="271939"/>
                      <a:pt x="657701" y="272891"/>
                    </a:cubicBezTo>
                    <a:cubicBezTo>
                      <a:pt x="645319" y="274796"/>
                      <a:pt x="631984" y="276701"/>
                      <a:pt x="618649" y="278606"/>
                    </a:cubicBezTo>
                    <a:cubicBezTo>
                      <a:pt x="615791" y="278606"/>
                      <a:pt x="612934" y="279559"/>
                      <a:pt x="610076" y="279559"/>
                    </a:cubicBezTo>
                    <a:cubicBezTo>
                      <a:pt x="596741" y="281464"/>
                      <a:pt x="584359" y="282416"/>
                      <a:pt x="571024" y="284321"/>
                    </a:cubicBezTo>
                    <a:cubicBezTo>
                      <a:pt x="570071" y="284321"/>
                      <a:pt x="568166" y="284321"/>
                      <a:pt x="567214" y="284321"/>
                    </a:cubicBezTo>
                    <a:cubicBezTo>
                      <a:pt x="554831" y="285274"/>
                      <a:pt x="543401" y="287179"/>
                      <a:pt x="531019" y="288131"/>
                    </a:cubicBezTo>
                    <a:cubicBezTo>
                      <a:pt x="528161" y="288131"/>
                      <a:pt x="526256" y="289084"/>
                      <a:pt x="523399" y="289084"/>
                    </a:cubicBezTo>
                    <a:cubicBezTo>
                      <a:pt x="511016" y="290036"/>
                      <a:pt x="497681" y="290989"/>
                      <a:pt x="485299" y="291941"/>
                    </a:cubicBezTo>
                    <a:cubicBezTo>
                      <a:pt x="482441" y="291941"/>
                      <a:pt x="480536" y="291941"/>
                      <a:pt x="477679" y="292894"/>
                    </a:cubicBezTo>
                    <a:cubicBezTo>
                      <a:pt x="465296" y="293846"/>
                      <a:pt x="453866" y="294799"/>
                      <a:pt x="441484" y="294799"/>
                    </a:cubicBezTo>
                    <a:cubicBezTo>
                      <a:pt x="439579" y="294799"/>
                      <a:pt x="438626" y="294799"/>
                      <a:pt x="436721" y="294799"/>
                    </a:cubicBezTo>
                    <a:cubicBezTo>
                      <a:pt x="423386" y="295751"/>
                      <a:pt x="411004" y="295751"/>
                      <a:pt x="398621" y="296704"/>
                    </a:cubicBezTo>
                    <a:cubicBezTo>
                      <a:pt x="395764" y="296704"/>
                      <a:pt x="392906" y="296704"/>
                      <a:pt x="390049" y="296704"/>
                    </a:cubicBezTo>
                    <a:cubicBezTo>
                      <a:pt x="376714" y="296704"/>
                      <a:pt x="364331" y="297656"/>
                      <a:pt x="350996" y="297656"/>
                    </a:cubicBezTo>
                    <a:cubicBezTo>
                      <a:pt x="350996" y="297656"/>
                      <a:pt x="350044" y="297656"/>
                      <a:pt x="350044" y="297656"/>
                    </a:cubicBezTo>
                    <a:cubicBezTo>
                      <a:pt x="349091" y="297656"/>
                      <a:pt x="348139" y="297656"/>
                      <a:pt x="347186" y="297656"/>
                    </a:cubicBezTo>
                    <a:cubicBezTo>
                      <a:pt x="334804" y="297656"/>
                      <a:pt x="322421" y="297656"/>
                      <a:pt x="310039" y="296704"/>
                    </a:cubicBezTo>
                    <a:cubicBezTo>
                      <a:pt x="307181" y="296704"/>
                      <a:pt x="305276" y="296704"/>
                      <a:pt x="302419" y="296704"/>
                    </a:cubicBezTo>
                    <a:cubicBezTo>
                      <a:pt x="290036" y="296704"/>
                      <a:pt x="276701" y="295751"/>
                      <a:pt x="264319" y="294799"/>
                    </a:cubicBezTo>
                    <a:cubicBezTo>
                      <a:pt x="261461" y="294799"/>
                      <a:pt x="259556" y="294799"/>
                      <a:pt x="256699" y="294799"/>
                    </a:cubicBezTo>
                    <a:cubicBezTo>
                      <a:pt x="244316" y="293846"/>
                      <a:pt x="231934" y="292894"/>
                      <a:pt x="220504" y="291941"/>
                    </a:cubicBezTo>
                    <a:cubicBezTo>
                      <a:pt x="219551" y="291941"/>
                      <a:pt x="218599" y="291941"/>
                      <a:pt x="217646" y="291941"/>
                    </a:cubicBezTo>
                    <a:cubicBezTo>
                      <a:pt x="205264" y="290989"/>
                      <a:pt x="191929" y="289084"/>
                      <a:pt x="179546" y="288131"/>
                    </a:cubicBezTo>
                    <a:cubicBezTo>
                      <a:pt x="176689" y="288131"/>
                      <a:pt x="173831" y="287179"/>
                      <a:pt x="170974" y="287179"/>
                    </a:cubicBezTo>
                    <a:cubicBezTo>
                      <a:pt x="158591" y="285274"/>
                      <a:pt x="146209" y="284321"/>
                      <a:pt x="133826" y="282416"/>
                    </a:cubicBezTo>
                    <a:cubicBezTo>
                      <a:pt x="131921" y="282416"/>
                      <a:pt x="130016" y="281464"/>
                      <a:pt x="129064" y="281464"/>
                    </a:cubicBezTo>
                    <a:cubicBezTo>
                      <a:pt x="117634" y="279559"/>
                      <a:pt x="106204" y="277654"/>
                      <a:pt x="94774" y="275749"/>
                    </a:cubicBezTo>
                    <a:cubicBezTo>
                      <a:pt x="92869" y="275749"/>
                      <a:pt x="90011" y="274796"/>
                      <a:pt x="88106" y="274796"/>
                    </a:cubicBezTo>
                    <a:cubicBezTo>
                      <a:pt x="75724" y="272891"/>
                      <a:pt x="64294" y="270034"/>
                      <a:pt x="51911" y="267176"/>
                    </a:cubicBezTo>
                    <a:cubicBezTo>
                      <a:pt x="49054" y="266224"/>
                      <a:pt x="47149" y="266224"/>
                      <a:pt x="44291" y="265271"/>
                    </a:cubicBezTo>
                    <a:cubicBezTo>
                      <a:pt x="31909" y="262414"/>
                      <a:pt x="19526" y="259556"/>
                      <a:pt x="7144" y="255746"/>
                    </a:cubicBezTo>
                    <a:lnTo>
                      <a:pt x="7144" y="255746"/>
                    </a:lnTo>
                    <a:cubicBezTo>
                      <a:pt x="18574" y="272891"/>
                      <a:pt x="30004" y="290989"/>
                      <a:pt x="40481" y="310991"/>
                    </a:cubicBezTo>
                    <a:cubicBezTo>
                      <a:pt x="80486" y="381476"/>
                      <a:pt x="110014" y="451961"/>
                      <a:pt x="126206" y="492919"/>
                    </a:cubicBezTo>
                    <a:cubicBezTo>
                      <a:pt x="132874" y="493871"/>
                      <a:pt x="140494" y="494824"/>
                      <a:pt x="148114" y="495776"/>
                    </a:cubicBezTo>
                    <a:cubicBezTo>
                      <a:pt x="150971" y="495776"/>
                      <a:pt x="152876" y="496729"/>
                      <a:pt x="155734" y="496729"/>
                    </a:cubicBezTo>
                    <a:cubicBezTo>
                      <a:pt x="160496" y="497681"/>
                      <a:pt x="166211" y="497681"/>
                      <a:pt x="171926" y="498634"/>
                    </a:cubicBezTo>
                    <a:cubicBezTo>
                      <a:pt x="174784" y="498634"/>
                      <a:pt x="177641" y="499586"/>
                      <a:pt x="181451" y="499586"/>
                    </a:cubicBezTo>
                    <a:cubicBezTo>
                      <a:pt x="186214" y="500539"/>
                      <a:pt x="191929" y="500539"/>
                      <a:pt x="197644" y="501491"/>
                    </a:cubicBezTo>
                    <a:cubicBezTo>
                      <a:pt x="201454" y="501491"/>
                      <a:pt x="204311" y="502444"/>
                      <a:pt x="208121" y="502444"/>
                    </a:cubicBezTo>
                    <a:cubicBezTo>
                      <a:pt x="213836" y="502444"/>
                      <a:pt x="218599" y="503396"/>
                      <a:pt x="224314" y="503396"/>
                    </a:cubicBezTo>
                    <a:cubicBezTo>
                      <a:pt x="228124" y="503396"/>
                      <a:pt x="231934" y="504349"/>
                      <a:pt x="236696" y="504349"/>
                    </a:cubicBezTo>
                    <a:cubicBezTo>
                      <a:pt x="242411" y="504349"/>
                      <a:pt x="247174" y="505301"/>
                      <a:pt x="252889" y="505301"/>
                    </a:cubicBezTo>
                    <a:cubicBezTo>
                      <a:pt x="256699" y="505301"/>
                      <a:pt x="261461" y="505301"/>
                      <a:pt x="266224" y="506254"/>
                    </a:cubicBezTo>
                    <a:cubicBezTo>
                      <a:pt x="271939" y="506254"/>
                      <a:pt x="276701" y="507206"/>
                      <a:pt x="282416" y="507206"/>
                    </a:cubicBezTo>
                    <a:cubicBezTo>
                      <a:pt x="287179" y="507206"/>
                      <a:pt x="291941" y="507206"/>
                      <a:pt x="296704" y="507206"/>
                    </a:cubicBezTo>
                    <a:cubicBezTo>
                      <a:pt x="302419" y="507206"/>
                      <a:pt x="308134" y="507206"/>
                      <a:pt x="313849" y="508159"/>
                    </a:cubicBezTo>
                    <a:cubicBezTo>
                      <a:pt x="318611" y="508159"/>
                      <a:pt x="324326" y="508159"/>
                      <a:pt x="329089" y="508159"/>
                    </a:cubicBezTo>
                    <a:cubicBezTo>
                      <a:pt x="334804" y="508159"/>
                      <a:pt x="340519" y="508159"/>
                      <a:pt x="347186" y="508159"/>
                    </a:cubicBezTo>
                    <a:cubicBezTo>
                      <a:pt x="348139" y="508159"/>
                      <a:pt x="348139" y="508159"/>
                      <a:pt x="349091" y="508159"/>
                    </a:cubicBezTo>
                    <a:cubicBezTo>
                      <a:pt x="358616" y="508159"/>
                      <a:pt x="368141" y="508159"/>
                      <a:pt x="377666" y="508159"/>
                    </a:cubicBezTo>
                    <a:cubicBezTo>
                      <a:pt x="380524" y="508159"/>
                      <a:pt x="382429" y="508159"/>
                      <a:pt x="385286" y="508159"/>
                    </a:cubicBezTo>
                    <a:cubicBezTo>
                      <a:pt x="393859" y="508159"/>
                      <a:pt x="401479" y="508159"/>
                      <a:pt x="410051" y="507206"/>
                    </a:cubicBezTo>
                    <a:cubicBezTo>
                      <a:pt x="413861" y="507206"/>
                      <a:pt x="416719" y="507206"/>
                      <a:pt x="420529" y="507206"/>
                    </a:cubicBezTo>
                    <a:cubicBezTo>
                      <a:pt x="429101" y="507206"/>
                      <a:pt x="438626" y="506254"/>
                      <a:pt x="447199" y="506254"/>
                    </a:cubicBezTo>
                    <a:cubicBezTo>
                      <a:pt x="449104" y="506254"/>
                      <a:pt x="451961" y="506254"/>
                      <a:pt x="453866" y="506254"/>
                    </a:cubicBezTo>
                    <a:cubicBezTo>
                      <a:pt x="465296" y="505301"/>
                      <a:pt x="476726" y="505301"/>
                      <a:pt x="489109" y="504349"/>
                    </a:cubicBezTo>
                    <a:cubicBezTo>
                      <a:pt x="491966" y="504349"/>
                      <a:pt x="494824" y="504349"/>
                      <a:pt x="497681" y="503396"/>
                    </a:cubicBezTo>
                    <a:cubicBezTo>
                      <a:pt x="507206" y="502444"/>
                      <a:pt x="516731" y="501491"/>
                      <a:pt x="525304" y="501491"/>
                    </a:cubicBezTo>
                    <a:cubicBezTo>
                      <a:pt x="529114" y="501491"/>
                      <a:pt x="532924" y="500539"/>
                      <a:pt x="536734" y="500539"/>
                    </a:cubicBezTo>
                    <a:cubicBezTo>
                      <a:pt x="547211" y="499586"/>
                      <a:pt x="557689" y="498634"/>
                      <a:pt x="568166" y="497681"/>
                    </a:cubicBezTo>
                    <a:cubicBezTo>
                      <a:pt x="571024" y="497681"/>
                      <a:pt x="572929" y="496729"/>
                      <a:pt x="575786" y="496729"/>
                    </a:cubicBezTo>
                    <a:cubicBezTo>
                      <a:pt x="588169" y="494824"/>
                      <a:pt x="601504" y="493871"/>
                      <a:pt x="614839" y="491966"/>
                    </a:cubicBezTo>
                    <a:cubicBezTo>
                      <a:pt x="618649" y="491966"/>
                      <a:pt x="621506" y="491014"/>
                      <a:pt x="625316" y="491014"/>
                    </a:cubicBezTo>
                    <a:cubicBezTo>
                      <a:pt x="635794" y="490061"/>
                      <a:pt x="646271" y="488156"/>
                      <a:pt x="656749" y="486251"/>
                    </a:cubicBezTo>
                    <a:cubicBezTo>
                      <a:pt x="660559" y="485299"/>
                      <a:pt x="665321" y="485299"/>
                      <a:pt x="669131" y="484346"/>
                    </a:cubicBezTo>
                    <a:cubicBezTo>
                      <a:pt x="680561" y="482441"/>
                      <a:pt x="692944" y="480536"/>
                      <a:pt x="704374" y="478631"/>
                    </a:cubicBezTo>
                    <a:cubicBezTo>
                      <a:pt x="707231" y="478631"/>
                      <a:pt x="709136" y="477679"/>
                      <a:pt x="711994" y="477679"/>
                    </a:cubicBezTo>
                    <a:cubicBezTo>
                      <a:pt x="726281" y="474821"/>
                      <a:pt x="740569" y="472916"/>
                      <a:pt x="755809" y="470059"/>
                    </a:cubicBezTo>
                    <a:cubicBezTo>
                      <a:pt x="759619" y="469106"/>
                      <a:pt x="763429" y="468154"/>
                      <a:pt x="767239" y="468154"/>
                    </a:cubicBezTo>
                    <a:cubicBezTo>
                      <a:pt x="778669" y="466249"/>
                      <a:pt x="790099" y="463391"/>
                      <a:pt x="801529" y="461486"/>
                    </a:cubicBezTo>
                    <a:cubicBezTo>
                      <a:pt x="806291" y="460534"/>
                      <a:pt x="811054" y="459581"/>
                      <a:pt x="815816" y="458629"/>
                    </a:cubicBezTo>
                    <a:cubicBezTo>
                      <a:pt x="829151" y="455771"/>
                      <a:pt x="842486" y="452914"/>
                      <a:pt x="855821" y="450056"/>
                    </a:cubicBezTo>
                    <a:cubicBezTo>
                      <a:pt x="857726" y="449104"/>
                      <a:pt x="860584" y="449104"/>
                      <a:pt x="862489" y="448151"/>
                    </a:cubicBezTo>
                    <a:cubicBezTo>
                      <a:pt x="877729" y="444341"/>
                      <a:pt x="893921" y="440531"/>
                      <a:pt x="910114" y="436721"/>
                    </a:cubicBezTo>
                    <a:cubicBezTo>
                      <a:pt x="914876" y="435769"/>
                      <a:pt x="918686" y="434816"/>
                      <a:pt x="923449" y="432911"/>
                    </a:cubicBezTo>
                    <a:cubicBezTo>
                      <a:pt x="935831" y="430054"/>
                      <a:pt x="948214" y="427196"/>
                      <a:pt x="960596" y="423386"/>
                    </a:cubicBezTo>
                    <a:cubicBezTo>
                      <a:pt x="965359" y="422434"/>
                      <a:pt x="971074" y="420529"/>
                      <a:pt x="975836" y="419576"/>
                    </a:cubicBezTo>
                    <a:cubicBezTo>
                      <a:pt x="991076" y="415766"/>
                      <a:pt x="1005364" y="411956"/>
                      <a:pt x="1021556" y="407194"/>
                    </a:cubicBezTo>
                    <a:cubicBezTo>
                      <a:pt x="1023461" y="406241"/>
                      <a:pt x="1025366" y="406241"/>
                      <a:pt x="1027271" y="405289"/>
                    </a:cubicBezTo>
                    <a:cubicBezTo>
                      <a:pt x="1044416" y="400526"/>
                      <a:pt x="1061561" y="395764"/>
                      <a:pt x="1079659" y="390049"/>
                    </a:cubicBezTo>
                    <a:cubicBezTo>
                      <a:pt x="1084421" y="388144"/>
                      <a:pt x="1089184" y="387191"/>
                      <a:pt x="1094899" y="385286"/>
                    </a:cubicBezTo>
                    <a:cubicBezTo>
                      <a:pt x="1108234" y="381476"/>
                      <a:pt x="1121569" y="376714"/>
                      <a:pt x="1134904" y="372904"/>
                    </a:cubicBezTo>
                    <a:cubicBezTo>
                      <a:pt x="1140619" y="370999"/>
                      <a:pt x="1146334" y="369094"/>
                      <a:pt x="1151096" y="367189"/>
                    </a:cubicBezTo>
                    <a:cubicBezTo>
                      <a:pt x="1168241" y="361474"/>
                      <a:pt x="1184434" y="355759"/>
                      <a:pt x="1201579" y="350044"/>
                    </a:cubicBezTo>
                    <a:cubicBezTo>
                      <a:pt x="1203484" y="349091"/>
                      <a:pt x="1204436" y="349091"/>
                      <a:pt x="1206341" y="348139"/>
                    </a:cubicBezTo>
                    <a:cubicBezTo>
                      <a:pt x="1225391" y="341471"/>
                      <a:pt x="1243489" y="334804"/>
                      <a:pt x="1262539" y="328136"/>
                    </a:cubicBezTo>
                    <a:cubicBezTo>
                      <a:pt x="1268254" y="326231"/>
                      <a:pt x="1273969" y="324326"/>
                      <a:pt x="1278731" y="322421"/>
                    </a:cubicBezTo>
                    <a:cubicBezTo>
                      <a:pt x="1293019" y="317659"/>
                      <a:pt x="1307306" y="311944"/>
                      <a:pt x="1322546" y="306229"/>
                    </a:cubicBezTo>
                    <a:cubicBezTo>
                      <a:pt x="1328261" y="304324"/>
                      <a:pt x="1333976" y="301466"/>
                      <a:pt x="1340644" y="299561"/>
                    </a:cubicBezTo>
                    <a:cubicBezTo>
                      <a:pt x="1359694" y="292894"/>
                      <a:pt x="1378744" y="285274"/>
                      <a:pt x="1397794" y="277654"/>
                    </a:cubicBezTo>
                    <a:cubicBezTo>
                      <a:pt x="1398746" y="277654"/>
                      <a:pt x="1399699" y="276701"/>
                      <a:pt x="1400651" y="276701"/>
                    </a:cubicBezTo>
                    <a:cubicBezTo>
                      <a:pt x="1420654" y="269081"/>
                      <a:pt x="1441609" y="260509"/>
                      <a:pt x="1461611" y="251936"/>
                    </a:cubicBezTo>
                    <a:cubicBezTo>
                      <a:pt x="1467326" y="249079"/>
                      <a:pt x="1473994" y="247174"/>
                      <a:pt x="1479709" y="244316"/>
                    </a:cubicBezTo>
                    <a:cubicBezTo>
                      <a:pt x="1494949" y="237649"/>
                      <a:pt x="1511141" y="230981"/>
                      <a:pt x="1526381" y="224314"/>
                    </a:cubicBezTo>
                    <a:cubicBezTo>
                      <a:pt x="1533049" y="221456"/>
                      <a:pt x="1538764" y="218599"/>
                      <a:pt x="1545431" y="216694"/>
                    </a:cubicBezTo>
                    <a:cubicBezTo>
                      <a:pt x="1566386" y="207169"/>
                      <a:pt x="1588294" y="197644"/>
                      <a:pt x="1609249" y="188119"/>
                    </a:cubicBezTo>
                    <a:cubicBezTo>
                      <a:pt x="1617821" y="159544"/>
                      <a:pt x="1630204" y="124301"/>
                      <a:pt x="1645444" y="85249"/>
                    </a:cubicBezTo>
                    <a:cubicBezTo>
                      <a:pt x="1644491" y="85249"/>
                      <a:pt x="1643539" y="85249"/>
                      <a:pt x="1641634" y="85249"/>
                    </a:cubicBezTo>
                    <a:cubicBezTo>
                      <a:pt x="1635919" y="85249"/>
                      <a:pt x="1629251" y="84296"/>
                      <a:pt x="1623536" y="83344"/>
                    </a:cubicBezTo>
                    <a:cubicBezTo>
                      <a:pt x="1588294" y="78581"/>
                      <a:pt x="1561624" y="50006"/>
                      <a:pt x="1547336" y="7144"/>
                    </a:cubicBezTo>
                    <a:close/>
                  </a:path>
                </a:pathLst>
              </a:custGeom>
              <a:solidFill>
                <a:srgbClr val="000000"/>
              </a:solidFill>
              <a:ln w="9525"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4AD5A706-E33C-4BCE-8A1B-614665CC5D27}"/>
                  </a:ext>
                </a:extLst>
              </p:cNvPr>
              <p:cNvSpPr/>
              <p:nvPr/>
            </p:nvSpPr>
            <p:spPr>
              <a:xfrm>
                <a:off x="-405797" y="3349593"/>
                <a:ext cx="9525" cy="9525"/>
              </a:xfrm>
              <a:custGeom>
                <a:avLst/>
                <a:gdLst>
                  <a:gd name="connsiteX0" fmla="*/ 10954 w 9525"/>
                  <a:gd name="connsiteY0" fmla="*/ 7144 h 9525"/>
                  <a:gd name="connsiteX1" fmla="*/ 7144 w 9525"/>
                  <a:gd name="connsiteY1" fmla="*/ 7144 h 9525"/>
                  <a:gd name="connsiteX2" fmla="*/ 10954 w 9525"/>
                  <a:gd name="connsiteY2" fmla="*/ 7144 h 9525"/>
                  <a:gd name="connsiteX3" fmla="*/ 1095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10954" y="7144"/>
                    </a:moveTo>
                    <a:cubicBezTo>
                      <a:pt x="10001" y="7144"/>
                      <a:pt x="9049" y="7144"/>
                      <a:pt x="7144" y="7144"/>
                    </a:cubicBezTo>
                    <a:cubicBezTo>
                      <a:pt x="8096" y="7144"/>
                      <a:pt x="9049" y="7144"/>
                      <a:pt x="10954" y="7144"/>
                    </a:cubicBezTo>
                    <a:cubicBezTo>
                      <a:pt x="10001" y="7144"/>
                      <a:pt x="10001" y="7144"/>
                      <a:pt x="10954" y="7144"/>
                    </a:cubicBezTo>
                    <a:close/>
                  </a:path>
                </a:pathLst>
              </a:custGeom>
              <a:solidFill>
                <a:srgbClr val="648C1A"/>
              </a:solidFill>
              <a:ln w="9525"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82284874-0A82-46C1-934E-9B71EEB637D8}"/>
                  </a:ext>
                </a:extLst>
              </p:cNvPr>
              <p:cNvSpPr/>
              <p:nvPr/>
            </p:nvSpPr>
            <p:spPr>
              <a:xfrm>
                <a:off x="-1003014" y="3153378"/>
                <a:ext cx="9525" cy="38100"/>
              </a:xfrm>
              <a:custGeom>
                <a:avLst/>
                <a:gdLst>
                  <a:gd name="connsiteX0" fmla="*/ 7144 w 9525"/>
                  <a:gd name="connsiteY0" fmla="*/ 7144 h 38100"/>
                  <a:gd name="connsiteX1" fmla="*/ 7144 w 9525"/>
                  <a:gd name="connsiteY1" fmla="*/ 7144 h 38100"/>
                  <a:gd name="connsiteX2" fmla="*/ 7144 w 9525"/>
                  <a:gd name="connsiteY2" fmla="*/ 37624 h 38100"/>
                </a:gdLst>
                <a:ahLst/>
                <a:cxnLst>
                  <a:cxn ang="0">
                    <a:pos x="connsiteX0" y="connsiteY0"/>
                  </a:cxn>
                  <a:cxn ang="0">
                    <a:pos x="connsiteX1" y="connsiteY1"/>
                  </a:cxn>
                  <a:cxn ang="0">
                    <a:pos x="connsiteX2" y="connsiteY2"/>
                  </a:cxn>
                </a:cxnLst>
                <a:rect l="l" t="t" r="r" b="b"/>
                <a:pathLst>
                  <a:path w="9525" h="38100">
                    <a:moveTo>
                      <a:pt x="7144" y="7144"/>
                    </a:moveTo>
                    <a:lnTo>
                      <a:pt x="7144" y="7144"/>
                    </a:lnTo>
                    <a:lnTo>
                      <a:pt x="7144" y="37624"/>
                    </a:lnTo>
                    <a:close/>
                  </a:path>
                </a:pathLst>
              </a:custGeom>
              <a:solidFill>
                <a:srgbClr val="67CFE3"/>
              </a:solidFill>
              <a:ln w="9525"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96F80F1E-51D1-49A9-9AEC-212F8DCF494F}"/>
                  </a:ext>
                </a:extLst>
              </p:cNvPr>
              <p:cNvSpPr/>
              <p:nvPr/>
            </p:nvSpPr>
            <p:spPr>
              <a:xfrm>
                <a:off x="883888" y="2037666"/>
                <a:ext cx="809625" cy="809625"/>
              </a:xfrm>
              <a:custGeom>
                <a:avLst/>
                <a:gdLst>
                  <a:gd name="connsiteX0" fmla="*/ 85249 w 809625"/>
                  <a:gd name="connsiteY0" fmla="*/ 691373 h 809625"/>
                  <a:gd name="connsiteX1" fmla="*/ 164306 w 809625"/>
                  <a:gd name="connsiteY1" fmla="*/ 779003 h 809625"/>
                  <a:gd name="connsiteX2" fmla="*/ 170021 w 809625"/>
                  <a:gd name="connsiteY2" fmla="*/ 803768 h 809625"/>
                  <a:gd name="connsiteX3" fmla="*/ 446246 w 809625"/>
                  <a:gd name="connsiteY3" fmla="*/ 623746 h 809625"/>
                  <a:gd name="connsiteX4" fmla="*/ 554831 w 809625"/>
                  <a:gd name="connsiteY4" fmla="*/ 652321 h 809625"/>
                  <a:gd name="connsiteX5" fmla="*/ 639604 w 809625"/>
                  <a:gd name="connsiteY5" fmla="*/ 545640 h 809625"/>
                  <a:gd name="connsiteX6" fmla="*/ 518636 w 809625"/>
                  <a:gd name="connsiteY6" fmla="*/ 563738 h 809625"/>
                  <a:gd name="connsiteX7" fmla="*/ 803434 w 809625"/>
                  <a:gd name="connsiteY7" fmla="*/ 139875 h 809625"/>
                  <a:gd name="connsiteX8" fmla="*/ 643414 w 809625"/>
                  <a:gd name="connsiteY8" fmla="*/ 321803 h 809625"/>
                  <a:gd name="connsiteX9" fmla="*/ 625316 w 809625"/>
                  <a:gd name="connsiteY9" fmla="*/ 215123 h 809625"/>
                  <a:gd name="connsiteX10" fmla="*/ 440531 w 809625"/>
                  <a:gd name="connsiteY10" fmla="*/ 432293 h 809625"/>
                  <a:gd name="connsiteX11" fmla="*/ 444341 w 809625"/>
                  <a:gd name="connsiteY11" fmla="*/ 354188 h 809625"/>
                  <a:gd name="connsiteX12" fmla="*/ 348139 w 809625"/>
                  <a:gd name="connsiteY12" fmla="*/ 432293 h 809625"/>
                  <a:gd name="connsiteX13" fmla="*/ 426244 w 809625"/>
                  <a:gd name="connsiteY13" fmla="*/ 8430 h 809625"/>
                  <a:gd name="connsiteX14" fmla="*/ 248126 w 809625"/>
                  <a:gd name="connsiteY14" fmla="*/ 229410 h 809625"/>
                  <a:gd name="connsiteX15" fmla="*/ 212884 w 809625"/>
                  <a:gd name="connsiteY15" fmla="*/ 172260 h 809625"/>
                  <a:gd name="connsiteX16" fmla="*/ 84296 w 809625"/>
                  <a:gd name="connsiteY16" fmla="*/ 492300 h 809625"/>
                  <a:gd name="connsiteX17" fmla="*/ 16669 w 809625"/>
                  <a:gd name="connsiteY17" fmla="*/ 438960 h 809625"/>
                  <a:gd name="connsiteX18" fmla="*/ 14764 w 809625"/>
                  <a:gd name="connsiteY18" fmla="*/ 643748 h 809625"/>
                  <a:gd name="connsiteX19" fmla="*/ 7144 w 809625"/>
                  <a:gd name="connsiteY19" fmla="*/ 709471 h 809625"/>
                  <a:gd name="connsiteX20" fmla="*/ 66199 w 809625"/>
                  <a:gd name="connsiteY20" fmla="*/ 688515 h 809625"/>
                  <a:gd name="connsiteX21" fmla="*/ 85249 w 809625"/>
                  <a:gd name="connsiteY21" fmla="*/ 691373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9625" h="809625">
                    <a:moveTo>
                      <a:pt x="85249" y="691373"/>
                    </a:moveTo>
                    <a:cubicBezTo>
                      <a:pt x="122396" y="699946"/>
                      <a:pt x="150019" y="730425"/>
                      <a:pt x="164306" y="779003"/>
                    </a:cubicBezTo>
                    <a:cubicBezTo>
                      <a:pt x="166211" y="786623"/>
                      <a:pt x="168116" y="795196"/>
                      <a:pt x="170021" y="803768"/>
                    </a:cubicBezTo>
                    <a:cubicBezTo>
                      <a:pt x="254794" y="684705"/>
                      <a:pt x="347186" y="623746"/>
                      <a:pt x="446246" y="623746"/>
                    </a:cubicBezTo>
                    <a:cubicBezTo>
                      <a:pt x="488156" y="623746"/>
                      <a:pt x="524351" y="633271"/>
                      <a:pt x="554831" y="652321"/>
                    </a:cubicBezTo>
                    <a:cubicBezTo>
                      <a:pt x="607219" y="588503"/>
                      <a:pt x="639604" y="545640"/>
                      <a:pt x="639604" y="545640"/>
                    </a:cubicBezTo>
                    <a:cubicBezTo>
                      <a:pt x="600551" y="552308"/>
                      <a:pt x="518636" y="563738"/>
                      <a:pt x="518636" y="563738"/>
                    </a:cubicBezTo>
                    <a:cubicBezTo>
                      <a:pt x="828199" y="449438"/>
                      <a:pt x="803434" y="139875"/>
                      <a:pt x="803434" y="139875"/>
                    </a:cubicBezTo>
                    <a:cubicBezTo>
                      <a:pt x="803434" y="193215"/>
                      <a:pt x="643414" y="321803"/>
                      <a:pt x="643414" y="321803"/>
                    </a:cubicBezTo>
                    <a:cubicBezTo>
                      <a:pt x="650081" y="275130"/>
                      <a:pt x="625316" y="215123"/>
                      <a:pt x="625316" y="215123"/>
                    </a:cubicBezTo>
                    <a:cubicBezTo>
                      <a:pt x="631984" y="276083"/>
                      <a:pt x="440531" y="432293"/>
                      <a:pt x="440531" y="432293"/>
                    </a:cubicBezTo>
                    <a:cubicBezTo>
                      <a:pt x="454819" y="403718"/>
                      <a:pt x="444341" y="354188"/>
                      <a:pt x="444341" y="354188"/>
                    </a:cubicBezTo>
                    <a:cubicBezTo>
                      <a:pt x="433864" y="411338"/>
                      <a:pt x="348139" y="432293"/>
                      <a:pt x="348139" y="432293"/>
                    </a:cubicBezTo>
                    <a:cubicBezTo>
                      <a:pt x="401479" y="368475"/>
                      <a:pt x="501491" y="30338"/>
                      <a:pt x="426244" y="8430"/>
                    </a:cubicBezTo>
                    <a:cubicBezTo>
                      <a:pt x="351949" y="-12525"/>
                      <a:pt x="248126" y="229410"/>
                      <a:pt x="248126" y="229410"/>
                    </a:cubicBezTo>
                    <a:cubicBezTo>
                      <a:pt x="244316" y="172260"/>
                      <a:pt x="212884" y="172260"/>
                      <a:pt x="212884" y="172260"/>
                    </a:cubicBezTo>
                    <a:cubicBezTo>
                      <a:pt x="227171" y="350378"/>
                      <a:pt x="84296" y="492300"/>
                      <a:pt x="84296" y="492300"/>
                    </a:cubicBezTo>
                    <a:cubicBezTo>
                      <a:pt x="73819" y="457058"/>
                      <a:pt x="16669" y="438960"/>
                      <a:pt x="16669" y="438960"/>
                    </a:cubicBezTo>
                    <a:cubicBezTo>
                      <a:pt x="30004" y="467535"/>
                      <a:pt x="22384" y="570405"/>
                      <a:pt x="14764" y="643748"/>
                    </a:cubicBezTo>
                    <a:cubicBezTo>
                      <a:pt x="11906" y="672323"/>
                      <a:pt x="9049" y="696135"/>
                      <a:pt x="7144" y="709471"/>
                    </a:cubicBezTo>
                    <a:cubicBezTo>
                      <a:pt x="26194" y="696135"/>
                      <a:pt x="46196" y="688515"/>
                      <a:pt x="66199" y="688515"/>
                    </a:cubicBezTo>
                    <a:cubicBezTo>
                      <a:pt x="72866" y="689468"/>
                      <a:pt x="79534" y="690421"/>
                      <a:pt x="85249" y="691373"/>
                    </a:cubicBezTo>
                    <a:close/>
                  </a:path>
                </a:pathLst>
              </a:custGeom>
              <a:solidFill>
                <a:srgbClr val="000000"/>
              </a:solidFill>
              <a:ln w="9525"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79DD3048-AD08-4108-8324-C20F5163CF4B}"/>
                  </a:ext>
                </a:extLst>
              </p:cNvPr>
              <p:cNvSpPr/>
              <p:nvPr/>
            </p:nvSpPr>
            <p:spPr>
              <a:xfrm>
                <a:off x="844360" y="2779998"/>
                <a:ext cx="152400" cy="304800"/>
              </a:xfrm>
              <a:custGeom>
                <a:avLst/>
                <a:gdLst>
                  <a:gd name="connsiteX0" fmla="*/ 46672 w 152400"/>
                  <a:gd name="connsiteY0" fmla="*/ 304324 h 304800"/>
                  <a:gd name="connsiteX1" fmla="*/ 86678 w 152400"/>
                  <a:gd name="connsiteY1" fmla="*/ 287179 h 304800"/>
                  <a:gd name="connsiteX2" fmla="*/ 117157 w 152400"/>
                  <a:gd name="connsiteY2" fmla="*/ 220504 h 304800"/>
                  <a:gd name="connsiteX3" fmla="*/ 147638 w 152400"/>
                  <a:gd name="connsiteY3" fmla="*/ 161449 h 304800"/>
                  <a:gd name="connsiteX4" fmla="*/ 145732 w 152400"/>
                  <a:gd name="connsiteY4" fmla="*/ 53816 h 304800"/>
                  <a:gd name="connsiteX5" fmla="*/ 112395 w 152400"/>
                  <a:gd name="connsiteY5" fmla="*/ 8096 h 304800"/>
                  <a:gd name="connsiteX6" fmla="*/ 107632 w 152400"/>
                  <a:gd name="connsiteY6" fmla="*/ 7144 h 304800"/>
                  <a:gd name="connsiteX7" fmla="*/ 14288 w 152400"/>
                  <a:gd name="connsiteY7" fmla="*/ 140494 h 304800"/>
                  <a:gd name="connsiteX8" fmla="*/ 14288 w 152400"/>
                  <a:gd name="connsiteY8" fmla="*/ 257651 h 304800"/>
                  <a:gd name="connsiteX9" fmla="*/ 46672 w 152400"/>
                  <a:gd name="connsiteY9" fmla="*/ 30432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304800">
                    <a:moveTo>
                      <a:pt x="46672" y="304324"/>
                    </a:moveTo>
                    <a:cubicBezTo>
                      <a:pt x="58103" y="307181"/>
                      <a:pt x="72390" y="300514"/>
                      <a:pt x="86678" y="287179"/>
                    </a:cubicBezTo>
                    <a:cubicBezTo>
                      <a:pt x="96203" y="265271"/>
                      <a:pt x="105728" y="243364"/>
                      <a:pt x="117157" y="220504"/>
                    </a:cubicBezTo>
                    <a:cubicBezTo>
                      <a:pt x="126682" y="199549"/>
                      <a:pt x="137160" y="180499"/>
                      <a:pt x="147638" y="161449"/>
                    </a:cubicBezTo>
                    <a:cubicBezTo>
                      <a:pt x="155257" y="122396"/>
                      <a:pt x="154305" y="83344"/>
                      <a:pt x="145732" y="53816"/>
                    </a:cubicBezTo>
                    <a:cubicBezTo>
                      <a:pt x="138113" y="28099"/>
                      <a:pt x="125730" y="10954"/>
                      <a:pt x="112395" y="8096"/>
                    </a:cubicBezTo>
                    <a:cubicBezTo>
                      <a:pt x="110490" y="8096"/>
                      <a:pt x="108585" y="7144"/>
                      <a:pt x="107632" y="7144"/>
                    </a:cubicBezTo>
                    <a:cubicBezTo>
                      <a:pt x="77153" y="7144"/>
                      <a:pt x="31432" y="60484"/>
                      <a:pt x="14288" y="140494"/>
                    </a:cubicBezTo>
                    <a:cubicBezTo>
                      <a:pt x="4763" y="182404"/>
                      <a:pt x="4763" y="225266"/>
                      <a:pt x="14288" y="257651"/>
                    </a:cubicBezTo>
                    <a:cubicBezTo>
                      <a:pt x="20003" y="283369"/>
                      <a:pt x="33338" y="300514"/>
                      <a:pt x="46672" y="304324"/>
                    </a:cubicBezTo>
                    <a:close/>
                  </a:path>
                </a:pathLst>
              </a:custGeom>
              <a:solidFill>
                <a:srgbClr val="231F20"/>
              </a:solidFill>
              <a:ln w="9525"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A07FBEEA-F2CE-4E8D-B022-C4F213857461}"/>
                  </a:ext>
                </a:extLst>
              </p:cNvPr>
              <p:cNvSpPr/>
              <p:nvPr/>
            </p:nvSpPr>
            <p:spPr>
              <a:xfrm>
                <a:off x="1324896" y="2915253"/>
                <a:ext cx="9525" cy="9525"/>
              </a:xfrm>
              <a:custGeom>
                <a:avLst/>
                <a:gdLst>
                  <a:gd name="connsiteX0" fmla="*/ 8096 w 9525"/>
                  <a:gd name="connsiteY0" fmla="*/ 7144 h 9525"/>
                  <a:gd name="connsiteX1" fmla="*/ 8096 w 9525"/>
                  <a:gd name="connsiteY1" fmla="*/ 7144 h 9525"/>
                  <a:gd name="connsiteX2" fmla="*/ 7144 w 9525"/>
                  <a:gd name="connsiteY2" fmla="*/ 7144 h 9525"/>
                  <a:gd name="connsiteX3" fmla="*/ 8096 w 9525"/>
                  <a:gd name="connsiteY3" fmla="*/ 7144 h 9525"/>
                  <a:gd name="connsiteX4" fmla="*/ 8096 w 9525"/>
                  <a:gd name="connsiteY4" fmla="*/ 7144 h 9525"/>
                  <a:gd name="connsiteX5" fmla="*/ 8096 w 9525"/>
                  <a:gd name="connsiteY5" fmla="*/ 7144 h 9525"/>
                  <a:gd name="connsiteX6" fmla="*/ 8096 w 9525"/>
                  <a:gd name="connsiteY6" fmla="*/ 714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9525">
                    <a:moveTo>
                      <a:pt x="8096" y="7144"/>
                    </a:moveTo>
                    <a:lnTo>
                      <a:pt x="8096" y="7144"/>
                    </a:lnTo>
                    <a:lnTo>
                      <a:pt x="7144" y="7144"/>
                    </a:lnTo>
                    <a:cubicBezTo>
                      <a:pt x="7144" y="7144"/>
                      <a:pt x="7144" y="7144"/>
                      <a:pt x="8096" y="7144"/>
                    </a:cubicBezTo>
                    <a:cubicBezTo>
                      <a:pt x="7144" y="7144"/>
                      <a:pt x="7144" y="7144"/>
                      <a:pt x="8096" y="7144"/>
                    </a:cubicBezTo>
                    <a:cubicBezTo>
                      <a:pt x="7144" y="7144"/>
                      <a:pt x="7144" y="7144"/>
                      <a:pt x="8096" y="7144"/>
                    </a:cubicBezTo>
                    <a:lnTo>
                      <a:pt x="8096" y="7144"/>
                    </a:lnTo>
                    <a:close/>
                  </a:path>
                </a:pathLst>
              </a:custGeom>
              <a:solidFill>
                <a:srgbClr val="67CFE3"/>
              </a:solidFill>
              <a:ln w="9525"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9DC5CAA8-FCB0-46D8-BA78-EC3BD2F938BF}"/>
                  </a:ext>
                </a:extLst>
              </p:cNvPr>
              <p:cNvSpPr/>
              <p:nvPr/>
            </p:nvSpPr>
            <p:spPr>
              <a:xfrm>
                <a:off x="900081" y="2715228"/>
                <a:ext cx="581025" cy="609600"/>
              </a:xfrm>
              <a:custGeom>
                <a:avLst/>
                <a:gdLst>
                  <a:gd name="connsiteX0" fmla="*/ 429101 w 581025"/>
                  <a:gd name="connsiteY0" fmla="*/ 7144 h 609600"/>
                  <a:gd name="connsiteX1" fmla="*/ 7144 w 581025"/>
                  <a:gd name="connsiteY1" fmla="*/ 597694 h 609600"/>
                  <a:gd name="connsiteX2" fmla="*/ 31909 w 581025"/>
                  <a:gd name="connsiteY2" fmla="*/ 606266 h 609600"/>
                  <a:gd name="connsiteX3" fmla="*/ 368141 w 581025"/>
                  <a:gd name="connsiteY3" fmla="*/ 568166 h 609600"/>
                  <a:gd name="connsiteX4" fmla="*/ 514826 w 581025"/>
                  <a:gd name="connsiteY4" fmla="*/ 572929 h 609600"/>
                  <a:gd name="connsiteX5" fmla="*/ 429101 w 581025"/>
                  <a:gd name="connsiteY5" fmla="*/ 7144 h 609600"/>
                  <a:gd name="connsiteX6" fmla="*/ 490061 w 581025"/>
                  <a:gd name="connsiteY6" fmla="*/ 224314 h 609600"/>
                  <a:gd name="connsiteX7" fmla="*/ 476726 w 581025"/>
                  <a:gd name="connsiteY7" fmla="*/ 278606 h 609600"/>
                  <a:gd name="connsiteX8" fmla="*/ 456724 w 581025"/>
                  <a:gd name="connsiteY8" fmla="*/ 320516 h 609600"/>
                  <a:gd name="connsiteX9" fmla="*/ 418624 w 581025"/>
                  <a:gd name="connsiteY9" fmla="*/ 377666 h 609600"/>
                  <a:gd name="connsiteX10" fmla="*/ 401479 w 581025"/>
                  <a:gd name="connsiteY10" fmla="*/ 397669 h 609600"/>
                  <a:gd name="connsiteX11" fmla="*/ 407194 w 581025"/>
                  <a:gd name="connsiteY11" fmla="*/ 372904 h 609600"/>
                  <a:gd name="connsiteX12" fmla="*/ 423386 w 581025"/>
                  <a:gd name="connsiteY12" fmla="*/ 309086 h 609600"/>
                  <a:gd name="connsiteX13" fmla="*/ 431959 w 581025"/>
                  <a:gd name="connsiteY13" fmla="*/ 267176 h 609600"/>
                  <a:gd name="connsiteX14" fmla="*/ 434816 w 581025"/>
                  <a:gd name="connsiteY14" fmla="*/ 224314 h 609600"/>
                  <a:gd name="connsiteX15" fmla="*/ 431006 w 581025"/>
                  <a:gd name="connsiteY15" fmla="*/ 209074 h 609600"/>
                  <a:gd name="connsiteX16" fmla="*/ 430054 w 581025"/>
                  <a:gd name="connsiteY16" fmla="*/ 207169 h 609600"/>
                  <a:gd name="connsiteX17" fmla="*/ 430054 w 581025"/>
                  <a:gd name="connsiteY17" fmla="*/ 207169 h 609600"/>
                  <a:gd name="connsiteX18" fmla="*/ 430054 w 581025"/>
                  <a:gd name="connsiteY18" fmla="*/ 207169 h 609600"/>
                  <a:gd name="connsiteX19" fmla="*/ 427196 w 581025"/>
                  <a:gd name="connsiteY19" fmla="*/ 206216 h 609600"/>
                  <a:gd name="connsiteX20" fmla="*/ 419576 w 581025"/>
                  <a:gd name="connsiteY20" fmla="*/ 204311 h 609600"/>
                  <a:gd name="connsiteX21" fmla="*/ 410051 w 581025"/>
                  <a:gd name="connsiteY21" fmla="*/ 202406 h 609600"/>
                  <a:gd name="connsiteX22" fmla="*/ 400526 w 581025"/>
                  <a:gd name="connsiteY22" fmla="*/ 201454 h 609600"/>
                  <a:gd name="connsiteX23" fmla="*/ 391954 w 581025"/>
                  <a:gd name="connsiteY23" fmla="*/ 202406 h 609600"/>
                  <a:gd name="connsiteX24" fmla="*/ 356711 w 581025"/>
                  <a:gd name="connsiteY24" fmla="*/ 218599 h 609600"/>
                  <a:gd name="connsiteX25" fmla="*/ 324326 w 581025"/>
                  <a:gd name="connsiteY25" fmla="*/ 250031 h 609600"/>
                  <a:gd name="connsiteX26" fmla="*/ 274796 w 581025"/>
                  <a:gd name="connsiteY26" fmla="*/ 323374 h 609600"/>
                  <a:gd name="connsiteX27" fmla="*/ 242411 w 581025"/>
                  <a:gd name="connsiteY27" fmla="*/ 380524 h 609600"/>
                  <a:gd name="connsiteX28" fmla="*/ 230029 w 581025"/>
                  <a:gd name="connsiteY28" fmla="*/ 403384 h 609600"/>
                  <a:gd name="connsiteX29" fmla="*/ 230029 w 581025"/>
                  <a:gd name="connsiteY29" fmla="*/ 396716 h 609600"/>
                  <a:gd name="connsiteX30" fmla="*/ 230981 w 581025"/>
                  <a:gd name="connsiteY30" fmla="*/ 377666 h 609600"/>
                  <a:gd name="connsiteX31" fmla="*/ 242411 w 581025"/>
                  <a:gd name="connsiteY31" fmla="*/ 310039 h 609600"/>
                  <a:gd name="connsiteX32" fmla="*/ 281464 w 581025"/>
                  <a:gd name="connsiteY32" fmla="*/ 218599 h 609600"/>
                  <a:gd name="connsiteX33" fmla="*/ 320516 w 581025"/>
                  <a:gd name="connsiteY33" fmla="*/ 172879 h 609600"/>
                  <a:gd name="connsiteX34" fmla="*/ 382429 w 581025"/>
                  <a:gd name="connsiteY34" fmla="*/ 142399 h 609600"/>
                  <a:gd name="connsiteX35" fmla="*/ 400526 w 581025"/>
                  <a:gd name="connsiteY35" fmla="*/ 140494 h 609600"/>
                  <a:gd name="connsiteX36" fmla="*/ 418624 w 581025"/>
                  <a:gd name="connsiteY36" fmla="*/ 141446 h 609600"/>
                  <a:gd name="connsiteX37" fmla="*/ 435769 w 581025"/>
                  <a:gd name="connsiteY37" fmla="*/ 145256 h 609600"/>
                  <a:gd name="connsiteX38" fmla="*/ 443389 w 581025"/>
                  <a:gd name="connsiteY38" fmla="*/ 148114 h 609600"/>
                  <a:gd name="connsiteX39" fmla="*/ 447199 w 581025"/>
                  <a:gd name="connsiteY39" fmla="*/ 149066 h 609600"/>
                  <a:gd name="connsiteX40" fmla="*/ 448151 w 581025"/>
                  <a:gd name="connsiteY40" fmla="*/ 149066 h 609600"/>
                  <a:gd name="connsiteX41" fmla="*/ 448151 w 581025"/>
                  <a:gd name="connsiteY41" fmla="*/ 149066 h 609600"/>
                  <a:gd name="connsiteX42" fmla="*/ 451009 w 581025"/>
                  <a:gd name="connsiteY42" fmla="*/ 150019 h 609600"/>
                  <a:gd name="connsiteX43" fmla="*/ 451961 w 581025"/>
                  <a:gd name="connsiteY43" fmla="*/ 150019 h 609600"/>
                  <a:gd name="connsiteX44" fmla="*/ 453866 w 581025"/>
                  <a:gd name="connsiteY44" fmla="*/ 150971 h 609600"/>
                  <a:gd name="connsiteX45" fmla="*/ 472916 w 581025"/>
                  <a:gd name="connsiteY45" fmla="*/ 166211 h 609600"/>
                  <a:gd name="connsiteX46" fmla="*/ 476726 w 581025"/>
                  <a:gd name="connsiteY46" fmla="*/ 170974 h 609600"/>
                  <a:gd name="connsiteX47" fmla="*/ 479584 w 581025"/>
                  <a:gd name="connsiteY47" fmla="*/ 175736 h 609600"/>
                  <a:gd name="connsiteX48" fmla="*/ 484346 w 581025"/>
                  <a:gd name="connsiteY48" fmla="*/ 186214 h 609600"/>
                  <a:gd name="connsiteX49" fmla="*/ 490061 w 581025"/>
                  <a:gd name="connsiteY49" fmla="*/ 22431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81025" h="609600">
                    <a:moveTo>
                      <a:pt x="429101" y="7144"/>
                    </a:moveTo>
                    <a:cubicBezTo>
                      <a:pt x="190024" y="7144"/>
                      <a:pt x="36671" y="495776"/>
                      <a:pt x="7144" y="597694"/>
                    </a:cubicBezTo>
                    <a:cubicBezTo>
                      <a:pt x="15716" y="599599"/>
                      <a:pt x="24289" y="602456"/>
                      <a:pt x="31909" y="606266"/>
                    </a:cubicBezTo>
                    <a:cubicBezTo>
                      <a:pt x="134779" y="575786"/>
                      <a:pt x="267176" y="568166"/>
                      <a:pt x="368141" y="568166"/>
                    </a:cubicBezTo>
                    <a:cubicBezTo>
                      <a:pt x="452914" y="568166"/>
                      <a:pt x="514826" y="572929"/>
                      <a:pt x="514826" y="572929"/>
                    </a:cubicBezTo>
                    <a:cubicBezTo>
                      <a:pt x="541496" y="535781"/>
                      <a:pt x="695801" y="7144"/>
                      <a:pt x="429101" y="7144"/>
                    </a:cubicBezTo>
                    <a:close/>
                    <a:moveTo>
                      <a:pt x="490061" y="224314"/>
                    </a:moveTo>
                    <a:cubicBezTo>
                      <a:pt x="488156" y="245269"/>
                      <a:pt x="482441" y="262414"/>
                      <a:pt x="476726" y="278606"/>
                    </a:cubicBezTo>
                    <a:cubicBezTo>
                      <a:pt x="471011" y="293846"/>
                      <a:pt x="463391" y="308134"/>
                      <a:pt x="456724" y="320516"/>
                    </a:cubicBezTo>
                    <a:cubicBezTo>
                      <a:pt x="443389" y="345281"/>
                      <a:pt x="429101" y="364331"/>
                      <a:pt x="418624" y="377666"/>
                    </a:cubicBezTo>
                    <a:cubicBezTo>
                      <a:pt x="408146" y="391001"/>
                      <a:pt x="401479" y="397669"/>
                      <a:pt x="401479" y="397669"/>
                    </a:cubicBezTo>
                    <a:cubicBezTo>
                      <a:pt x="401479" y="397669"/>
                      <a:pt x="403384" y="388144"/>
                      <a:pt x="407194" y="372904"/>
                    </a:cubicBezTo>
                    <a:cubicBezTo>
                      <a:pt x="411004" y="356711"/>
                      <a:pt x="416719" y="334804"/>
                      <a:pt x="423386" y="309086"/>
                    </a:cubicBezTo>
                    <a:cubicBezTo>
                      <a:pt x="426244" y="295751"/>
                      <a:pt x="429101" y="282416"/>
                      <a:pt x="431959" y="267176"/>
                    </a:cubicBezTo>
                    <a:cubicBezTo>
                      <a:pt x="434816" y="252889"/>
                      <a:pt x="435769" y="237649"/>
                      <a:pt x="434816" y="224314"/>
                    </a:cubicBezTo>
                    <a:cubicBezTo>
                      <a:pt x="433864" y="217646"/>
                      <a:pt x="432911" y="211931"/>
                      <a:pt x="431006" y="209074"/>
                    </a:cubicBezTo>
                    <a:cubicBezTo>
                      <a:pt x="431006" y="208121"/>
                      <a:pt x="430054" y="208121"/>
                      <a:pt x="430054" y="207169"/>
                    </a:cubicBezTo>
                    <a:cubicBezTo>
                      <a:pt x="430054" y="207169"/>
                      <a:pt x="430054" y="207169"/>
                      <a:pt x="430054" y="207169"/>
                    </a:cubicBezTo>
                    <a:cubicBezTo>
                      <a:pt x="430054" y="207169"/>
                      <a:pt x="430054" y="207169"/>
                      <a:pt x="430054" y="207169"/>
                    </a:cubicBezTo>
                    <a:lnTo>
                      <a:pt x="427196" y="206216"/>
                    </a:lnTo>
                    <a:lnTo>
                      <a:pt x="419576" y="204311"/>
                    </a:lnTo>
                    <a:cubicBezTo>
                      <a:pt x="416719" y="203359"/>
                      <a:pt x="412909" y="203359"/>
                      <a:pt x="410051" y="202406"/>
                    </a:cubicBezTo>
                    <a:cubicBezTo>
                      <a:pt x="407194" y="201454"/>
                      <a:pt x="404336" y="202406"/>
                      <a:pt x="400526" y="201454"/>
                    </a:cubicBezTo>
                    <a:cubicBezTo>
                      <a:pt x="397669" y="201454"/>
                      <a:pt x="394811" y="202406"/>
                      <a:pt x="391954" y="202406"/>
                    </a:cubicBezTo>
                    <a:cubicBezTo>
                      <a:pt x="380524" y="204311"/>
                      <a:pt x="368141" y="210026"/>
                      <a:pt x="356711" y="218599"/>
                    </a:cubicBezTo>
                    <a:cubicBezTo>
                      <a:pt x="345281" y="227171"/>
                      <a:pt x="333851" y="238601"/>
                      <a:pt x="324326" y="250031"/>
                    </a:cubicBezTo>
                    <a:cubicBezTo>
                      <a:pt x="304324" y="273844"/>
                      <a:pt x="288131" y="300514"/>
                      <a:pt x="274796" y="323374"/>
                    </a:cubicBezTo>
                    <a:cubicBezTo>
                      <a:pt x="261461" y="346234"/>
                      <a:pt x="250031" y="366236"/>
                      <a:pt x="242411" y="380524"/>
                    </a:cubicBezTo>
                    <a:cubicBezTo>
                      <a:pt x="234791" y="394811"/>
                      <a:pt x="230029" y="403384"/>
                      <a:pt x="230029" y="403384"/>
                    </a:cubicBezTo>
                    <a:cubicBezTo>
                      <a:pt x="230029" y="403384"/>
                      <a:pt x="230029" y="401479"/>
                      <a:pt x="230029" y="396716"/>
                    </a:cubicBezTo>
                    <a:cubicBezTo>
                      <a:pt x="230029" y="391954"/>
                      <a:pt x="230029" y="386239"/>
                      <a:pt x="230981" y="377666"/>
                    </a:cubicBezTo>
                    <a:cubicBezTo>
                      <a:pt x="231934" y="361474"/>
                      <a:pt x="235744" y="337661"/>
                      <a:pt x="242411" y="310039"/>
                    </a:cubicBezTo>
                    <a:cubicBezTo>
                      <a:pt x="250031" y="282416"/>
                      <a:pt x="261461" y="250984"/>
                      <a:pt x="281464" y="218599"/>
                    </a:cubicBezTo>
                    <a:cubicBezTo>
                      <a:pt x="291941" y="202406"/>
                      <a:pt x="304324" y="187166"/>
                      <a:pt x="320516" y="172879"/>
                    </a:cubicBezTo>
                    <a:cubicBezTo>
                      <a:pt x="336709" y="158591"/>
                      <a:pt x="358616" y="147161"/>
                      <a:pt x="382429" y="142399"/>
                    </a:cubicBezTo>
                    <a:cubicBezTo>
                      <a:pt x="388144" y="141446"/>
                      <a:pt x="394811" y="141446"/>
                      <a:pt x="400526" y="140494"/>
                    </a:cubicBezTo>
                    <a:cubicBezTo>
                      <a:pt x="406241" y="140494"/>
                      <a:pt x="412909" y="140494"/>
                      <a:pt x="418624" y="141446"/>
                    </a:cubicBezTo>
                    <a:cubicBezTo>
                      <a:pt x="424339" y="142399"/>
                      <a:pt x="430054" y="143351"/>
                      <a:pt x="435769" y="145256"/>
                    </a:cubicBezTo>
                    <a:lnTo>
                      <a:pt x="443389" y="148114"/>
                    </a:lnTo>
                    <a:lnTo>
                      <a:pt x="447199" y="149066"/>
                    </a:lnTo>
                    <a:lnTo>
                      <a:pt x="448151" y="149066"/>
                    </a:lnTo>
                    <a:lnTo>
                      <a:pt x="448151" y="149066"/>
                    </a:lnTo>
                    <a:lnTo>
                      <a:pt x="451009" y="150019"/>
                    </a:lnTo>
                    <a:lnTo>
                      <a:pt x="451961" y="150019"/>
                    </a:lnTo>
                    <a:lnTo>
                      <a:pt x="453866" y="150971"/>
                    </a:lnTo>
                    <a:cubicBezTo>
                      <a:pt x="454819" y="150971"/>
                      <a:pt x="469106" y="160496"/>
                      <a:pt x="472916" y="166211"/>
                    </a:cubicBezTo>
                    <a:lnTo>
                      <a:pt x="476726" y="170974"/>
                    </a:lnTo>
                    <a:lnTo>
                      <a:pt x="479584" y="175736"/>
                    </a:lnTo>
                    <a:cubicBezTo>
                      <a:pt x="481489" y="179546"/>
                      <a:pt x="483394" y="182404"/>
                      <a:pt x="484346" y="186214"/>
                    </a:cubicBezTo>
                    <a:cubicBezTo>
                      <a:pt x="491014" y="202406"/>
                      <a:pt x="491014" y="213836"/>
                      <a:pt x="490061" y="224314"/>
                    </a:cubicBezTo>
                    <a:close/>
                  </a:path>
                </a:pathLst>
              </a:custGeom>
              <a:solidFill>
                <a:srgbClr val="000000"/>
              </a:solidFill>
              <a:ln w="9525"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1AEB2585-CC7B-49BA-8C62-BC1890181F3A}"/>
                  </a:ext>
                </a:extLst>
              </p:cNvPr>
              <p:cNvSpPr/>
              <p:nvPr/>
            </p:nvSpPr>
            <p:spPr>
              <a:xfrm>
                <a:off x="1324181" y="2914300"/>
                <a:ext cx="9525" cy="9525"/>
              </a:xfrm>
              <a:custGeom>
                <a:avLst/>
                <a:gdLst>
                  <a:gd name="connsiteX0" fmla="*/ 7858 w 9525"/>
                  <a:gd name="connsiteY0" fmla="*/ 7144 h 9525"/>
                  <a:gd name="connsiteX1" fmla="*/ 7858 w 9525"/>
                  <a:gd name="connsiteY1" fmla="*/ 7144 h 9525"/>
                  <a:gd name="connsiteX2" fmla="*/ 7858 w 9525"/>
                  <a:gd name="connsiteY2" fmla="*/ 7144 h 9525"/>
                  <a:gd name="connsiteX3" fmla="*/ 7858 w 9525"/>
                  <a:gd name="connsiteY3" fmla="*/ 7144 h 9525"/>
                  <a:gd name="connsiteX4" fmla="*/ 7858 w 9525"/>
                  <a:gd name="connsiteY4" fmla="*/ 7144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858" y="7144"/>
                    </a:moveTo>
                    <a:cubicBezTo>
                      <a:pt x="6906" y="7144"/>
                      <a:pt x="6906" y="7144"/>
                      <a:pt x="7858" y="7144"/>
                    </a:cubicBezTo>
                    <a:cubicBezTo>
                      <a:pt x="6906" y="7144"/>
                      <a:pt x="6906" y="7144"/>
                      <a:pt x="7858" y="7144"/>
                    </a:cubicBezTo>
                    <a:lnTo>
                      <a:pt x="7858" y="7144"/>
                    </a:lnTo>
                    <a:cubicBezTo>
                      <a:pt x="7858" y="8096"/>
                      <a:pt x="7858" y="7144"/>
                      <a:pt x="7858" y="7144"/>
                    </a:cubicBezTo>
                    <a:close/>
                  </a:path>
                </a:pathLst>
              </a:custGeom>
              <a:solidFill>
                <a:srgbClr val="231F20"/>
              </a:solidFill>
              <a:ln w="9525"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AA3B3B5C-9DB9-4DBF-969A-92DD40F053A8}"/>
                  </a:ext>
                </a:extLst>
              </p:cNvPr>
              <p:cNvSpPr/>
              <p:nvPr/>
            </p:nvSpPr>
            <p:spPr>
              <a:xfrm>
                <a:off x="1324896" y="2915253"/>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 name="connsiteX4" fmla="*/ 7144 w 9525"/>
                  <a:gd name="connsiteY4" fmla="*/ 7144 h 9525"/>
                  <a:gd name="connsiteX5" fmla="*/ 7144 w 9525"/>
                  <a:gd name="connsiteY5" fmla="*/ 714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9525">
                    <a:moveTo>
                      <a:pt x="7144" y="7144"/>
                    </a:moveTo>
                    <a:lnTo>
                      <a:pt x="7144" y="7144"/>
                    </a:lnTo>
                    <a:cubicBezTo>
                      <a:pt x="7144" y="7144"/>
                      <a:pt x="7144" y="7144"/>
                      <a:pt x="7144" y="7144"/>
                    </a:cubicBezTo>
                    <a:cubicBezTo>
                      <a:pt x="7144" y="7144"/>
                      <a:pt x="7144" y="7144"/>
                      <a:pt x="7144" y="7144"/>
                    </a:cubicBezTo>
                    <a:cubicBezTo>
                      <a:pt x="7144" y="7144"/>
                      <a:pt x="7144" y="7144"/>
                      <a:pt x="7144" y="7144"/>
                    </a:cubicBezTo>
                    <a:cubicBezTo>
                      <a:pt x="7144" y="7144"/>
                      <a:pt x="7144" y="7144"/>
                      <a:pt x="7144" y="7144"/>
                    </a:cubicBezTo>
                    <a:close/>
                  </a:path>
                </a:pathLst>
              </a:custGeom>
              <a:solidFill>
                <a:srgbClr val="FFFFFF"/>
              </a:solidFill>
              <a:ln w="9525"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E0CB59D5-4888-45A6-9182-A5B895066FB9}"/>
                  </a:ext>
                </a:extLst>
              </p:cNvPr>
              <p:cNvSpPr/>
              <p:nvPr/>
            </p:nvSpPr>
            <p:spPr>
              <a:xfrm>
                <a:off x="272215" y="3367690"/>
                <a:ext cx="657225" cy="542925"/>
              </a:xfrm>
              <a:custGeom>
                <a:avLst/>
                <a:gdLst>
                  <a:gd name="connsiteX0" fmla="*/ 114945 w 657225"/>
                  <a:gd name="connsiteY0" fmla="*/ 536734 h 542925"/>
                  <a:gd name="connsiteX1" fmla="*/ 209242 w 657225"/>
                  <a:gd name="connsiteY1" fmla="*/ 513874 h 542925"/>
                  <a:gd name="connsiteX2" fmla="*/ 646440 w 657225"/>
                  <a:gd name="connsiteY2" fmla="*/ 75724 h 542925"/>
                  <a:gd name="connsiteX3" fmla="*/ 655965 w 657225"/>
                  <a:gd name="connsiteY3" fmla="*/ 45244 h 542925"/>
                  <a:gd name="connsiteX4" fmla="*/ 640725 w 657225"/>
                  <a:gd name="connsiteY4" fmla="*/ 16669 h 542925"/>
                  <a:gd name="connsiteX5" fmla="*/ 614055 w 657225"/>
                  <a:gd name="connsiteY5" fmla="*/ 7144 h 542925"/>
                  <a:gd name="connsiteX6" fmla="*/ 581670 w 657225"/>
                  <a:gd name="connsiteY6" fmla="*/ 22384 h 542925"/>
                  <a:gd name="connsiteX7" fmla="*/ 175905 w 657225"/>
                  <a:gd name="connsiteY7" fmla="*/ 437674 h 542925"/>
                  <a:gd name="connsiteX8" fmla="*/ 174952 w 657225"/>
                  <a:gd name="connsiteY8" fmla="*/ 438626 h 542925"/>
                  <a:gd name="connsiteX9" fmla="*/ 131137 w 657225"/>
                  <a:gd name="connsiteY9" fmla="*/ 452914 h 542925"/>
                  <a:gd name="connsiteX10" fmla="*/ 99705 w 657225"/>
                  <a:gd name="connsiteY10" fmla="*/ 457676 h 542925"/>
                  <a:gd name="connsiteX11" fmla="*/ 76845 w 657225"/>
                  <a:gd name="connsiteY11" fmla="*/ 435769 h 542925"/>
                  <a:gd name="connsiteX12" fmla="*/ 48270 w 657225"/>
                  <a:gd name="connsiteY12" fmla="*/ 424339 h 542925"/>
                  <a:gd name="connsiteX13" fmla="*/ 26362 w 657225"/>
                  <a:gd name="connsiteY13" fmla="*/ 431006 h 542925"/>
                  <a:gd name="connsiteX14" fmla="*/ 8265 w 657225"/>
                  <a:gd name="connsiteY14" fmla="*/ 457676 h 542925"/>
                  <a:gd name="connsiteX15" fmla="*/ 13980 w 657225"/>
                  <a:gd name="connsiteY15" fmla="*/ 489109 h 542925"/>
                  <a:gd name="connsiteX16" fmla="*/ 114945 w 657225"/>
                  <a:gd name="connsiteY16" fmla="*/ 53673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542925">
                    <a:moveTo>
                      <a:pt x="114945" y="536734"/>
                    </a:moveTo>
                    <a:cubicBezTo>
                      <a:pt x="143520" y="536734"/>
                      <a:pt x="175905" y="529114"/>
                      <a:pt x="209242" y="513874"/>
                    </a:cubicBezTo>
                    <a:cubicBezTo>
                      <a:pt x="279727" y="482441"/>
                      <a:pt x="451177" y="310039"/>
                      <a:pt x="646440" y="75724"/>
                    </a:cubicBezTo>
                    <a:cubicBezTo>
                      <a:pt x="653107" y="67151"/>
                      <a:pt x="656917" y="56674"/>
                      <a:pt x="655965" y="45244"/>
                    </a:cubicBezTo>
                    <a:cubicBezTo>
                      <a:pt x="655012" y="33814"/>
                      <a:pt x="649297" y="24289"/>
                      <a:pt x="640725" y="16669"/>
                    </a:cubicBezTo>
                    <a:cubicBezTo>
                      <a:pt x="631200" y="9049"/>
                      <a:pt x="620722" y="7144"/>
                      <a:pt x="614055" y="7144"/>
                    </a:cubicBezTo>
                    <a:cubicBezTo>
                      <a:pt x="601672" y="7144"/>
                      <a:pt x="590242" y="12859"/>
                      <a:pt x="581670" y="22384"/>
                    </a:cubicBezTo>
                    <a:cubicBezTo>
                      <a:pt x="496897" y="124301"/>
                      <a:pt x="257820" y="398621"/>
                      <a:pt x="175905" y="437674"/>
                    </a:cubicBezTo>
                    <a:lnTo>
                      <a:pt x="174952" y="438626"/>
                    </a:lnTo>
                    <a:cubicBezTo>
                      <a:pt x="158760" y="446246"/>
                      <a:pt x="144472" y="450056"/>
                      <a:pt x="131137" y="452914"/>
                    </a:cubicBezTo>
                    <a:lnTo>
                      <a:pt x="99705" y="457676"/>
                    </a:lnTo>
                    <a:lnTo>
                      <a:pt x="76845" y="435769"/>
                    </a:lnTo>
                    <a:cubicBezTo>
                      <a:pt x="69225" y="428149"/>
                      <a:pt x="58747" y="424339"/>
                      <a:pt x="48270" y="424339"/>
                    </a:cubicBezTo>
                    <a:cubicBezTo>
                      <a:pt x="40650" y="424339"/>
                      <a:pt x="33030" y="426244"/>
                      <a:pt x="26362" y="431006"/>
                    </a:cubicBezTo>
                    <a:cubicBezTo>
                      <a:pt x="16837" y="436721"/>
                      <a:pt x="10170" y="446246"/>
                      <a:pt x="8265" y="457676"/>
                    </a:cubicBezTo>
                    <a:cubicBezTo>
                      <a:pt x="5407" y="468154"/>
                      <a:pt x="8265" y="479584"/>
                      <a:pt x="13980" y="489109"/>
                    </a:cubicBezTo>
                    <a:cubicBezTo>
                      <a:pt x="15885" y="492919"/>
                      <a:pt x="46365" y="536734"/>
                      <a:pt x="114945" y="536734"/>
                    </a:cubicBezTo>
                    <a:close/>
                  </a:path>
                </a:pathLst>
              </a:custGeom>
              <a:solidFill>
                <a:srgbClr val="231F20"/>
              </a:solidFill>
              <a:ln w="9525"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3E6912FD-F277-4381-9C9A-E1B664DEBC3C}"/>
                  </a:ext>
                </a:extLst>
              </p:cNvPr>
              <p:cNvSpPr/>
              <p:nvPr/>
            </p:nvSpPr>
            <p:spPr>
              <a:xfrm>
                <a:off x="-808452" y="3719163"/>
                <a:ext cx="838200" cy="295275"/>
              </a:xfrm>
              <a:custGeom>
                <a:avLst/>
                <a:gdLst>
                  <a:gd name="connsiteX0" fmla="*/ 797466 w 838200"/>
                  <a:gd name="connsiteY0" fmla="*/ 194786 h 295275"/>
                  <a:gd name="connsiteX1" fmla="*/ 777464 w 838200"/>
                  <a:gd name="connsiteY1" fmla="*/ 199549 h 295275"/>
                  <a:gd name="connsiteX2" fmla="*/ 765081 w 838200"/>
                  <a:gd name="connsiteY2" fmla="*/ 206216 h 295275"/>
                  <a:gd name="connsiteX3" fmla="*/ 750794 w 838200"/>
                  <a:gd name="connsiteY3" fmla="*/ 207169 h 295275"/>
                  <a:gd name="connsiteX4" fmla="*/ 740316 w 838200"/>
                  <a:gd name="connsiteY4" fmla="*/ 207169 h 295275"/>
                  <a:gd name="connsiteX5" fmla="*/ 400274 w 838200"/>
                  <a:gd name="connsiteY5" fmla="*/ 111919 h 295275"/>
                  <a:gd name="connsiteX6" fmla="*/ 52611 w 838200"/>
                  <a:gd name="connsiteY6" fmla="*/ 7144 h 295275"/>
                  <a:gd name="connsiteX7" fmla="*/ 41181 w 838200"/>
                  <a:gd name="connsiteY7" fmla="*/ 8096 h 295275"/>
                  <a:gd name="connsiteX8" fmla="*/ 14511 w 838200"/>
                  <a:gd name="connsiteY8" fmla="*/ 25241 h 295275"/>
                  <a:gd name="connsiteX9" fmla="*/ 7844 w 838200"/>
                  <a:gd name="connsiteY9" fmla="*/ 56674 h 295275"/>
                  <a:gd name="connsiteX10" fmla="*/ 48801 w 838200"/>
                  <a:gd name="connsiteY10" fmla="*/ 90964 h 295275"/>
                  <a:gd name="connsiteX11" fmla="*/ 51659 w 838200"/>
                  <a:gd name="connsiteY11" fmla="*/ 90964 h 295275"/>
                  <a:gd name="connsiteX12" fmla="*/ 56421 w 838200"/>
                  <a:gd name="connsiteY12" fmla="*/ 90964 h 295275"/>
                  <a:gd name="connsiteX13" fmla="*/ 61184 w 838200"/>
                  <a:gd name="connsiteY13" fmla="*/ 90964 h 295275"/>
                  <a:gd name="connsiteX14" fmla="*/ 370746 w 838200"/>
                  <a:gd name="connsiteY14" fmla="*/ 189071 h 295275"/>
                  <a:gd name="connsiteX15" fmla="*/ 743174 w 838200"/>
                  <a:gd name="connsiteY15" fmla="*/ 290036 h 295275"/>
                  <a:gd name="connsiteX16" fmla="*/ 829851 w 838200"/>
                  <a:gd name="connsiteY16" fmla="*/ 262414 h 295275"/>
                  <a:gd name="connsiteX17" fmla="*/ 839376 w 838200"/>
                  <a:gd name="connsiteY17" fmla="*/ 231934 h 295275"/>
                  <a:gd name="connsiteX18" fmla="*/ 824136 w 838200"/>
                  <a:gd name="connsiteY18" fmla="*/ 203359 h 295275"/>
                  <a:gd name="connsiteX19" fmla="*/ 797466 w 838200"/>
                  <a:gd name="connsiteY19" fmla="*/ 194786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295275">
                    <a:moveTo>
                      <a:pt x="797466" y="194786"/>
                    </a:moveTo>
                    <a:cubicBezTo>
                      <a:pt x="790799" y="194786"/>
                      <a:pt x="784131" y="196691"/>
                      <a:pt x="777464" y="199549"/>
                    </a:cubicBezTo>
                    <a:lnTo>
                      <a:pt x="765081" y="206216"/>
                    </a:lnTo>
                    <a:lnTo>
                      <a:pt x="750794" y="207169"/>
                    </a:lnTo>
                    <a:cubicBezTo>
                      <a:pt x="747936" y="207169"/>
                      <a:pt x="745079" y="207169"/>
                      <a:pt x="740316" y="207169"/>
                    </a:cubicBezTo>
                    <a:cubicBezTo>
                      <a:pt x="701264" y="207169"/>
                      <a:pt x="605061" y="194786"/>
                      <a:pt x="400274" y="111919"/>
                    </a:cubicBezTo>
                    <a:cubicBezTo>
                      <a:pt x="174531" y="20479"/>
                      <a:pt x="85949" y="7144"/>
                      <a:pt x="52611" y="7144"/>
                    </a:cubicBezTo>
                    <a:cubicBezTo>
                      <a:pt x="45944" y="7144"/>
                      <a:pt x="42134" y="8096"/>
                      <a:pt x="41181" y="8096"/>
                    </a:cubicBezTo>
                    <a:cubicBezTo>
                      <a:pt x="29751" y="10001"/>
                      <a:pt x="20226" y="16669"/>
                      <a:pt x="14511" y="25241"/>
                    </a:cubicBezTo>
                    <a:cubicBezTo>
                      <a:pt x="7844" y="34766"/>
                      <a:pt x="5939" y="45244"/>
                      <a:pt x="7844" y="56674"/>
                    </a:cubicBezTo>
                    <a:cubicBezTo>
                      <a:pt x="11654" y="76676"/>
                      <a:pt x="28799" y="90964"/>
                      <a:pt x="48801" y="90964"/>
                    </a:cubicBezTo>
                    <a:cubicBezTo>
                      <a:pt x="49754" y="90964"/>
                      <a:pt x="50706" y="90964"/>
                      <a:pt x="51659" y="90964"/>
                    </a:cubicBezTo>
                    <a:lnTo>
                      <a:pt x="56421" y="90964"/>
                    </a:lnTo>
                    <a:lnTo>
                      <a:pt x="61184" y="90964"/>
                    </a:lnTo>
                    <a:cubicBezTo>
                      <a:pt x="85949" y="92869"/>
                      <a:pt x="165959" y="107156"/>
                      <a:pt x="370746" y="189071"/>
                    </a:cubicBezTo>
                    <a:cubicBezTo>
                      <a:pt x="536481" y="255746"/>
                      <a:pt x="661259" y="290036"/>
                      <a:pt x="743174" y="290036"/>
                    </a:cubicBezTo>
                    <a:cubicBezTo>
                      <a:pt x="786036" y="290036"/>
                      <a:pt x="815564" y="280511"/>
                      <a:pt x="829851" y="262414"/>
                    </a:cubicBezTo>
                    <a:cubicBezTo>
                      <a:pt x="836519" y="253841"/>
                      <a:pt x="840329" y="243364"/>
                      <a:pt x="839376" y="231934"/>
                    </a:cubicBezTo>
                    <a:cubicBezTo>
                      <a:pt x="838424" y="220504"/>
                      <a:pt x="832709" y="210979"/>
                      <a:pt x="824136" y="203359"/>
                    </a:cubicBezTo>
                    <a:cubicBezTo>
                      <a:pt x="814611" y="196691"/>
                      <a:pt x="804134" y="194786"/>
                      <a:pt x="797466" y="194786"/>
                    </a:cubicBezTo>
                    <a:close/>
                  </a:path>
                </a:pathLst>
              </a:custGeom>
              <a:solidFill>
                <a:srgbClr val="231F20"/>
              </a:solidFill>
              <a:ln w="9525"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0D57F618-888D-4893-9344-FA3ECA6C7809}"/>
                  </a:ext>
                </a:extLst>
              </p:cNvPr>
              <p:cNvSpPr/>
              <p:nvPr/>
            </p:nvSpPr>
            <p:spPr>
              <a:xfrm>
                <a:off x="-1164013" y="3183858"/>
                <a:ext cx="504825" cy="590549"/>
              </a:xfrm>
              <a:custGeom>
                <a:avLst/>
                <a:gdLst>
                  <a:gd name="connsiteX0" fmla="*/ 501517 w 504825"/>
                  <a:gd name="connsiteY0" fmla="*/ 425291 h 590550"/>
                  <a:gd name="connsiteX1" fmla="*/ 167190 w 504825"/>
                  <a:gd name="connsiteY1" fmla="*/ 7144 h 590550"/>
                  <a:gd name="connsiteX2" fmla="*/ 90037 w 504825"/>
                  <a:gd name="connsiteY2" fmla="*/ 30004 h 590550"/>
                  <a:gd name="connsiteX3" fmla="*/ 180525 w 504825"/>
                  <a:gd name="connsiteY3" fmla="*/ 591026 h 590550"/>
                  <a:gd name="connsiteX4" fmla="*/ 501517 w 504825"/>
                  <a:gd name="connsiteY4" fmla="*/ 425291 h 590550"/>
                  <a:gd name="connsiteX5" fmla="*/ 143377 w 504825"/>
                  <a:gd name="connsiteY5" fmla="*/ 311944 h 590550"/>
                  <a:gd name="connsiteX6" fmla="*/ 127185 w 504825"/>
                  <a:gd name="connsiteY6" fmla="*/ 271939 h 590550"/>
                  <a:gd name="connsiteX7" fmla="*/ 120517 w 504825"/>
                  <a:gd name="connsiteY7" fmla="*/ 219551 h 590550"/>
                  <a:gd name="connsiteX8" fmla="*/ 130995 w 504825"/>
                  <a:gd name="connsiteY8" fmla="*/ 186214 h 590550"/>
                  <a:gd name="connsiteX9" fmla="*/ 161475 w 504825"/>
                  <a:gd name="connsiteY9" fmla="*/ 159544 h 590550"/>
                  <a:gd name="connsiteX10" fmla="*/ 163380 w 504825"/>
                  <a:gd name="connsiteY10" fmla="*/ 158591 h 590550"/>
                  <a:gd name="connsiteX11" fmla="*/ 164332 w 504825"/>
                  <a:gd name="connsiteY11" fmla="*/ 157639 h 590550"/>
                  <a:gd name="connsiteX12" fmla="*/ 168142 w 504825"/>
                  <a:gd name="connsiteY12" fmla="*/ 156686 h 590550"/>
                  <a:gd name="connsiteX13" fmla="*/ 171000 w 504825"/>
                  <a:gd name="connsiteY13" fmla="*/ 155734 h 590550"/>
                  <a:gd name="connsiteX14" fmla="*/ 173857 w 504825"/>
                  <a:gd name="connsiteY14" fmla="*/ 154781 h 590550"/>
                  <a:gd name="connsiteX15" fmla="*/ 180525 w 504825"/>
                  <a:gd name="connsiteY15" fmla="*/ 153829 h 590550"/>
                  <a:gd name="connsiteX16" fmla="*/ 188145 w 504825"/>
                  <a:gd name="connsiteY16" fmla="*/ 153829 h 590550"/>
                  <a:gd name="connsiteX17" fmla="*/ 191955 w 504825"/>
                  <a:gd name="connsiteY17" fmla="*/ 153829 h 590550"/>
                  <a:gd name="connsiteX18" fmla="*/ 194812 w 504825"/>
                  <a:gd name="connsiteY18" fmla="*/ 153829 h 590550"/>
                  <a:gd name="connsiteX19" fmla="*/ 205290 w 504825"/>
                  <a:gd name="connsiteY19" fmla="*/ 155734 h 590550"/>
                  <a:gd name="connsiteX20" fmla="*/ 236722 w 504825"/>
                  <a:gd name="connsiteY20" fmla="*/ 171926 h 590550"/>
                  <a:gd name="connsiteX21" fmla="*/ 275775 w 504825"/>
                  <a:gd name="connsiteY21" fmla="*/ 212884 h 590550"/>
                  <a:gd name="connsiteX22" fmla="*/ 302445 w 504825"/>
                  <a:gd name="connsiteY22" fmla="*/ 255746 h 590550"/>
                  <a:gd name="connsiteX23" fmla="*/ 336735 w 504825"/>
                  <a:gd name="connsiteY23" fmla="*/ 336709 h 590550"/>
                  <a:gd name="connsiteX24" fmla="*/ 351975 w 504825"/>
                  <a:gd name="connsiteY24" fmla="*/ 396716 h 590550"/>
                  <a:gd name="connsiteX25" fmla="*/ 354832 w 504825"/>
                  <a:gd name="connsiteY25" fmla="*/ 413861 h 590550"/>
                  <a:gd name="connsiteX26" fmla="*/ 355785 w 504825"/>
                  <a:gd name="connsiteY26" fmla="*/ 419576 h 590550"/>
                  <a:gd name="connsiteX27" fmla="*/ 341497 w 504825"/>
                  <a:gd name="connsiteY27" fmla="*/ 401479 h 590550"/>
                  <a:gd name="connsiteX28" fmla="*/ 305302 w 504825"/>
                  <a:gd name="connsiteY28" fmla="*/ 352901 h 590550"/>
                  <a:gd name="connsiteX29" fmla="*/ 256725 w 504825"/>
                  <a:gd name="connsiteY29" fmla="*/ 285274 h 590550"/>
                  <a:gd name="connsiteX30" fmla="*/ 229102 w 504825"/>
                  <a:gd name="connsiteY30" fmla="*/ 250031 h 590550"/>
                  <a:gd name="connsiteX31" fmla="*/ 199575 w 504825"/>
                  <a:gd name="connsiteY31" fmla="*/ 220504 h 590550"/>
                  <a:gd name="connsiteX32" fmla="*/ 187192 w 504825"/>
                  <a:gd name="connsiteY32" fmla="*/ 213836 h 590550"/>
                  <a:gd name="connsiteX33" fmla="*/ 185287 w 504825"/>
                  <a:gd name="connsiteY33" fmla="*/ 213836 h 590550"/>
                  <a:gd name="connsiteX34" fmla="*/ 185287 w 504825"/>
                  <a:gd name="connsiteY34" fmla="*/ 213836 h 590550"/>
                  <a:gd name="connsiteX35" fmla="*/ 186240 w 504825"/>
                  <a:gd name="connsiteY35" fmla="*/ 213836 h 590550"/>
                  <a:gd name="connsiteX36" fmla="*/ 187192 w 504825"/>
                  <a:gd name="connsiteY36" fmla="*/ 213836 h 590550"/>
                  <a:gd name="connsiteX37" fmla="*/ 187192 w 504825"/>
                  <a:gd name="connsiteY37" fmla="*/ 212884 h 590550"/>
                  <a:gd name="connsiteX38" fmla="*/ 184335 w 504825"/>
                  <a:gd name="connsiteY38" fmla="*/ 213836 h 590550"/>
                  <a:gd name="connsiteX39" fmla="*/ 182430 w 504825"/>
                  <a:gd name="connsiteY39" fmla="*/ 213836 h 590550"/>
                  <a:gd name="connsiteX40" fmla="*/ 176715 w 504825"/>
                  <a:gd name="connsiteY40" fmla="*/ 216694 h 590550"/>
                  <a:gd name="connsiteX41" fmla="*/ 171952 w 504825"/>
                  <a:gd name="connsiteY41" fmla="*/ 227171 h 590550"/>
                  <a:gd name="connsiteX42" fmla="*/ 170047 w 504825"/>
                  <a:gd name="connsiteY42" fmla="*/ 263366 h 590550"/>
                  <a:gd name="connsiteX43" fmla="*/ 174810 w 504825"/>
                  <a:gd name="connsiteY43" fmla="*/ 300514 h 590550"/>
                  <a:gd name="connsiteX44" fmla="*/ 186240 w 504825"/>
                  <a:gd name="connsiteY44" fmla="*/ 359569 h 590550"/>
                  <a:gd name="connsiteX45" fmla="*/ 191002 w 504825"/>
                  <a:gd name="connsiteY45" fmla="*/ 382429 h 590550"/>
                  <a:gd name="connsiteX46" fmla="*/ 187192 w 504825"/>
                  <a:gd name="connsiteY46" fmla="*/ 377666 h 590550"/>
                  <a:gd name="connsiteX47" fmla="*/ 175762 w 504825"/>
                  <a:gd name="connsiteY47" fmla="*/ 364331 h 590550"/>
                  <a:gd name="connsiteX48" fmla="*/ 143377 w 504825"/>
                  <a:gd name="connsiteY48" fmla="*/ 3119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4825" h="590550">
                    <a:moveTo>
                      <a:pt x="501517" y="425291"/>
                    </a:moveTo>
                    <a:cubicBezTo>
                      <a:pt x="501517" y="425291"/>
                      <a:pt x="359595" y="7144"/>
                      <a:pt x="167190" y="7144"/>
                    </a:cubicBezTo>
                    <a:cubicBezTo>
                      <a:pt x="142425" y="7144"/>
                      <a:pt x="116707" y="13811"/>
                      <a:pt x="90037" y="30004"/>
                    </a:cubicBezTo>
                    <a:cubicBezTo>
                      <a:pt x="-139515" y="169069"/>
                      <a:pt x="180525" y="591026"/>
                      <a:pt x="180525" y="591026"/>
                    </a:cubicBezTo>
                    <a:cubicBezTo>
                      <a:pt x="320542" y="494824"/>
                      <a:pt x="501517" y="425291"/>
                      <a:pt x="501517" y="425291"/>
                    </a:cubicBezTo>
                    <a:close/>
                    <a:moveTo>
                      <a:pt x="143377" y="311944"/>
                    </a:moveTo>
                    <a:cubicBezTo>
                      <a:pt x="137662" y="300514"/>
                      <a:pt x="131947" y="287179"/>
                      <a:pt x="127185" y="271939"/>
                    </a:cubicBezTo>
                    <a:cubicBezTo>
                      <a:pt x="123375" y="256699"/>
                      <a:pt x="118612" y="239554"/>
                      <a:pt x="120517" y="219551"/>
                    </a:cubicBezTo>
                    <a:cubicBezTo>
                      <a:pt x="121470" y="209074"/>
                      <a:pt x="124327" y="197644"/>
                      <a:pt x="130995" y="186214"/>
                    </a:cubicBezTo>
                    <a:cubicBezTo>
                      <a:pt x="137662" y="174784"/>
                      <a:pt x="150045" y="164306"/>
                      <a:pt x="161475" y="159544"/>
                    </a:cubicBezTo>
                    <a:lnTo>
                      <a:pt x="163380" y="158591"/>
                    </a:lnTo>
                    <a:lnTo>
                      <a:pt x="164332" y="157639"/>
                    </a:lnTo>
                    <a:lnTo>
                      <a:pt x="168142" y="156686"/>
                    </a:lnTo>
                    <a:lnTo>
                      <a:pt x="171000" y="155734"/>
                    </a:lnTo>
                    <a:lnTo>
                      <a:pt x="173857" y="154781"/>
                    </a:lnTo>
                    <a:cubicBezTo>
                      <a:pt x="174810" y="154781"/>
                      <a:pt x="178620" y="153829"/>
                      <a:pt x="180525" y="153829"/>
                    </a:cubicBezTo>
                    <a:cubicBezTo>
                      <a:pt x="182430" y="153829"/>
                      <a:pt x="185287" y="153829"/>
                      <a:pt x="188145" y="153829"/>
                    </a:cubicBezTo>
                    <a:lnTo>
                      <a:pt x="191955" y="153829"/>
                    </a:lnTo>
                    <a:lnTo>
                      <a:pt x="194812" y="153829"/>
                    </a:lnTo>
                    <a:cubicBezTo>
                      <a:pt x="198622" y="154781"/>
                      <a:pt x="201480" y="154781"/>
                      <a:pt x="205290" y="155734"/>
                    </a:cubicBezTo>
                    <a:cubicBezTo>
                      <a:pt x="218625" y="159544"/>
                      <a:pt x="228150" y="165259"/>
                      <a:pt x="236722" y="171926"/>
                    </a:cubicBezTo>
                    <a:cubicBezTo>
                      <a:pt x="253867" y="185261"/>
                      <a:pt x="265297" y="198596"/>
                      <a:pt x="275775" y="212884"/>
                    </a:cubicBezTo>
                    <a:cubicBezTo>
                      <a:pt x="286252" y="227171"/>
                      <a:pt x="294825" y="241459"/>
                      <a:pt x="302445" y="255746"/>
                    </a:cubicBezTo>
                    <a:cubicBezTo>
                      <a:pt x="317685" y="284321"/>
                      <a:pt x="329115" y="311944"/>
                      <a:pt x="336735" y="336709"/>
                    </a:cubicBezTo>
                    <a:cubicBezTo>
                      <a:pt x="344355" y="360521"/>
                      <a:pt x="349117" y="381476"/>
                      <a:pt x="351975" y="396716"/>
                    </a:cubicBezTo>
                    <a:cubicBezTo>
                      <a:pt x="353880" y="404336"/>
                      <a:pt x="353880" y="410051"/>
                      <a:pt x="354832" y="413861"/>
                    </a:cubicBezTo>
                    <a:cubicBezTo>
                      <a:pt x="354832" y="417671"/>
                      <a:pt x="355785" y="419576"/>
                      <a:pt x="355785" y="419576"/>
                    </a:cubicBezTo>
                    <a:cubicBezTo>
                      <a:pt x="355785" y="419576"/>
                      <a:pt x="350070" y="412909"/>
                      <a:pt x="341497" y="401479"/>
                    </a:cubicBezTo>
                    <a:cubicBezTo>
                      <a:pt x="332925" y="390049"/>
                      <a:pt x="319590" y="372904"/>
                      <a:pt x="305302" y="352901"/>
                    </a:cubicBezTo>
                    <a:cubicBezTo>
                      <a:pt x="291015" y="332899"/>
                      <a:pt x="274822" y="309086"/>
                      <a:pt x="256725" y="285274"/>
                    </a:cubicBezTo>
                    <a:cubicBezTo>
                      <a:pt x="248152" y="272891"/>
                      <a:pt x="238627" y="261461"/>
                      <a:pt x="229102" y="250031"/>
                    </a:cubicBezTo>
                    <a:cubicBezTo>
                      <a:pt x="219577" y="238601"/>
                      <a:pt x="209100" y="228124"/>
                      <a:pt x="199575" y="220504"/>
                    </a:cubicBezTo>
                    <a:cubicBezTo>
                      <a:pt x="194812" y="216694"/>
                      <a:pt x="190050" y="214789"/>
                      <a:pt x="187192" y="213836"/>
                    </a:cubicBezTo>
                    <a:cubicBezTo>
                      <a:pt x="186240" y="213836"/>
                      <a:pt x="186240" y="213836"/>
                      <a:pt x="185287" y="213836"/>
                    </a:cubicBezTo>
                    <a:lnTo>
                      <a:pt x="185287" y="213836"/>
                    </a:lnTo>
                    <a:cubicBezTo>
                      <a:pt x="185287" y="213836"/>
                      <a:pt x="185287" y="213836"/>
                      <a:pt x="186240" y="213836"/>
                    </a:cubicBezTo>
                    <a:cubicBezTo>
                      <a:pt x="186240" y="213836"/>
                      <a:pt x="187192" y="213836"/>
                      <a:pt x="187192" y="213836"/>
                    </a:cubicBezTo>
                    <a:cubicBezTo>
                      <a:pt x="187192" y="213836"/>
                      <a:pt x="188145" y="212884"/>
                      <a:pt x="187192" y="212884"/>
                    </a:cubicBezTo>
                    <a:lnTo>
                      <a:pt x="184335" y="213836"/>
                    </a:lnTo>
                    <a:lnTo>
                      <a:pt x="182430" y="213836"/>
                    </a:lnTo>
                    <a:cubicBezTo>
                      <a:pt x="179572" y="214789"/>
                      <a:pt x="178620" y="215741"/>
                      <a:pt x="176715" y="216694"/>
                    </a:cubicBezTo>
                    <a:cubicBezTo>
                      <a:pt x="174810" y="218599"/>
                      <a:pt x="172905" y="222409"/>
                      <a:pt x="171952" y="227171"/>
                    </a:cubicBezTo>
                    <a:cubicBezTo>
                      <a:pt x="169095" y="236696"/>
                      <a:pt x="169095" y="250984"/>
                      <a:pt x="170047" y="263366"/>
                    </a:cubicBezTo>
                    <a:cubicBezTo>
                      <a:pt x="171000" y="276701"/>
                      <a:pt x="172905" y="289084"/>
                      <a:pt x="174810" y="300514"/>
                    </a:cubicBezTo>
                    <a:cubicBezTo>
                      <a:pt x="178620" y="324326"/>
                      <a:pt x="183382" y="344329"/>
                      <a:pt x="186240" y="359569"/>
                    </a:cubicBezTo>
                    <a:cubicBezTo>
                      <a:pt x="189097" y="373856"/>
                      <a:pt x="191002" y="382429"/>
                      <a:pt x="191002" y="382429"/>
                    </a:cubicBezTo>
                    <a:cubicBezTo>
                      <a:pt x="191002" y="382429"/>
                      <a:pt x="189097" y="380524"/>
                      <a:pt x="187192" y="377666"/>
                    </a:cubicBezTo>
                    <a:cubicBezTo>
                      <a:pt x="184335" y="374809"/>
                      <a:pt x="180525" y="370046"/>
                      <a:pt x="175762" y="364331"/>
                    </a:cubicBezTo>
                    <a:cubicBezTo>
                      <a:pt x="167190" y="352901"/>
                      <a:pt x="154807" y="334804"/>
                      <a:pt x="143377" y="311944"/>
                    </a:cubicBezTo>
                    <a:close/>
                  </a:path>
                </a:pathLst>
              </a:custGeom>
              <a:solidFill>
                <a:srgbClr val="000000"/>
              </a:solidFill>
              <a:ln w="9525"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C16E87FD-0ACD-4DFB-B5F6-FF6A1778FCB1}"/>
                  </a:ext>
                </a:extLst>
              </p:cNvPr>
              <p:cNvSpPr/>
              <p:nvPr/>
            </p:nvSpPr>
            <p:spPr>
              <a:xfrm>
                <a:off x="89503" y="4656423"/>
                <a:ext cx="428625" cy="257175"/>
              </a:xfrm>
              <a:custGeom>
                <a:avLst/>
                <a:gdLst>
                  <a:gd name="connsiteX0" fmla="*/ 235744 w 428625"/>
                  <a:gd name="connsiteY0" fmla="*/ 247174 h 257175"/>
                  <a:gd name="connsiteX1" fmla="*/ 242411 w 428625"/>
                  <a:gd name="connsiteY1" fmla="*/ 246221 h 257175"/>
                  <a:gd name="connsiteX2" fmla="*/ 250031 w 428625"/>
                  <a:gd name="connsiteY2" fmla="*/ 244316 h 257175"/>
                  <a:gd name="connsiteX3" fmla="*/ 427196 w 428625"/>
                  <a:gd name="connsiteY3" fmla="*/ 106204 h 257175"/>
                  <a:gd name="connsiteX4" fmla="*/ 426244 w 428625"/>
                  <a:gd name="connsiteY4" fmla="*/ 93821 h 257175"/>
                  <a:gd name="connsiteX5" fmla="*/ 418624 w 428625"/>
                  <a:gd name="connsiteY5" fmla="*/ 71914 h 257175"/>
                  <a:gd name="connsiteX6" fmla="*/ 413861 w 428625"/>
                  <a:gd name="connsiteY6" fmla="*/ 64294 h 257175"/>
                  <a:gd name="connsiteX7" fmla="*/ 411956 w 428625"/>
                  <a:gd name="connsiteY7" fmla="*/ 61436 h 257175"/>
                  <a:gd name="connsiteX8" fmla="*/ 409099 w 428625"/>
                  <a:gd name="connsiteY8" fmla="*/ 58579 h 257175"/>
                  <a:gd name="connsiteX9" fmla="*/ 401479 w 428625"/>
                  <a:gd name="connsiteY9" fmla="*/ 50006 h 257175"/>
                  <a:gd name="connsiteX10" fmla="*/ 401479 w 428625"/>
                  <a:gd name="connsiteY10" fmla="*/ 50006 h 257175"/>
                  <a:gd name="connsiteX11" fmla="*/ 401479 w 428625"/>
                  <a:gd name="connsiteY11" fmla="*/ 50006 h 257175"/>
                  <a:gd name="connsiteX12" fmla="*/ 393859 w 428625"/>
                  <a:gd name="connsiteY12" fmla="*/ 44291 h 257175"/>
                  <a:gd name="connsiteX13" fmla="*/ 393859 w 428625"/>
                  <a:gd name="connsiteY13" fmla="*/ 44291 h 257175"/>
                  <a:gd name="connsiteX14" fmla="*/ 348139 w 428625"/>
                  <a:gd name="connsiteY14" fmla="*/ 20479 h 257175"/>
                  <a:gd name="connsiteX15" fmla="*/ 345281 w 428625"/>
                  <a:gd name="connsiteY15" fmla="*/ 19526 h 257175"/>
                  <a:gd name="connsiteX16" fmla="*/ 336709 w 428625"/>
                  <a:gd name="connsiteY16" fmla="*/ 16669 h 257175"/>
                  <a:gd name="connsiteX17" fmla="*/ 332899 w 428625"/>
                  <a:gd name="connsiteY17" fmla="*/ 15716 h 257175"/>
                  <a:gd name="connsiteX18" fmla="*/ 324326 w 428625"/>
                  <a:gd name="connsiteY18" fmla="*/ 13811 h 257175"/>
                  <a:gd name="connsiteX19" fmla="*/ 319564 w 428625"/>
                  <a:gd name="connsiteY19" fmla="*/ 12859 h 257175"/>
                  <a:gd name="connsiteX20" fmla="*/ 310991 w 428625"/>
                  <a:gd name="connsiteY20" fmla="*/ 10954 h 257175"/>
                  <a:gd name="connsiteX21" fmla="*/ 304324 w 428625"/>
                  <a:gd name="connsiteY21" fmla="*/ 10001 h 257175"/>
                  <a:gd name="connsiteX22" fmla="*/ 291941 w 428625"/>
                  <a:gd name="connsiteY22" fmla="*/ 8096 h 257175"/>
                  <a:gd name="connsiteX23" fmla="*/ 283369 w 428625"/>
                  <a:gd name="connsiteY23" fmla="*/ 7144 h 257175"/>
                  <a:gd name="connsiteX24" fmla="*/ 276701 w 428625"/>
                  <a:gd name="connsiteY24" fmla="*/ 7144 h 257175"/>
                  <a:gd name="connsiteX25" fmla="*/ 267176 w 428625"/>
                  <a:gd name="connsiteY25" fmla="*/ 7144 h 257175"/>
                  <a:gd name="connsiteX26" fmla="*/ 260509 w 428625"/>
                  <a:gd name="connsiteY26" fmla="*/ 7144 h 257175"/>
                  <a:gd name="connsiteX27" fmla="*/ 250984 w 428625"/>
                  <a:gd name="connsiteY27" fmla="*/ 7144 h 257175"/>
                  <a:gd name="connsiteX28" fmla="*/ 244316 w 428625"/>
                  <a:gd name="connsiteY28" fmla="*/ 7144 h 257175"/>
                  <a:gd name="connsiteX29" fmla="*/ 233839 w 428625"/>
                  <a:gd name="connsiteY29" fmla="*/ 8096 h 257175"/>
                  <a:gd name="connsiteX30" fmla="*/ 228124 w 428625"/>
                  <a:gd name="connsiteY30" fmla="*/ 8096 h 257175"/>
                  <a:gd name="connsiteX31" fmla="*/ 211931 w 428625"/>
                  <a:gd name="connsiteY31" fmla="*/ 10001 h 257175"/>
                  <a:gd name="connsiteX32" fmla="*/ 196691 w 428625"/>
                  <a:gd name="connsiteY32" fmla="*/ 11906 h 257175"/>
                  <a:gd name="connsiteX33" fmla="*/ 182404 w 428625"/>
                  <a:gd name="connsiteY33" fmla="*/ 14764 h 257175"/>
                  <a:gd name="connsiteX34" fmla="*/ 178594 w 428625"/>
                  <a:gd name="connsiteY34" fmla="*/ 15716 h 257175"/>
                  <a:gd name="connsiteX35" fmla="*/ 165259 w 428625"/>
                  <a:gd name="connsiteY35" fmla="*/ 18574 h 257175"/>
                  <a:gd name="connsiteX36" fmla="*/ 165259 w 428625"/>
                  <a:gd name="connsiteY36" fmla="*/ 18574 h 257175"/>
                  <a:gd name="connsiteX37" fmla="*/ 151924 w 428625"/>
                  <a:gd name="connsiteY37" fmla="*/ 22384 h 257175"/>
                  <a:gd name="connsiteX38" fmla="*/ 149066 w 428625"/>
                  <a:gd name="connsiteY38" fmla="*/ 23336 h 257175"/>
                  <a:gd name="connsiteX39" fmla="*/ 135731 w 428625"/>
                  <a:gd name="connsiteY39" fmla="*/ 27146 h 257175"/>
                  <a:gd name="connsiteX40" fmla="*/ 135731 w 428625"/>
                  <a:gd name="connsiteY40" fmla="*/ 27146 h 257175"/>
                  <a:gd name="connsiteX41" fmla="*/ 123349 w 428625"/>
                  <a:gd name="connsiteY41" fmla="*/ 31909 h 257175"/>
                  <a:gd name="connsiteX42" fmla="*/ 120491 w 428625"/>
                  <a:gd name="connsiteY42" fmla="*/ 32861 h 257175"/>
                  <a:gd name="connsiteX43" fmla="*/ 96679 w 428625"/>
                  <a:gd name="connsiteY43" fmla="*/ 43339 h 257175"/>
                  <a:gd name="connsiteX44" fmla="*/ 94774 w 428625"/>
                  <a:gd name="connsiteY44" fmla="*/ 44291 h 257175"/>
                  <a:gd name="connsiteX45" fmla="*/ 84296 w 428625"/>
                  <a:gd name="connsiteY45" fmla="*/ 50006 h 257175"/>
                  <a:gd name="connsiteX46" fmla="*/ 84296 w 428625"/>
                  <a:gd name="connsiteY46" fmla="*/ 50006 h 257175"/>
                  <a:gd name="connsiteX47" fmla="*/ 84296 w 428625"/>
                  <a:gd name="connsiteY47" fmla="*/ 50006 h 257175"/>
                  <a:gd name="connsiteX48" fmla="*/ 74771 w 428625"/>
                  <a:gd name="connsiteY48" fmla="*/ 55721 h 257175"/>
                  <a:gd name="connsiteX49" fmla="*/ 72866 w 428625"/>
                  <a:gd name="connsiteY49" fmla="*/ 56674 h 257175"/>
                  <a:gd name="connsiteX50" fmla="*/ 66199 w 428625"/>
                  <a:gd name="connsiteY50" fmla="*/ 61436 h 257175"/>
                  <a:gd name="connsiteX51" fmla="*/ 64294 w 428625"/>
                  <a:gd name="connsiteY51" fmla="*/ 63341 h 257175"/>
                  <a:gd name="connsiteX52" fmla="*/ 58579 w 428625"/>
                  <a:gd name="connsiteY52" fmla="*/ 68104 h 257175"/>
                  <a:gd name="connsiteX53" fmla="*/ 56674 w 428625"/>
                  <a:gd name="connsiteY53" fmla="*/ 70009 h 257175"/>
                  <a:gd name="connsiteX54" fmla="*/ 42386 w 428625"/>
                  <a:gd name="connsiteY54" fmla="*/ 82391 h 257175"/>
                  <a:gd name="connsiteX55" fmla="*/ 41434 w 428625"/>
                  <a:gd name="connsiteY55" fmla="*/ 83344 h 257175"/>
                  <a:gd name="connsiteX56" fmla="*/ 36671 w 428625"/>
                  <a:gd name="connsiteY56" fmla="*/ 88106 h 257175"/>
                  <a:gd name="connsiteX57" fmla="*/ 34766 w 428625"/>
                  <a:gd name="connsiteY57" fmla="*/ 90011 h 257175"/>
                  <a:gd name="connsiteX58" fmla="*/ 30956 w 428625"/>
                  <a:gd name="connsiteY58" fmla="*/ 94774 h 257175"/>
                  <a:gd name="connsiteX59" fmla="*/ 29051 w 428625"/>
                  <a:gd name="connsiteY59" fmla="*/ 96679 h 257175"/>
                  <a:gd name="connsiteX60" fmla="*/ 24289 w 428625"/>
                  <a:gd name="connsiteY60" fmla="*/ 103346 h 257175"/>
                  <a:gd name="connsiteX61" fmla="*/ 24289 w 428625"/>
                  <a:gd name="connsiteY61" fmla="*/ 103346 h 257175"/>
                  <a:gd name="connsiteX62" fmla="*/ 19526 w 428625"/>
                  <a:gd name="connsiteY62" fmla="*/ 110014 h 257175"/>
                  <a:gd name="connsiteX63" fmla="*/ 18574 w 428625"/>
                  <a:gd name="connsiteY63" fmla="*/ 111919 h 257175"/>
                  <a:gd name="connsiteX64" fmla="*/ 15716 w 428625"/>
                  <a:gd name="connsiteY64" fmla="*/ 116681 h 257175"/>
                  <a:gd name="connsiteX65" fmla="*/ 14764 w 428625"/>
                  <a:gd name="connsiteY65" fmla="*/ 118586 h 257175"/>
                  <a:gd name="connsiteX66" fmla="*/ 12859 w 428625"/>
                  <a:gd name="connsiteY66" fmla="*/ 123349 h 257175"/>
                  <a:gd name="connsiteX67" fmla="*/ 11906 w 428625"/>
                  <a:gd name="connsiteY67" fmla="*/ 125254 h 257175"/>
                  <a:gd name="connsiteX68" fmla="*/ 10001 w 428625"/>
                  <a:gd name="connsiteY68" fmla="*/ 131921 h 257175"/>
                  <a:gd name="connsiteX69" fmla="*/ 10001 w 428625"/>
                  <a:gd name="connsiteY69" fmla="*/ 131921 h 257175"/>
                  <a:gd name="connsiteX70" fmla="*/ 8096 w 428625"/>
                  <a:gd name="connsiteY70" fmla="*/ 138589 h 257175"/>
                  <a:gd name="connsiteX71" fmla="*/ 8096 w 428625"/>
                  <a:gd name="connsiteY71" fmla="*/ 140494 h 257175"/>
                  <a:gd name="connsiteX72" fmla="*/ 7144 w 428625"/>
                  <a:gd name="connsiteY72" fmla="*/ 145256 h 257175"/>
                  <a:gd name="connsiteX73" fmla="*/ 7144 w 428625"/>
                  <a:gd name="connsiteY73" fmla="*/ 148114 h 257175"/>
                  <a:gd name="connsiteX74" fmla="*/ 7144 w 428625"/>
                  <a:gd name="connsiteY74" fmla="*/ 152876 h 257175"/>
                  <a:gd name="connsiteX75" fmla="*/ 7144 w 428625"/>
                  <a:gd name="connsiteY75" fmla="*/ 154781 h 257175"/>
                  <a:gd name="connsiteX76" fmla="*/ 8096 w 428625"/>
                  <a:gd name="connsiteY76" fmla="*/ 161449 h 257175"/>
                  <a:gd name="connsiteX77" fmla="*/ 10954 w 428625"/>
                  <a:gd name="connsiteY77" fmla="*/ 171926 h 257175"/>
                  <a:gd name="connsiteX78" fmla="*/ 235744 w 428625"/>
                  <a:gd name="connsiteY78" fmla="*/ 24717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28625" h="257175">
                    <a:moveTo>
                      <a:pt x="235744" y="247174"/>
                    </a:moveTo>
                    <a:cubicBezTo>
                      <a:pt x="237649" y="247174"/>
                      <a:pt x="240506" y="246221"/>
                      <a:pt x="242411" y="246221"/>
                    </a:cubicBezTo>
                    <a:cubicBezTo>
                      <a:pt x="245269" y="246221"/>
                      <a:pt x="247174" y="245269"/>
                      <a:pt x="250031" y="244316"/>
                    </a:cubicBezTo>
                    <a:cubicBezTo>
                      <a:pt x="350996" y="223361"/>
                      <a:pt x="426244" y="165259"/>
                      <a:pt x="427196" y="106204"/>
                    </a:cubicBezTo>
                    <a:cubicBezTo>
                      <a:pt x="427196" y="102394"/>
                      <a:pt x="427196" y="97631"/>
                      <a:pt x="426244" y="93821"/>
                    </a:cubicBezTo>
                    <a:cubicBezTo>
                      <a:pt x="425291" y="86201"/>
                      <a:pt x="422434" y="78581"/>
                      <a:pt x="418624" y="71914"/>
                    </a:cubicBezTo>
                    <a:cubicBezTo>
                      <a:pt x="417671" y="69056"/>
                      <a:pt x="415766" y="67151"/>
                      <a:pt x="413861" y="64294"/>
                    </a:cubicBezTo>
                    <a:cubicBezTo>
                      <a:pt x="412909" y="63341"/>
                      <a:pt x="411956" y="62389"/>
                      <a:pt x="411956" y="61436"/>
                    </a:cubicBezTo>
                    <a:cubicBezTo>
                      <a:pt x="411004" y="60484"/>
                      <a:pt x="410051" y="59531"/>
                      <a:pt x="409099" y="58579"/>
                    </a:cubicBezTo>
                    <a:cubicBezTo>
                      <a:pt x="406241" y="55721"/>
                      <a:pt x="404336" y="52864"/>
                      <a:pt x="401479" y="50006"/>
                    </a:cubicBezTo>
                    <a:cubicBezTo>
                      <a:pt x="401479" y="50006"/>
                      <a:pt x="401479" y="50006"/>
                      <a:pt x="401479" y="50006"/>
                    </a:cubicBezTo>
                    <a:cubicBezTo>
                      <a:pt x="401479" y="50006"/>
                      <a:pt x="401479" y="50006"/>
                      <a:pt x="401479" y="50006"/>
                    </a:cubicBezTo>
                    <a:cubicBezTo>
                      <a:pt x="399574" y="48101"/>
                      <a:pt x="396716" y="46196"/>
                      <a:pt x="393859" y="44291"/>
                    </a:cubicBezTo>
                    <a:cubicBezTo>
                      <a:pt x="393859" y="44291"/>
                      <a:pt x="393859" y="44291"/>
                      <a:pt x="393859" y="44291"/>
                    </a:cubicBezTo>
                    <a:cubicBezTo>
                      <a:pt x="381476" y="34766"/>
                      <a:pt x="366236" y="26194"/>
                      <a:pt x="348139" y="20479"/>
                    </a:cubicBezTo>
                    <a:cubicBezTo>
                      <a:pt x="347186" y="20479"/>
                      <a:pt x="346234" y="19526"/>
                      <a:pt x="345281" y="19526"/>
                    </a:cubicBezTo>
                    <a:cubicBezTo>
                      <a:pt x="342424" y="18574"/>
                      <a:pt x="339566" y="17621"/>
                      <a:pt x="336709" y="16669"/>
                    </a:cubicBezTo>
                    <a:cubicBezTo>
                      <a:pt x="335756" y="16669"/>
                      <a:pt x="333851" y="15716"/>
                      <a:pt x="332899" y="15716"/>
                    </a:cubicBezTo>
                    <a:cubicBezTo>
                      <a:pt x="330041" y="14764"/>
                      <a:pt x="327184" y="13811"/>
                      <a:pt x="324326" y="13811"/>
                    </a:cubicBezTo>
                    <a:cubicBezTo>
                      <a:pt x="322421" y="13811"/>
                      <a:pt x="321469" y="12859"/>
                      <a:pt x="319564" y="12859"/>
                    </a:cubicBezTo>
                    <a:cubicBezTo>
                      <a:pt x="316706" y="11906"/>
                      <a:pt x="313849" y="11906"/>
                      <a:pt x="310991" y="10954"/>
                    </a:cubicBezTo>
                    <a:cubicBezTo>
                      <a:pt x="309086" y="10954"/>
                      <a:pt x="306229" y="10001"/>
                      <a:pt x="304324" y="10001"/>
                    </a:cubicBezTo>
                    <a:cubicBezTo>
                      <a:pt x="300514" y="9049"/>
                      <a:pt x="296704" y="9049"/>
                      <a:pt x="291941" y="8096"/>
                    </a:cubicBezTo>
                    <a:cubicBezTo>
                      <a:pt x="289084" y="8096"/>
                      <a:pt x="286226" y="7144"/>
                      <a:pt x="283369" y="7144"/>
                    </a:cubicBezTo>
                    <a:cubicBezTo>
                      <a:pt x="281464" y="7144"/>
                      <a:pt x="278606" y="7144"/>
                      <a:pt x="276701" y="7144"/>
                    </a:cubicBezTo>
                    <a:cubicBezTo>
                      <a:pt x="273844" y="7144"/>
                      <a:pt x="270986" y="7144"/>
                      <a:pt x="267176" y="7144"/>
                    </a:cubicBezTo>
                    <a:cubicBezTo>
                      <a:pt x="265271" y="7144"/>
                      <a:pt x="262414" y="7144"/>
                      <a:pt x="260509" y="7144"/>
                    </a:cubicBezTo>
                    <a:cubicBezTo>
                      <a:pt x="257651" y="7144"/>
                      <a:pt x="253841" y="7144"/>
                      <a:pt x="250984" y="7144"/>
                    </a:cubicBezTo>
                    <a:cubicBezTo>
                      <a:pt x="249079" y="7144"/>
                      <a:pt x="247174" y="7144"/>
                      <a:pt x="244316" y="7144"/>
                    </a:cubicBezTo>
                    <a:cubicBezTo>
                      <a:pt x="240506" y="7144"/>
                      <a:pt x="236696" y="7144"/>
                      <a:pt x="233839" y="8096"/>
                    </a:cubicBezTo>
                    <a:cubicBezTo>
                      <a:pt x="231934" y="8096"/>
                      <a:pt x="230029" y="8096"/>
                      <a:pt x="228124" y="8096"/>
                    </a:cubicBezTo>
                    <a:cubicBezTo>
                      <a:pt x="222409" y="8096"/>
                      <a:pt x="216694" y="9049"/>
                      <a:pt x="211931" y="10001"/>
                    </a:cubicBezTo>
                    <a:cubicBezTo>
                      <a:pt x="207169" y="10954"/>
                      <a:pt x="201454" y="10954"/>
                      <a:pt x="196691" y="11906"/>
                    </a:cubicBezTo>
                    <a:cubicBezTo>
                      <a:pt x="191929" y="12859"/>
                      <a:pt x="187166" y="13811"/>
                      <a:pt x="182404" y="14764"/>
                    </a:cubicBezTo>
                    <a:cubicBezTo>
                      <a:pt x="181451" y="14764"/>
                      <a:pt x="180499" y="15716"/>
                      <a:pt x="178594" y="15716"/>
                    </a:cubicBezTo>
                    <a:cubicBezTo>
                      <a:pt x="173831" y="16669"/>
                      <a:pt x="169069" y="17621"/>
                      <a:pt x="165259" y="18574"/>
                    </a:cubicBezTo>
                    <a:cubicBezTo>
                      <a:pt x="165259" y="18574"/>
                      <a:pt x="165259" y="18574"/>
                      <a:pt x="165259" y="18574"/>
                    </a:cubicBezTo>
                    <a:cubicBezTo>
                      <a:pt x="160496" y="19526"/>
                      <a:pt x="155734" y="21431"/>
                      <a:pt x="151924" y="22384"/>
                    </a:cubicBezTo>
                    <a:cubicBezTo>
                      <a:pt x="150971" y="22384"/>
                      <a:pt x="150019" y="23336"/>
                      <a:pt x="149066" y="23336"/>
                    </a:cubicBezTo>
                    <a:cubicBezTo>
                      <a:pt x="144304" y="24289"/>
                      <a:pt x="140494" y="26194"/>
                      <a:pt x="135731" y="27146"/>
                    </a:cubicBezTo>
                    <a:cubicBezTo>
                      <a:pt x="135731" y="27146"/>
                      <a:pt x="135731" y="27146"/>
                      <a:pt x="135731" y="27146"/>
                    </a:cubicBezTo>
                    <a:cubicBezTo>
                      <a:pt x="130969" y="29051"/>
                      <a:pt x="127159" y="30004"/>
                      <a:pt x="123349" y="31909"/>
                    </a:cubicBezTo>
                    <a:cubicBezTo>
                      <a:pt x="122396" y="31909"/>
                      <a:pt x="121444" y="32861"/>
                      <a:pt x="120491" y="32861"/>
                    </a:cubicBezTo>
                    <a:cubicBezTo>
                      <a:pt x="111919" y="36671"/>
                      <a:pt x="104299" y="39529"/>
                      <a:pt x="96679" y="43339"/>
                    </a:cubicBezTo>
                    <a:cubicBezTo>
                      <a:pt x="95726" y="43339"/>
                      <a:pt x="94774" y="44291"/>
                      <a:pt x="94774" y="44291"/>
                    </a:cubicBezTo>
                    <a:cubicBezTo>
                      <a:pt x="90964" y="46196"/>
                      <a:pt x="87154" y="48101"/>
                      <a:pt x="84296" y="50006"/>
                    </a:cubicBezTo>
                    <a:cubicBezTo>
                      <a:pt x="84296" y="50006"/>
                      <a:pt x="84296" y="50006"/>
                      <a:pt x="84296" y="50006"/>
                    </a:cubicBezTo>
                    <a:lnTo>
                      <a:pt x="84296" y="50006"/>
                    </a:lnTo>
                    <a:cubicBezTo>
                      <a:pt x="81439" y="51911"/>
                      <a:pt x="78581" y="53816"/>
                      <a:pt x="74771" y="55721"/>
                    </a:cubicBezTo>
                    <a:cubicBezTo>
                      <a:pt x="73819" y="55721"/>
                      <a:pt x="73819" y="56674"/>
                      <a:pt x="72866" y="56674"/>
                    </a:cubicBezTo>
                    <a:cubicBezTo>
                      <a:pt x="70961" y="58579"/>
                      <a:pt x="68104" y="59531"/>
                      <a:pt x="66199" y="61436"/>
                    </a:cubicBezTo>
                    <a:cubicBezTo>
                      <a:pt x="65246" y="62389"/>
                      <a:pt x="64294" y="62389"/>
                      <a:pt x="64294" y="63341"/>
                    </a:cubicBezTo>
                    <a:cubicBezTo>
                      <a:pt x="62389" y="65246"/>
                      <a:pt x="60484" y="66199"/>
                      <a:pt x="58579" y="68104"/>
                    </a:cubicBezTo>
                    <a:cubicBezTo>
                      <a:pt x="57626" y="69056"/>
                      <a:pt x="57626" y="69056"/>
                      <a:pt x="56674" y="70009"/>
                    </a:cubicBezTo>
                    <a:cubicBezTo>
                      <a:pt x="51911" y="73819"/>
                      <a:pt x="47149" y="78581"/>
                      <a:pt x="42386" y="82391"/>
                    </a:cubicBezTo>
                    <a:cubicBezTo>
                      <a:pt x="41434" y="82391"/>
                      <a:pt x="41434" y="83344"/>
                      <a:pt x="41434" y="83344"/>
                    </a:cubicBezTo>
                    <a:cubicBezTo>
                      <a:pt x="39529" y="85249"/>
                      <a:pt x="38576" y="86201"/>
                      <a:pt x="36671" y="88106"/>
                    </a:cubicBezTo>
                    <a:cubicBezTo>
                      <a:pt x="35719" y="89059"/>
                      <a:pt x="35719" y="89059"/>
                      <a:pt x="34766" y="90011"/>
                    </a:cubicBezTo>
                    <a:cubicBezTo>
                      <a:pt x="32861" y="91916"/>
                      <a:pt x="31909" y="92869"/>
                      <a:pt x="30956" y="94774"/>
                    </a:cubicBezTo>
                    <a:cubicBezTo>
                      <a:pt x="30004" y="95726"/>
                      <a:pt x="30004" y="95726"/>
                      <a:pt x="29051" y="96679"/>
                    </a:cubicBezTo>
                    <a:cubicBezTo>
                      <a:pt x="27146" y="98584"/>
                      <a:pt x="25241" y="101441"/>
                      <a:pt x="24289" y="103346"/>
                    </a:cubicBezTo>
                    <a:cubicBezTo>
                      <a:pt x="24289" y="103346"/>
                      <a:pt x="24289" y="103346"/>
                      <a:pt x="24289" y="103346"/>
                    </a:cubicBezTo>
                    <a:cubicBezTo>
                      <a:pt x="22384" y="105251"/>
                      <a:pt x="21431" y="108109"/>
                      <a:pt x="19526" y="110014"/>
                    </a:cubicBezTo>
                    <a:cubicBezTo>
                      <a:pt x="19526" y="110966"/>
                      <a:pt x="18574" y="110966"/>
                      <a:pt x="18574" y="111919"/>
                    </a:cubicBezTo>
                    <a:cubicBezTo>
                      <a:pt x="17621" y="113824"/>
                      <a:pt x="16669" y="115729"/>
                      <a:pt x="15716" y="116681"/>
                    </a:cubicBezTo>
                    <a:cubicBezTo>
                      <a:pt x="15716" y="117634"/>
                      <a:pt x="14764" y="118586"/>
                      <a:pt x="14764" y="118586"/>
                    </a:cubicBezTo>
                    <a:cubicBezTo>
                      <a:pt x="13811" y="120491"/>
                      <a:pt x="12859" y="121444"/>
                      <a:pt x="12859" y="123349"/>
                    </a:cubicBezTo>
                    <a:cubicBezTo>
                      <a:pt x="12859" y="124301"/>
                      <a:pt x="11906" y="124301"/>
                      <a:pt x="11906" y="125254"/>
                    </a:cubicBezTo>
                    <a:cubicBezTo>
                      <a:pt x="10954" y="127159"/>
                      <a:pt x="10001" y="130016"/>
                      <a:pt x="10001" y="131921"/>
                    </a:cubicBezTo>
                    <a:cubicBezTo>
                      <a:pt x="10001" y="131921"/>
                      <a:pt x="10001" y="131921"/>
                      <a:pt x="10001" y="131921"/>
                    </a:cubicBezTo>
                    <a:cubicBezTo>
                      <a:pt x="9049" y="133826"/>
                      <a:pt x="9049" y="136684"/>
                      <a:pt x="8096" y="138589"/>
                    </a:cubicBezTo>
                    <a:cubicBezTo>
                      <a:pt x="8096" y="139541"/>
                      <a:pt x="8096" y="139541"/>
                      <a:pt x="8096" y="140494"/>
                    </a:cubicBezTo>
                    <a:cubicBezTo>
                      <a:pt x="8096" y="142399"/>
                      <a:pt x="8096" y="143351"/>
                      <a:pt x="7144" y="145256"/>
                    </a:cubicBezTo>
                    <a:cubicBezTo>
                      <a:pt x="7144" y="146209"/>
                      <a:pt x="7144" y="147161"/>
                      <a:pt x="7144" y="148114"/>
                    </a:cubicBezTo>
                    <a:cubicBezTo>
                      <a:pt x="7144" y="150019"/>
                      <a:pt x="7144" y="150971"/>
                      <a:pt x="7144" y="152876"/>
                    </a:cubicBezTo>
                    <a:cubicBezTo>
                      <a:pt x="7144" y="153829"/>
                      <a:pt x="7144" y="154781"/>
                      <a:pt x="7144" y="154781"/>
                    </a:cubicBezTo>
                    <a:cubicBezTo>
                      <a:pt x="7144" y="156686"/>
                      <a:pt x="7144" y="159544"/>
                      <a:pt x="8096" y="161449"/>
                    </a:cubicBezTo>
                    <a:cubicBezTo>
                      <a:pt x="9049" y="165259"/>
                      <a:pt x="10001" y="169069"/>
                      <a:pt x="10954" y="171926"/>
                    </a:cubicBezTo>
                    <a:cubicBezTo>
                      <a:pt x="29051" y="232886"/>
                      <a:pt x="126206" y="265271"/>
                      <a:pt x="235744" y="247174"/>
                    </a:cubicBezTo>
                    <a:close/>
                  </a:path>
                </a:pathLst>
              </a:custGeom>
              <a:solidFill>
                <a:srgbClr val="231F20"/>
              </a:solidFill>
              <a:ln w="9525"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DFFC61B8-7838-47A8-9A34-72DC2D19FDE3}"/>
                  </a:ext>
                </a:extLst>
              </p:cNvPr>
              <p:cNvSpPr/>
              <p:nvPr/>
            </p:nvSpPr>
            <p:spPr>
              <a:xfrm>
                <a:off x="63703" y="4658328"/>
                <a:ext cx="447675" cy="266700"/>
              </a:xfrm>
              <a:custGeom>
                <a:avLst/>
                <a:gdLst>
                  <a:gd name="connsiteX0" fmla="*/ 8179 w 447675"/>
                  <a:gd name="connsiteY0" fmla="*/ 170974 h 266700"/>
                  <a:gd name="connsiteX1" fmla="*/ 42469 w 447675"/>
                  <a:gd name="connsiteY1" fmla="*/ 223361 h 266700"/>
                  <a:gd name="connsiteX2" fmla="*/ 48184 w 447675"/>
                  <a:gd name="connsiteY2" fmla="*/ 228124 h 266700"/>
                  <a:gd name="connsiteX3" fmla="*/ 180581 w 447675"/>
                  <a:gd name="connsiteY3" fmla="*/ 263366 h 266700"/>
                  <a:gd name="connsiteX4" fmla="*/ 246304 w 447675"/>
                  <a:gd name="connsiteY4" fmla="*/ 257651 h 266700"/>
                  <a:gd name="connsiteX5" fmla="*/ 407276 w 447675"/>
                  <a:gd name="connsiteY5" fmla="*/ 185261 h 266700"/>
                  <a:gd name="connsiteX6" fmla="*/ 427279 w 447675"/>
                  <a:gd name="connsiteY6" fmla="*/ 161449 h 266700"/>
                  <a:gd name="connsiteX7" fmla="*/ 439661 w 447675"/>
                  <a:gd name="connsiteY7" fmla="*/ 136684 h 266700"/>
                  <a:gd name="connsiteX8" fmla="*/ 444424 w 447675"/>
                  <a:gd name="connsiteY8" fmla="*/ 110966 h 266700"/>
                  <a:gd name="connsiteX9" fmla="*/ 443471 w 447675"/>
                  <a:gd name="connsiteY9" fmla="*/ 98584 h 266700"/>
                  <a:gd name="connsiteX10" fmla="*/ 418706 w 447675"/>
                  <a:gd name="connsiteY10" fmla="*/ 53816 h 266700"/>
                  <a:gd name="connsiteX11" fmla="*/ 407276 w 447675"/>
                  <a:gd name="connsiteY11" fmla="*/ 44291 h 266700"/>
                  <a:gd name="connsiteX12" fmla="*/ 380606 w 447675"/>
                  <a:gd name="connsiteY12" fmla="*/ 29051 h 266700"/>
                  <a:gd name="connsiteX13" fmla="*/ 334886 w 447675"/>
                  <a:gd name="connsiteY13" fmla="*/ 13811 h 266700"/>
                  <a:gd name="connsiteX14" fmla="*/ 312026 w 447675"/>
                  <a:gd name="connsiteY14" fmla="*/ 10001 h 266700"/>
                  <a:gd name="connsiteX15" fmla="*/ 272021 w 447675"/>
                  <a:gd name="connsiteY15" fmla="*/ 7144 h 266700"/>
                  <a:gd name="connsiteX16" fmla="*/ 271069 w 447675"/>
                  <a:gd name="connsiteY16" fmla="*/ 7144 h 266700"/>
                  <a:gd name="connsiteX17" fmla="*/ 228206 w 447675"/>
                  <a:gd name="connsiteY17" fmla="*/ 9049 h 266700"/>
                  <a:gd name="connsiteX18" fmla="*/ 205346 w 447675"/>
                  <a:gd name="connsiteY18" fmla="*/ 11906 h 266700"/>
                  <a:gd name="connsiteX19" fmla="*/ 141529 w 447675"/>
                  <a:gd name="connsiteY19" fmla="*/ 28099 h 266700"/>
                  <a:gd name="connsiteX20" fmla="*/ 8179 w 447675"/>
                  <a:gd name="connsiteY20" fmla="*/ 17097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7675" h="266700">
                    <a:moveTo>
                      <a:pt x="8179" y="170974"/>
                    </a:moveTo>
                    <a:cubicBezTo>
                      <a:pt x="11989" y="191929"/>
                      <a:pt x="23419" y="209074"/>
                      <a:pt x="42469" y="223361"/>
                    </a:cubicBezTo>
                    <a:cubicBezTo>
                      <a:pt x="44374" y="225266"/>
                      <a:pt x="46279" y="226219"/>
                      <a:pt x="48184" y="228124"/>
                    </a:cubicBezTo>
                    <a:cubicBezTo>
                      <a:pt x="79616" y="250031"/>
                      <a:pt x="126289" y="262414"/>
                      <a:pt x="180581" y="263366"/>
                    </a:cubicBezTo>
                    <a:cubicBezTo>
                      <a:pt x="201536" y="263366"/>
                      <a:pt x="223444" y="261461"/>
                      <a:pt x="246304" y="257651"/>
                    </a:cubicBezTo>
                    <a:cubicBezTo>
                      <a:pt x="313931" y="246221"/>
                      <a:pt x="372034" y="218599"/>
                      <a:pt x="407276" y="185261"/>
                    </a:cubicBezTo>
                    <a:cubicBezTo>
                      <a:pt x="414896" y="177641"/>
                      <a:pt x="421564" y="170021"/>
                      <a:pt x="427279" y="161449"/>
                    </a:cubicBezTo>
                    <a:cubicBezTo>
                      <a:pt x="432994" y="153829"/>
                      <a:pt x="436804" y="145256"/>
                      <a:pt x="439661" y="136684"/>
                    </a:cubicBezTo>
                    <a:cubicBezTo>
                      <a:pt x="442519" y="128111"/>
                      <a:pt x="444424" y="119539"/>
                      <a:pt x="444424" y="110966"/>
                    </a:cubicBezTo>
                    <a:cubicBezTo>
                      <a:pt x="444424" y="107156"/>
                      <a:pt x="444424" y="102394"/>
                      <a:pt x="443471" y="98584"/>
                    </a:cubicBezTo>
                    <a:cubicBezTo>
                      <a:pt x="440614" y="81439"/>
                      <a:pt x="432041" y="66199"/>
                      <a:pt x="418706" y="53816"/>
                    </a:cubicBezTo>
                    <a:cubicBezTo>
                      <a:pt x="414896" y="50959"/>
                      <a:pt x="412039" y="47149"/>
                      <a:pt x="407276" y="44291"/>
                    </a:cubicBezTo>
                    <a:cubicBezTo>
                      <a:pt x="399656" y="38576"/>
                      <a:pt x="390131" y="32861"/>
                      <a:pt x="380606" y="29051"/>
                    </a:cubicBezTo>
                    <a:cubicBezTo>
                      <a:pt x="367271" y="22384"/>
                      <a:pt x="351079" y="17621"/>
                      <a:pt x="334886" y="13811"/>
                    </a:cubicBezTo>
                    <a:cubicBezTo>
                      <a:pt x="327266" y="11906"/>
                      <a:pt x="319646" y="10954"/>
                      <a:pt x="312026" y="10001"/>
                    </a:cubicBezTo>
                    <a:cubicBezTo>
                      <a:pt x="299644" y="8096"/>
                      <a:pt x="286309" y="7144"/>
                      <a:pt x="272021" y="7144"/>
                    </a:cubicBezTo>
                    <a:cubicBezTo>
                      <a:pt x="272021" y="7144"/>
                      <a:pt x="272021" y="7144"/>
                      <a:pt x="271069" y="7144"/>
                    </a:cubicBezTo>
                    <a:cubicBezTo>
                      <a:pt x="256781" y="7144"/>
                      <a:pt x="242494" y="8096"/>
                      <a:pt x="228206" y="9049"/>
                    </a:cubicBezTo>
                    <a:cubicBezTo>
                      <a:pt x="220586" y="10001"/>
                      <a:pt x="212966" y="10954"/>
                      <a:pt x="205346" y="11906"/>
                    </a:cubicBezTo>
                    <a:cubicBezTo>
                      <a:pt x="182486" y="15716"/>
                      <a:pt x="161531" y="21431"/>
                      <a:pt x="141529" y="28099"/>
                    </a:cubicBezTo>
                    <a:cubicBezTo>
                      <a:pt x="55804" y="58579"/>
                      <a:pt x="-1346" y="115729"/>
                      <a:pt x="8179" y="170974"/>
                    </a:cubicBezTo>
                    <a:close/>
                  </a:path>
                </a:pathLst>
              </a:custGeom>
              <a:solidFill>
                <a:srgbClr val="231F20"/>
              </a:solidFill>
              <a:ln w="9525"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9D22C0F5-22CE-467D-A594-B324B980518B}"/>
                  </a:ext>
                </a:extLst>
              </p:cNvPr>
              <p:cNvSpPr/>
              <p:nvPr/>
            </p:nvSpPr>
            <p:spPr>
              <a:xfrm>
                <a:off x="171418" y="5206968"/>
                <a:ext cx="161925" cy="161925"/>
              </a:xfrm>
              <a:custGeom>
                <a:avLst/>
                <a:gdLst>
                  <a:gd name="connsiteX0" fmla="*/ 97631 w 161925"/>
                  <a:gd name="connsiteY0" fmla="*/ 157639 h 161925"/>
                  <a:gd name="connsiteX1" fmla="*/ 121444 w 161925"/>
                  <a:gd name="connsiteY1" fmla="*/ 152876 h 161925"/>
                  <a:gd name="connsiteX2" fmla="*/ 151924 w 161925"/>
                  <a:gd name="connsiteY2" fmla="*/ 7144 h 161925"/>
                  <a:gd name="connsiteX3" fmla="*/ 7144 w 161925"/>
                  <a:gd name="connsiteY3" fmla="*/ 76676 h 161925"/>
                  <a:gd name="connsiteX4" fmla="*/ 97631 w 161925"/>
                  <a:gd name="connsiteY4" fmla="*/ 157639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97631" y="157639"/>
                    </a:moveTo>
                    <a:cubicBezTo>
                      <a:pt x="105251" y="157639"/>
                      <a:pt x="112871" y="155734"/>
                      <a:pt x="121444" y="152876"/>
                    </a:cubicBezTo>
                    <a:cubicBezTo>
                      <a:pt x="159544" y="137636"/>
                      <a:pt x="161449" y="70961"/>
                      <a:pt x="151924" y="7144"/>
                    </a:cubicBezTo>
                    <a:cubicBezTo>
                      <a:pt x="97631" y="24289"/>
                      <a:pt x="49054" y="51911"/>
                      <a:pt x="7144" y="76676"/>
                    </a:cubicBezTo>
                    <a:cubicBezTo>
                      <a:pt x="30004" y="120491"/>
                      <a:pt x="60484" y="157639"/>
                      <a:pt x="97631" y="157639"/>
                    </a:cubicBezTo>
                    <a:close/>
                  </a:path>
                </a:pathLst>
              </a:custGeom>
              <a:solidFill>
                <a:srgbClr val="FFFFFF"/>
              </a:solidFill>
              <a:ln w="952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D0079B17-A474-477C-B639-F61A8CEE5087}"/>
                  </a:ext>
                </a:extLst>
              </p:cNvPr>
              <p:cNvSpPr/>
              <p:nvPr/>
            </p:nvSpPr>
            <p:spPr>
              <a:xfrm>
                <a:off x="387636" y="5189823"/>
                <a:ext cx="171450" cy="142875"/>
              </a:xfrm>
              <a:custGeom>
                <a:avLst/>
                <a:gdLst>
                  <a:gd name="connsiteX0" fmla="*/ 65246 w 171450"/>
                  <a:gd name="connsiteY0" fmla="*/ 130969 h 142875"/>
                  <a:gd name="connsiteX1" fmla="*/ 95726 w 171450"/>
                  <a:gd name="connsiteY1" fmla="*/ 135731 h 142875"/>
                  <a:gd name="connsiteX2" fmla="*/ 172879 w 171450"/>
                  <a:gd name="connsiteY2" fmla="*/ 36671 h 142875"/>
                  <a:gd name="connsiteX3" fmla="*/ 171926 w 171450"/>
                  <a:gd name="connsiteY3" fmla="*/ 9049 h 142875"/>
                  <a:gd name="connsiteX4" fmla="*/ 122396 w 171450"/>
                  <a:gd name="connsiteY4" fmla="*/ 8096 h 142875"/>
                  <a:gd name="connsiteX5" fmla="*/ 48101 w 171450"/>
                  <a:gd name="connsiteY5" fmla="*/ 7144 h 142875"/>
                  <a:gd name="connsiteX6" fmla="*/ 7144 w 171450"/>
                  <a:gd name="connsiteY6" fmla="*/ 9049 h 142875"/>
                  <a:gd name="connsiteX7" fmla="*/ 65246 w 171450"/>
                  <a:gd name="connsiteY7" fmla="*/ 13096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142875">
                    <a:moveTo>
                      <a:pt x="65246" y="130969"/>
                    </a:moveTo>
                    <a:cubicBezTo>
                      <a:pt x="71914" y="132874"/>
                      <a:pt x="82391" y="135731"/>
                      <a:pt x="95726" y="135731"/>
                    </a:cubicBezTo>
                    <a:cubicBezTo>
                      <a:pt x="130969" y="135731"/>
                      <a:pt x="179546" y="118586"/>
                      <a:pt x="172879" y="36671"/>
                    </a:cubicBezTo>
                    <a:cubicBezTo>
                      <a:pt x="171926" y="29051"/>
                      <a:pt x="171926" y="19526"/>
                      <a:pt x="171926" y="9049"/>
                    </a:cubicBezTo>
                    <a:cubicBezTo>
                      <a:pt x="155734" y="9049"/>
                      <a:pt x="138589" y="9049"/>
                      <a:pt x="122396" y="8096"/>
                    </a:cubicBezTo>
                    <a:cubicBezTo>
                      <a:pt x="94774" y="7144"/>
                      <a:pt x="70009" y="7144"/>
                      <a:pt x="48101" y="7144"/>
                    </a:cubicBezTo>
                    <a:cubicBezTo>
                      <a:pt x="30956" y="7144"/>
                      <a:pt x="17621" y="7144"/>
                      <a:pt x="7144" y="9049"/>
                    </a:cubicBezTo>
                    <a:cubicBezTo>
                      <a:pt x="22384" y="66199"/>
                      <a:pt x="43339" y="122396"/>
                      <a:pt x="65246" y="130969"/>
                    </a:cubicBezTo>
                    <a:close/>
                  </a:path>
                </a:pathLst>
              </a:custGeom>
              <a:solidFill>
                <a:srgbClr val="FFFFFF"/>
              </a:solidFill>
              <a:ln w="952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5CFD0B10-89EE-4B4F-9A35-27E96B531D10}"/>
                  </a:ext>
                </a:extLst>
              </p:cNvPr>
              <p:cNvSpPr/>
              <p:nvPr/>
            </p:nvSpPr>
            <p:spPr>
              <a:xfrm>
                <a:off x="-144004" y="4851685"/>
                <a:ext cx="1019175" cy="428625"/>
              </a:xfrm>
              <a:custGeom>
                <a:avLst/>
                <a:gdLst>
                  <a:gd name="connsiteX0" fmla="*/ 740714 w 1019175"/>
                  <a:gd name="connsiteY0" fmla="*/ 7144 h 428625"/>
                  <a:gd name="connsiteX1" fmla="*/ 491159 w 1019175"/>
                  <a:gd name="connsiteY1" fmla="*/ 188119 h 428625"/>
                  <a:gd name="connsiteX2" fmla="*/ 368286 w 1019175"/>
                  <a:gd name="connsiteY2" fmla="*/ 198596 h 428625"/>
                  <a:gd name="connsiteX3" fmla="*/ 198741 w 1019175"/>
                  <a:gd name="connsiteY3" fmla="*/ 145256 h 428625"/>
                  <a:gd name="connsiteX4" fmla="*/ 8241 w 1019175"/>
                  <a:gd name="connsiteY4" fmla="*/ 303371 h 428625"/>
                  <a:gd name="connsiteX5" fmla="*/ 147306 w 1019175"/>
                  <a:gd name="connsiteY5" fmla="*/ 425291 h 428625"/>
                  <a:gd name="connsiteX6" fmla="*/ 211124 w 1019175"/>
                  <a:gd name="connsiteY6" fmla="*/ 411004 h 428625"/>
                  <a:gd name="connsiteX7" fmla="*/ 527354 w 1019175"/>
                  <a:gd name="connsiteY7" fmla="*/ 272891 h 428625"/>
                  <a:gd name="connsiteX8" fmla="*/ 578789 w 1019175"/>
                  <a:gd name="connsiteY8" fmla="*/ 270986 h 428625"/>
                  <a:gd name="connsiteX9" fmla="*/ 755954 w 1019175"/>
                  <a:gd name="connsiteY9" fmla="*/ 273844 h 428625"/>
                  <a:gd name="connsiteX10" fmla="*/ 935976 w 1019175"/>
                  <a:gd name="connsiteY10" fmla="*/ 252889 h 428625"/>
                  <a:gd name="connsiteX11" fmla="*/ 1016939 w 1019175"/>
                  <a:gd name="connsiteY11" fmla="*/ 118586 h 428625"/>
                  <a:gd name="connsiteX12" fmla="*/ 740714 w 1019175"/>
                  <a:gd name="connsiteY12" fmla="*/ 714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175" h="428625">
                    <a:moveTo>
                      <a:pt x="740714" y="7144"/>
                    </a:moveTo>
                    <a:cubicBezTo>
                      <a:pt x="740714" y="7144"/>
                      <a:pt x="674039" y="159544"/>
                      <a:pt x="491159" y="188119"/>
                    </a:cubicBezTo>
                    <a:cubicBezTo>
                      <a:pt x="443534" y="195739"/>
                      <a:pt x="402576" y="198596"/>
                      <a:pt x="368286" y="198596"/>
                    </a:cubicBezTo>
                    <a:cubicBezTo>
                      <a:pt x="270179" y="198596"/>
                      <a:pt x="222554" y="172879"/>
                      <a:pt x="198741" y="145256"/>
                    </a:cubicBezTo>
                    <a:cubicBezTo>
                      <a:pt x="198741" y="145256"/>
                      <a:pt x="23481" y="195739"/>
                      <a:pt x="8241" y="303371"/>
                    </a:cubicBezTo>
                    <a:cubicBezTo>
                      <a:pt x="-3189" y="384334"/>
                      <a:pt x="76821" y="425291"/>
                      <a:pt x="147306" y="425291"/>
                    </a:cubicBezTo>
                    <a:cubicBezTo>
                      <a:pt x="171119" y="425291"/>
                      <a:pt x="193979" y="420529"/>
                      <a:pt x="211124" y="411004"/>
                    </a:cubicBezTo>
                    <a:cubicBezTo>
                      <a:pt x="281609" y="372904"/>
                      <a:pt x="386384" y="290989"/>
                      <a:pt x="527354" y="272891"/>
                    </a:cubicBezTo>
                    <a:cubicBezTo>
                      <a:pt x="539736" y="270986"/>
                      <a:pt x="557834" y="270986"/>
                      <a:pt x="578789" y="270986"/>
                    </a:cubicBezTo>
                    <a:cubicBezTo>
                      <a:pt x="626414" y="270986"/>
                      <a:pt x="692136" y="273844"/>
                      <a:pt x="755954" y="273844"/>
                    </a:cubicBezTo>
                    <a:cubicBezTo>
                      <a:pt x="828344" y="273844"/>
                      <a:pt x="897876" y="270034"/>
                      <a:pt x="935976" y="252889"/>
                    </a:cubicBezTo>
                    <a:cubicBezTo>
                      <a:pt x="1022654" y="214789"/>
                      <a:pt x="1022654" y="150971"/>
                      <a:pt x="1016939" y="118586"/>
                    </a:cubicBezTo>
                    <a:cubicBezTo>
                      <a:pt x="1011224" y="82391"/>
                      <a:pt x="958836" y="9049"/>
                      <a:pt x="740714" y="7144"/>
                    </a:cubicBezTo>
                    <a:close/>
                  </a:path>
                </a:pathLst>
              </a:custGeom>
              <a:solidFill>
                <a:srgbClr val="000000"/>
              </a:solidFill>
              <a:ln w="9525" cap="flat">
                <a:noFill/>
                <a:prstDash val="solid"/>
                <a:miter/>
              </a:ln>
            </p:spPr>
            <p:txBody>
              <a:bodyPr rtlCol="0" anchor="ctr"/>
              <a:lstStyle/>
              <a:p>
                <a:endParaRPr lang="en-IN"/>
              </a:p>
            </p:txBody>
          </p:sp>
        </p:grpSp>
      </p:grpSp>
      <p:grpSp>
        <p:nvGrpSpPr>
          <p:cNvPr id="188" name="Group 187">
            <a:extLst>
              <a:ext uri="{FF2B5EF4-FFF2-40B4-BE49-F238E27FC236}">
                <a16:creationId xmlns:a16="http://schemas.microsoft.com/office/drawing/2014/main" id="{AEC552AC-AED4-408E-9274-0513375D16FB}"/>
              </a:ext>
            </a:extLst>
          </p:cNvPr>
          <p:cNvGrpSpPr/>
          <p:nvPr/>
        </p:nvGrpSpPr>
        <p:grpSpPr>
          <a:xfrm>
            <a:off x="9026931" y="2122226"/>
            <a:ext cx="818292" cy="279385"/>
            <a:chOff x="-3836472" y="4020850"/>
            <a:chExt cx="1234063" cy="421339"/>
          </a:xfrm>
        </p:grpSpPr>
        <p:sp>
          <p:nvSpPr>
            <p:cNvPr id="189" name="Rectangle 228">
              <a:extLst>
                <a:ext uri="{FF2B5EF4-FFF2-40B4-BE49-F238E27FC236}">
                  <a16:creationId xmlns:a16="http://schemas.microsoft.com/office/drawing/2014/main" id="{F4FE83D7-231D-4924-804D-34C83CEAFA6C}"/>
                </a:ext>
              </a:extLst>
            </p:cNvPr>
            <p:cNvSpPr>
              <a:spLocks noChangeArrowheads="1"/>
            </p:cNvSpPr>
            <p:nvPr/>
          </p:nvSpPr>
          <p:spPr bwMode="auto">
            <a:xfrm>
              <a:off x="-3836472" y="4020850"/>
              <a:ext cx="1234063" cy="4213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29">
              <a:extLst>
                <a:ext uri="{FF2B5EF4-FFF2-40B4-BE49-F238E27FC236}">
                  <a16:creationId xmlns:a16="http://schemas.microsoft.com/office/drawing/2014/main" id="{25021512-78BA-4331-B083-4DFDBE7E1E2E}"/>
                </a:ext>
              </a:extLst>
            </p:cNvPr>
            <p:cNvSpPr>
              <a:spLocks noEditPoints="1"/>
            </p:cNvSpPr>
            <p:nvPr/>
          </p:nvSpPr>
          <p:spPr bwMode="auto">
            <a:xfrm>
              <a:off x="-2704794" y="4326552"/>
              <a:ext cx="12526" cy="14886"/>
            </a:xfrm>
            <a:custGeom>
              <a:avLst/>
              <a:gdLst>
                <a:gd name="T0" fmla="*/ 21 w 29"/>
                <a:gd name="T1" fmla="*/ 18 h 35"/>
                <a:gd name="T2" fmla="*/ 21 w 29"/>
                <a:gd name="T3" fmla="*/ 18 h 35"/>
                <a:gd name="T4" fmla="*/ 28 w 29"/>
                <a:gd name="T5" fmla="*/ 10 h 35"/>
                <a:gd name="T6" fmla="*/ 24 w 29"/>
                <a:gd name="T7" fmla="*/ 3 h 35"/>
                <a:gd name="T8" fmla="*/ 13 w 29"/>
                <a:gd name="T9" fmla="*/ 0 h 35"/>
                <a:gd name="T10" fmla="*/ 0 w 29"/>
                <a:gd name="T11" fmla="*/ 1 h 35"/>
                <a:gd name="T12" fmla="*/ 0 w 29"/>
                <a:gd name="T13" fmla="*/ 35 h 35"/>
                <a:gd name="T14" fmla="*/ 8 w 29"/>
                <a:gd name="T15" fmla="*/ 35 h 35"/>
                <a:gd name="T16" fmla="*/ 8 w 29"/>
                <a:gd name="T17" fmla="*/ 21 h 35"/>
                <a:gd name="T18" fmla="*/ 11 w 29"/>
                <a:gd name="T19" fmla="*/ 21 h 35"/>
                <a:gd name="T20" fmla="*/ 18 w 29"/>
                <a:gd name="T21" fmla="*/ 27 h 35"/>
                <a:gd name="T22" fmla="*/ 21 w 29"/>
                <a:gd name="T23" fmla="*/ 35 h 35"/>
                <a:gd name="T24" fmla="*/ 29 w 29"/>
                <a:gd name="T25" fmla="*/ 35 h 35"/>
                <a:gd name="T26" fmla="*/ 27 w 29"/>
                <a:gd name="T27" fmla="*/ 26 h 35"/>
                <a:gd name="T28" fmla="*/ 21 w 29"/>
                <a:gd name="T29" fmla="*/ 18 h 35"/>
                <a:gd name="T30" fmla="*/ 11 w 29"/>
                <a:gd name="T31" fmla="*/ 16 h 35"/>
                <a:gd name="T32" fmla="*/ 8 w 29"/>
                <a:gd name="T33" fmla="*/ 16 h 35"/>
                <a:gd name="T34" fmla="*/ 8 w 29"/>
                <a:gd name="T35" fmla="*/ 6 h 35"/>
                <a:gd name="T36" fmla="*/ 12 w 29"/>
                <a:gd name="T37" fmla="*/ 6 h 35"/>
                <a:gd name="T38" fmla="*/ 19 w 29"/>
                <a:gd name="T39" fmla="*/ 11 h 35"/>
                <a:gd name="T40" fmla="*/ 11 w 29"/>
                <a:gd name="T4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1" y="18"/>
                  </a:moveTo>
                  <a:cubicBezTo>
                    <a:pt x="21" y="18"/>
                    <a:pt x="21" y="18"/>
                    <a:pt x="21" y="18"/>
                  </a:cubicBezTo>
                  <a:cubicBezTo>
                    <a:pt x="25" y="17"/>
                    <a:pt x="27" y="14"/>
                    <a:pt x="28" y="10"/>
                  </a:cubicBezTo>
                  <a:cubicBezTo>
                    <a:pt x="28" y="7"/>
                    <a:pt x="27" y="5"/>
                    <a:pt x="24" y="3"/>
                  </a:cubicBezTo>
                  <a:cubicBezTo>
                    <a:pt x="21" y="1"/>
                    <a:pt x="17" y="0"/>
                    <a:pt x="13" y="0"/>
                  </a:cubicBezTo>
                  <a:cubicBezTo>
                    <a:pt x="8" y="0"/>
                    <a:pt x="4" y="1"/>
                    <a:pt x="0" y="1"/>
                  </a:cubicBezTo>
                  <a:cubicBezTo>
                    <a:pt x="0" y="35"/>
                    <a:pt x="0" y="35"/>
                    <a:pt x="0" y="35"/>
                  </a:cubicBezTo>
                  <a:cubicBezTo>
                    <a:pt x="8" y="35"/>
                    <a:pt x="8" y="35"/>
                    <a:pt x="8" y="35"/>
                  </a:cubicBezTo>
                  <a:cubicBezTo>
                    <a:pt x="8" y="21"/>
                    <a:pt x="8" y="21"/>
                    <a:pt x="8" y="21"/>
                  </a:cubicBezTo>
                  <a:cubicBezTo>
                    <a:pt x="11" y="21"/>
                    <a:pt x="11" y="21"/>
                    <a:pt x="11" y="21"/>
                  </a:cubicBezTo>
                  <a:cubicBezTo>
                    <a:pt x="16" y="21"/>
                    <a:pt x="18" y="23"/>
                    <a:pt x="18" y="27"/>
                  </a:cubicBezTo>
                  <a:cubicBezTo>
                    <a:pt x="19" y="29"/>
                    <a:pt x="20" y="32"/>
                    <a:pt x="21" y="35"/>
                  </a:cubicBezTo>
                  <a:cubicBezTo>
                    <a:pt x="29" y="35"/>
                    <a:pt x="29" y="35"/>
                    <a:pt x="29" y="35"/>
                  </a:cubicBezTo>
                  <a:cubicBezTo>
                    <a:pt x="28" y="32"/>
                    <a:pt x="27" y="29"/>
                    <a:pt x="27" y="26"/>
                  </a:cubicBezTo>
                  <a:cubicBezTo>
                    <a:pt x="26" y="23"/>
                    <a:pt x="24" y="20"/>
                    <a:pt x="21" y="18"/>
                  </a:cubicBezTo>
                  <a:close/>
                  <a:moveTo>
                    <a:pt x="11" y="16"/>
                  </a:moveTo>
                  <a:cubicBezTo>
                    <a:pt x="8" y="16"/>
                    <a:pt x="8" y="16"/>
                    <a:pt x="8" y="16"/>
                  </a:cubicBezTo>
                  <a:cubicBezTo>
                    <a:pt x="8" y="6"/>
                    <a:pt x="8" y="6"/>
                    <a:pt x="8" y="6"/>
                  </a:cubicBezTo>
                  <a:cubicBezTo>
                    <a:pt x="9" y="6"/>
                    <a:pt x="11" y="6"/>
                    <a:pt x="12" y="6"/>
                  </a:cubicBezTo>
                  <a:cubicBezTo>
                    <a:pt x="17" y="6"/>
                    <a:pt x="19" y="8"/>
                    <a:pt x="19" y="11"/>
                  </a:cubicBezTo>
                  <a:cubicBezTo>
                    <a:pt x="19" y="14"/>
                    <a:pt x="16" y="16"/>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30">
              <a:extLst>
                <a:ext uri="{FF2B5EF4-FFF2-40B4-BE49-F238E27FC236}">
                  <a16:creationId xmlns:a16="http://schemas.microsoft.com/office/drawing/2014/main" id="{CF8062A3-FCC3-4315-9897-60345822D739}"/>
                </a:ext>
              </a:extLst>
            </p:cNvPr>
            <p:cNvSpPr>
              <a:spLocks noEditPoints="1"/>
            </p:cNvSpPr>
            <p:nvPr/>
          </p:nvSpPr>
          <p:spPr bwMode="auto">
            <a:xfrm>
              <a:off x="-2713326" y="4319654"/>
              <a:ext cx="29227" cy="29227"/>
            </a:xfrm>
            <a:custGeom>
              <a:avLst/>
              <a:gdLst>
                <a:gd name="T0" fmla="*/ 33 w 68"/>
                <a:gd name="T1" fmla="*/ 0 h 68"/>
                <a:gd name="T2" fmla="*/ 0 w 68"/>
                <a:gd name="T3" fmla="*/ 34 h 68"/>
                <a:gd name="T4" fmla="*/ 34 w 68"/>
                <a:gd name="T5" fmla="*/ 67 h 68"/>
                <a:gd name="T6" fmla="*/ 67 w 68"/>
                <a:gd name="T7" fmla="*/ 33 h 68"/>
                <a:gd name="T8" fmla="*/ 33 w 68"/>
                <a:gd name="T9" fmla="*/ 0 h 68"/>
                <a:gd name="T10" fmla="*/ 33 w 68"/>
                <a:gd name="T11" fmla="*/ 0 h 68"/>
                <a:gd name="T12" fmla="*/ 33 w 68"/>
                <a:gd name="T13" fmla="*/ 60 h 68"/>
                <a:gd name="T14" fmla="*/ 5 w 68"/>
                <a:gd name="T15" fmla="*/ 35 h 68"/>
                <a:gd name="T16" fmla="*/ 31 w 68"/>
                <a:gd name="T17" fmla="*/ 7 h 68"/>
                <a:gd name="T18" fmla="*/ 59 w 68"/>
                <a:gd name="T19" fmla="*/ 32 h 68"/>
                <a:gd name="T20" fmla="*/ 59 w 68"/>
                <a:gd name="T21" fmla="*/ 34 h 68"/>
                <a:gd name="T22" fmla="*/ 34 w 68"/>
                <a:gd name="T23" fmla="*/ 60 h 68"/>
                <a:gd name="T24" fmla="*/ 33 w 68"/>
                <a:gd name="T25"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33" y="0"/>
                  </a:moveTo>
                  <a:cubicBezTo>
                    <a:pt x="14" y="0"/>
                    <a:pt x="0" y="16"/>
                    <a:pt x="0" y="34"/>
                  </a:cubicBezTo>
                  <a:cubicBezTo>
                    <a:pt x="0" y="53"/>
                    <a:pt x="16" y="68"/>
                    <a:pt x="34" y="67"/>
                  </a:cubicBezTo>
                  <a:cubicBezTo>
                    <a:pt x="53" y="67"/>
                    <a:pt x="68" y="52"/>
                    <a:pt x="67" y="33"/>
                  </a:cubicBezTo>
                  <a:cubicBezTo>
                    <a:pt x="67" y="15"/>
                    <a:pt x="52" y="0"/>
                    <a:pt x="33" y="0"/>
                  </a:cubicBezTo>
                  <a:cubicBezTo>
                    <a:pt x="33" y="0"/>
                    <a:pt x="33" y="0"/>
                    <a:pt x="33" y="0"/>
                  </a:cubicBezTo>
                  <a:close/>
                  <a:moveTo>
                    <a:pt x="33" y="60"/>
                  </a:moveTo>
                  <a:cubicBezTo>
                    <a:pt x="18" y="61"/>
                    <a:pt x="6" y="49"/>
                    <a:pt x="5" y="35"/>
                  </a:cubicBezTo>
                  <a:cubicBezTo>
                    <a:pt x="4" y="20"/>
                    <a:pt x="16" y="7"/>
                    <a:pt x="31" y="7"/>
                  </a:cubicBezTo>
                  <a:cubicBezTo>
                    <a:pt x="45" y="6"/>
                    <a:pt x="58" y="17"/>
                    <a:pt x="59" y="32"/>
                  </a:cubicBezTo>
                  <a:cubicBezTo>
                    <a:pt x="59" y="33"/>
                    <a:pt x="59" y="33"/>
                    <a:pt x="59" y="34"/>
                  </a:cubicBezTo>
                  <a:cubicBezTo>
                    <a:pt x="59" y="48"/>
                    <a:pt x="48" y="60"/>
                    <a:pt x="34" y="60"/>
                  </a:cubicBezTo>
                  <a:cubicBezTo>
                    <a:pt x="34" y="60"/>
                    <a:pt x="33" y="6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31">
              <a:extLst>
                <a:ext uri="{FF2B5EF4-FFF2-40B4-BE49-F238E27FC236}">
                  <a16:creationId xmlns:a16="http://schemas.microsoft.com/office/drawing/2014/main" id="{A027D44A-00A4-4B94-BE40-D72D7071073F}"/>
                </a:ext>
              </a:extLst>
            </p:cNvPr>
            <p:cNvSpPr>
              <a:spLocks/>
            </p:cNvSpPr>
            <p:nvPr/>
          </p:nvSpPr>
          <p:spPr bwMode="auto">
            <a:xfrm>
              <a:off x="-3740078" y="4111980"/>
              <a:ext cx="783861" cy="239806"/>
            </a:xfrm>
            <a:custGeom>
              <a:avLst/>
              <a:gdLst>
                <a:gd name="T0" fmla="*/ 1624 w 1832"/>
                <a:gd name="T1" fmla="*/ 7 h 560"/>
                <a:gd name="T2" fmla="*/ 1455 w 1832"/>
                <a:gd name="T3" fmla="*/ 7 h 560"/>
                <a:gd name="T4" fmla="*/ 1371 w 1832"/>
                <a:gd name="T5" fmla="*/ 86 h 560"/>
                <a:gd name="T6" fmla="*/ 1371 w 1832"/>
                <a:gd name="T7" fmla="*/ 478 h 560"/>
                <a:gd name="T8" fmla="*/ 1168 w 1832"/>
                <a:gd name="T9" fmla="*/ 67 h 560"/>
                <a:gd name="T10" fmla="*/ 1084 w 1832"/>
                <a:gd name="T11" fmla="*/ 0 h 560"/>
                <a:gd name="T12" fmla="*/ 1004 w 1832"/>
                <a:gd name="T13" fmla="*/ 67 h 560"/>
                <a:gd name="T14" fmla="*/ 802 w 1832"/>
                <a:gd name="T15" fmla="*/ 476 h 560"/>
                <a:gd name="T16" fmla="*/ 697 w 1832"/>
                <a:gd name="T17" fmla="*/ 67 h 560"/>
                <a:gd name="T18" fmla="*/ 617 w 1832"/>
                <a:gd name="T19" fmla="*/ 0 h 560"/>
                <a:gd name="T20" fmla="*/ 536 w 1832"/>
                <a:gd name="T21" fmla="*/ 67 h 560"/>
                <a:gd name="T22" fmla="*/ 410 w 1832"/>
                <a:gd name="T23" fmla="*/ 478 h 560"/>
                <a:gd name="T24" fmla="*/ 285 w 1832"/>
                <a:gd name="T25" fmla="*/ 67 h 560"/>
                <a:gd name="T26" fmla="*/ 204 w 1832"/>
                <a:gd name="T27" fmla="*/ 0 h 560"/>
                <a:gd name="T28" fmla="*/ 125 w 1832"/>
                <a:gd name="T29" fmla="*/ 67 h 560"/>
                <a:gd name="T30" fmla="*/ 0 w 1832"/>
                <a:gd name="T31" fmla="*/ 556 h 560"/>
                <a:gd name="T32" fmla="*/ 83 w 1832"/>
                <a:gd name="T33" fmla="*/ 556 h 560"/>
                <a:gd name="T34" fmla="*/ 205 w 1832"/>
                <a:gd name="T35" fmla="*/ 80 h 560"/>
                <a:gd name="T36" fmla="*/ 331 w 1832"/>
                <a:gd name="T37" fmla="*/ 497 h 560"/>
                <a:gd name="T38" fmla="*/ 410 w 1832"/>
                <a:gd name="T39" fmla="*/ 559 h 560"/>
                <a:gd name="T40" fmla="*/ 489 w 1832"/>
                <a:gd name="T41" fmla="*/ 497 h 560"/>
                <a:gd name="T42" fmla="*/ 617 w 1832"/>
                <a:gd name="T43" fmla="*/ 79 h 560"/>
                <a:gd name="T44" fmla="*/ 722 w 1832"/>
                <a:gd name="T45" fmla="*/ 486 h 560"/>
                <a:gd name="T46" fmla="*/ 801 w 1832"/>
                <a:gd name="T47" fmla="*/ 559 h 560"/>
                <a:gd name="T48" fmla="*/ 880 w 1832"/>
                <a:gd name="T49" fmla="*/ 497 h 560"/>
                <a:gd name="T50" fmla="*/ 1085 w 1832"/>
                <a:gd name="T51" fmla="*/ 84 h 560"/>
                <a:gd name="T52" fmla="*/ 1180 w 1832"/>
                <a:gd name="T53" fmla="*/ 273 h 560"/>
                <a:gd name="T54" fmla="*/ 1041 w 1832"/>
                <a:gd name="T55" fmla="*/ 273 h 560"/>
                <a:gd name="T56" fmla="*/ 1001 w 1832"/>
                <a:gd name="T57" fmla="*/ 353 h 560"/>
                <a:gd name="T58" fmla="*/ 1219 w 1832"/>
                <a:gd name="T59" fmla="*/ 353 h 560"/>
                <a:gd name="T60" fmla="*/ 1291 w 1832"/>
                <a:gd name="T61" fmla="*/ 497 h 560"/>
                <a:gd name="T62" fmla="*/ 1374 w 1832"/>
                <a:gd name="T63" fmla="*/ 559 h 560"/>
                <a:gd name="T64" fmla="*/ 1453 w 1832"/>
                <a:gd name="T65" fmla="*/ 446 h 560"/>
                <a:gd name="T66" fmla="*/ 1453 w 1832"/>
                <a:gd name="T67" fmla="*/ 88 h 560"/>
                <a:gd name="T68" fmla="*/ 1629 w 1832"/>
                <a:gd name="T69" fmla="*/ 88 h 560"/>
                <a:gd name="T70" fmla="*/ 1744 w 1832"/>
                <a:gd name="T71" fmla="*/ 177 h 560"/>
                <a:gd name="T72" fmla="*/ 1628 w 1832"/>
                <a:gd name="T73" fmla="*/ 273 h 560"/>
                <a:gd name="T74" fmla="*/ 1497 w 1832"/>
                <a:gd name="T75" fmla="*/ 273 h 560"/>
                <a:gd name="T76" fmla="*/ 1497 w 1832"/>
                <a:gd name="T77" fmla="*/ 352 h 560"/>
                <a:gd name="T78" fmla="*/ 1622 w 1832"/>
                <a:gd name="T79" fmla="*/ 352 h 560"/>
                <a:gd name="T80" fmla="*/ 1832 w 1832"/>
                <a:gd name="T81" fmla="*/ 177 h 560"/>
                <a:gd name="T82" fmla="*/ 1624 w 1832"/>
                <a:gd name="T83" fmla="*/ 7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2" h="560">
                  <a:moveTo>
                    <a:pt x="1624" y="7"/>
                  </a:moveTo>
                  <a:cubicBezTo>
                    <a:pt x="1455" y="7"/>
                    <a:pt x="1455" y="7"/>
                    <a:pt x="1455" y="7"/>
                  </a:cubicBezTo>
                  <a:cubicBezTo>
                    <a:pt x="1387" y="7"/>
                    <a:pt x="1371" y="28"/>
                    <a:pt x="1371" y="86"/>
                  </a:cubicBezTo>
                  <a:cubicBezTo>
                    <a:pt x="1371" y="478"/>
                    <a:pt x="1371" y="478"/>
                    <a:pt x="1371" y="478"/>
                  </a:cubicBezTo>
                  <a:cubicBezTo>
                    <a:pt x="1168" y="67"/>
                    <a:pt x="1168" y="67"/>
                    <a:pt x="1168" y="67"/>
                  </a:cubicBezTo>
                  <a:cubicBezTo>
                    <a:pt x="1143" y="22"/>
                    <a:pt x="1120" y="0"/>
                    <a:pt x="1084" y="0"/>
                  </a:cubicBezTo>
                  <a:cubicBezTo>
                    <a:pt x="1046" y="1"/>
                    <a:pt x="1023" y="23"/>
                    <a:pt x="1004" y="67"/>
                  </a:cubicBezTo>
                  <a:cubicBezTo>
                    <a:pt x="802" y="476"/>
                    <a:pt x="802" y="476"/>
                    <a:pt x="802" y="476"/>
                  </a:cubicBezTo>
                  <a:cubicBezTo>
                    <a:pt x="697" y="67"/>
                    <a:pt x="697" y="67"/>
                    <a:pt x="697" y="67"/>
                  </a:cubicBezTo>
                  <a:cubicBezTo>
                    <a:pt x="685" y="20"/>
                    <a:pt x="653" y="0"/>
                    <a:pt x="617" y="0"/>
                  </a:cubicBezTo>
                  <a:cubicBezTo>
                    <a:pt x="581" y="0"/>
                    <a:pt x="553" y="19"/>
                    <a:pt x="536" y="67"/>
                  </a:cubicBezTo>
                  <a:cubicBezTo>
                    <a:pt x="410" y="478"/>
                    <a:pt x="410" y="478"/>
                    <a:pt x="410" y="478"/>
                  </a:cubicBezTo>
                  <a:cubicBezTo>
                    <a:pt x="285" y="67"/>
                    <a:pt x="285" y="67"/>
                    <a:pt x="285" y="67"/>
                  </a:cubicBezTo>
                  <a:cubicBezTo>
                    <a:pt x="270" y="19"/>
                    <a:pt x="241" y="0"/>
                    <a:pt x="204" y="0"/>
                  </a:cubicBezTo>
                  <a:cubicBezTo>
                    <a:pt x="168" y="0"/>
                    <a:pt x="137" y="20"/>
                    <a:pt x="125" y="67"/>
                  </a:cubicBezTo>
                  <a:cubicBezTo>
                    <a:pt x="0" y="556"/>
                    <a:pt x="0" y="556"/>
                    <a:pt x="0" y="556"/>
                  </a:cubicBezTo>
                  <a:cubicBezTo>
                    <a:pt x="83" y="556"/>
                    <a:pt x="83" y="556"/>
                    <a:pt x="83" y="556"/>
                  </a:cubicBezTo>
                  <a:cubicBezTo>
                    <a:pt x="205" y="80"/>
                    <a:pt x="205" y="80"/>
                    <a:pt x="205" y="80"/>
                  </a:cubicBezTo>
                  <a:cubicBezTo>
                    <a:pt x="331" y="497"/>
                    <a:pt x="331" y="497"/>
                    <a:pt x="331" y="497"/>
                  </a:cubicBezTo>
                  <a:cubicBezTo>
                    <a:pt x="344" y="540"/>
                    <a:pt x="378" y="560"/>
                    <a:pt x="410" y="559"/>
                  </a:cubicBezTo>
                  <a:cubicBezTo>
                    <a:pt x="442" y="560"/>
                    <a:pt x="475" y="540"/>
                    <a:pt x="489" y="497"/>
                  </a:cubicBezTo>
                  <a:cubicBezTo>
                    <a:pt x="617" y="79"/>
                    <a:pt x="617" y="79"/>
                    <a:pt x="617" y="79"/>
                  </a:cubicBezTo>
                  <a:cubicBezTo>
                    <a:pt x="722" y="486"/>
                    <a:pt x="722" y="486"/>
                    <a:pt x="722" y="486"/>
                  </a:cubicBezTo>
                  <a:cubicBezTo>
                    <a:pt x="734" y="537"/>
                    <a:pt x="764" y="559"/>
                    <a:pt x="801" y="559"/>
                  </a:cubicBezTo>
                  <a:cubicBezTo>
                    <a:pt x="836" y="559"/>
                    <a:pt x="862" y="532"/>
                    <a:pt x="880" y="497"/>
                  </a:cubicBezTo>
                  <a:cubicBezTo>
                    <a:pt x="1085" y="84"/>
                    <a:pt x="1085" y="84"/>
                    <a:pt x="1085" y="84"/>
                  </a:cubicBezTo>
                  <a:cubicBezTo>
                    <a:pt x="1180" y="273"/>
                    <a:pt x="1180" y="273"/>
                    <a:pt x="1180" y="273"/>
                  </a:cubicBezTo>
                  <a:cubicBezTo>
                    <a:pt x="1041" y="273"/>
                    <a:pt x="1041" y="273"/>
                    <a:pt x="1041" y="273"/>
                  </a:cubicBezTo>
                  <a:cubicBezTo>
                    <a:pt x="1001" y="353"/>
                    <a:pt x="1001" y="353"/>
                    <a:pt x="1001" y="353"/>
                  </a:cubicBezTo>
                  <a:cubicBezTo>
                    <a:pt x="1219" y="353"/>
                    <a:pt x="1219" y="353"/>
                    <a:pt x="1219" y="353"/>
                  </a:cubicBezTo>
                  <a:cubicBezTo>
                    <a:pt x="1291" y="497"/>
                    <a:pt x="1291" y="497"/>
                    <a:pt x="1291" y="497"/>
                  </a:cubicBezTo>
                  <a:cubicBezTo>
                    <a:pt x="1315" y="540"/>
                    <a:pt x="1331" y="559"/>
                    <a:pt x="1374" y="559"/>
                  </a:cubicBezTo>
                  <a:cubicBezTo>
                    <a:pt x="1418" y="559"/>
                    <a:pt x="1453" y="542"/>
                    <a:pt x="1453" y="446"/>
                  </a:cubicBezTo>
                  <a:cubicBezTo>
                    <a:pt x="1453" y="88"/>
                    <a:pt x="1453" y="88"/>
                    <a:pt x="1453" y="88"/>
                  </a:cubicBezTo>
                  <a:cubicBezTo>
                    <a:pt x="1629" y="88"/>
                    <a:pt x="1629" y="88"/>
                    <a:pt x="1629" y="88"/>
                  </a:cubicBezTo>
                  <a:cubicBezTo>
                    <a:pt x="1726" y="88"/>
                    <a:pt x="1744" y="138"/>
                    <a:pt x="1744" y="177"/>
                  </a:cubicBezTo>
                  <a:cubicBezTo>
                    <a:pt x="1744" y="217"/>
                    <a:pt x="1724" y="273"/>
                    <a:pt x="1628" y="273"/>
                  </a:cubicBezTo>
                  <a:cubicBezTo>
                    <a:pt x="1497" y="273"/>
                    <a:pt x="1497" y="273"/>
                    <a:pt x="1497" y="273"/>
                  </a:cubicBezTo>
                  <a:cubicBezTo>
                    <a:pt x="1497" y="352"/>
                    <a:pt x="1497" y="352"/>
                    <a:pt x="1497" y="352"/>
                  </a:cubicBezTo>
                  <a:cubicBezTo>
                    <a:pt x="1622" y="352"/>
                    <a:pt x="1622" y="352"/>
                    <a:pt x="1622" y="352"/>
                  </a:cubicBezTo>
                  <a:cubicBezTo>
                    <a:pt x="1775" y="352"/>
                    <a:pt x="1832" y="280"/>
                    <a:pt x="1832" y="177"/>
                  </a:cubicBezTo>
                  <a:cubicBezTo>
                    <a:pt x="1832" y="75"/>
                    <a:pt x="1774" y="7"/>
                    <a:pt x="1624" y="7"/>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32">
              <a:extLst>
                <a:ext uri="{FF2B5EF4-FFF2-40B4-BE49-F238E27FC236}">
                  <a16:creationId xmlns:a16="http://schemas.microsoft.com/office/drawing/2014/main" id="{41665385-B67C-4E1B-B536-18418D86A486}"/>
                </a:ext>
              </a:extLst>
            </p:cNvPr>
            <p:cNvSpPr>
              <a:spLocks/>
            </p:cNvSpPr>
            <p:nvPr/>
          </p:nvSpPr>
          <p:spPr bwMode="auto">
            <a:xfrm>
              <a:off x="-2952950" y="4115066"/>
              <a:ext cx="225464" cy="234541"/>
            </a:xfrm>
            <a:custGeom>
              <a:avLst/>
              <a:gdLst>
                <a:gd name="T0" fmla="*/ 505 w 527"/>
                <a:gd name="T1" fmla="*/ 171 h 548"/>
                <a:gd name="T2" fmla="*/ 295 w 527"/>
                <a:gd name="T3" fmla="*/ 0 h 548"/>
                <a:gd name="T4" fmla="*/ 56 w 527"/>
                <a:gd name="T5" fmla="*/ 0 h 548"/>
                <a:gd name="T6" fmla="*/ 56 w 527"/>
                <a:gd name="T7" fmla="*/ 81 h 548"/>
                <a:gd name="T8" fmla="*/ 300 w 527"/>
                <a:gd name="T9" fmla="*/ 81 h 548"/>
                <a:gd name="T10" fmla="*/ 417 w 527"/>
                <a:gd name="T11" fmla="*/ 171 h 548"/>
                <a:gd name="T12" fmla="*/ 300 w 527"/>
                <a:gd name="T13" fmla="*/ 263 h 548"/>
                <a:gd name="T14" fmla="*/ 37 w 527"/>
                <a:gd name="T15" fmla="*/ 264 h 548"/>
                <a:gd name="T16" fmla="*/ 38 w 527"/>
                <a:gd name="T17" fmla="*/ 548 h 548"/>
                <a:gd name="T18" fmla="*/ 120 w 527"/>
                <a:gd name="T19" fmla="*/ 548 h 548"/>
                <a:gd name="T20" fmla="*/ 119 w 527"/>
                <a:gd name="T21" fmla="*/ 342 h 548"/>
                <a:gd name="T22" fmla="*/ 284 w 527"/>
                <a:gd name="T23" fmla="*/ 342 h 548"/>
                <a:gd name="T24" fmla="*/ 429 w 527"/>
                <a:gd name="T25" fmla="*/ 547 h 548"/>
                <a:gd name="T26" fmla="*/ 527 w 527"/>
                <a:gd name="T27" fmla="*/ 547 h 548"/>
                <a:gd name="T28" fmla="*/ 377 w 527"/>
                <a:gd name="T29" fmla="*/ 334 h 548"/>
                <a:gd name="T30" fmla="*/ 505 w 527"/>
                <a:gd name="T31" fmla="*/ 171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7" h="548">
                  <a:moveTo>
                    <a:pt x="505" y="171"/>
                  </a:moveTo>
                  <a:cubicBezTo>
                    <a:pt x="505" y="69"/>
                    <a:pt x="446" y="0"/>
                    <a:pt x="295" y="0"/>
                  </a:cubicBezTo>
                  <a:cubicBezTo>
                    <a:pt x="56" y="0"/>
                    <a:pt x="56" y="0"/>
                    <a:pt x="56" y="0"/>
                  </a:cubicBezTo>
                  <a:cubicBezTo>
                    <a:pt x="0" y="0"/>
                    <a:pt x="0" y="81"/>
                    <a:pt x="56" y="81"/>
                  </a:cubicBezTo>
                  <a:cubicBezTo>
                    <a:pt x="300" y="81"/>
                    <a:pt x="300" y="81"/>
                    <a:pt x="300" y="81"/>
                  </a:cubicBezTo>
                  <a:cubicBezTo>
                    <a:pt x="397" y="81"/>
                    <a:pt x="417" y="132"/>
                    <a:pt x="417" y="171"/>
                  </a:cubicBezTo>
                  <a:cubicBezTo>
                    <a:pt x="417" y="211"/>
                    <a:pt x="397" y="263"/>
                    <a:pt x="300" y="263"/>
                  </a:cubicBezTo>
                  <a:cubicBezTo>
                    <a:pt x="37" y="264"/>
                    <a:pt x="37" y="264"/>
                    <a:pt x="37" y="264"/>
                  </a:cubicBezTo>
                  <a:cubicBezTo>
                    <a:pt x="38" y="548"/>
                    <a:pt x="38" y="548"/>
                    <a:pt x="38" y="548"/>
                  </a:cubicBezTo>
                  <a:cubicBezTo>
                    <a:pt x="120" y="548"/>
                    <a:pt x="120" y="548"/>
                    <a:pt x="120" y="548"/>
                  </a:cubicBezTo>
                  <a:cubicBezTo>
                    <a:pt x="119" y="342"/>
                    <a:pt x="119" y="342"/>
                    <a:pt x="119" y="342"/>
                  </a:cubicBezTo>
                  <a:cubicBezTo>
                    <a:pt x="284" y="342"/>
                    <a:pt x="284" y="342"/>
                    <a:pt x="284" y="342"/>
                  </a:cubicBezTo>
                  <a:cubicBezTo>
                    <a:pt x="429" y="547"/>
                    <a:pt x="429" y="547"/>
                    <a:pt x="429" y="547"/>
                  </a:cubicBezTo>
                  <a:cubicBezTo>
                    <a:pt x="527" y="547"/>
                    <a:pt x="527" y="547"/>
                    <a:pt x="527" y="547"/>
                  </a:cubicBezTo>
                  <a:cubicBezTo>
                    <a:pt x="377" y="334"/>
                    <a:pt x="377" y="334"/>
                    <a:pt x="377" y="334"/>
                  </a:cubicBezTo>
                  <a:cubicBezTo>
                    <a:pt x="461" y="316"/>
                    <a:pt x="505" y="251"/>
                    <a:pt x="505" y="17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4" name="Group 193">
            <a:extLst>
              <a:ext uri="{FF2B5EF4-FFF2-40B4-BE49-F238E27FC236}">
                <a16:creationId xmlns:a16="http://schemas.microsoft.com/office/drawing/2014/main" id="{089562A9-C126-434C-B80A-14958C9ADCCB}"/>
              </a:ext>
            </a:extLst>
          </p:cNvPr>
          <p:cNvGrpSpPr/>
          <p:nvPr/>
        </p:nvGrpSpPr>
        <p:grpSpPr>
          <a:xfrm>
            <a:off x="9007794" y="2583693"/>
            <a:ext cx="852715" cy="395195"/>
            <a:chOff x="4123264" y="2617263"/>
            <a:chExt cx="4353572" cy="2017676"/>
          </a:xfrm>
          <a:solidFill>
            <a:srgbClr val="000000"/>
          </a:solidFill>
        </p:grpSpPr>
        <p:sp>
          <p:nvSpPr>
            <p:cNvPr id="195" name="Freeform: Shape 194">
              <a:extLst>
                <a:ext uri="{FF2B5EF4-FFF2-40B4-BE49-F238E27FC236}">
                  <a16:creationId xmlns:a16="http://schemas.microsoft.com/office/drawing/2014/main" id="{8F4107B0-63CF-4FDC-8784-7CDEA9A82340}"/>
                </a:ext>
              </a:extLst>
            </p:cNvPr>
            <p:cNvSpPr/>
            <p:nvPr/>
          </p:nvSpPr>
          <p:spPr>
            <a:xfrm>
              <a:off x="8105817" y="3426770"/>
              <a:ext cx="371019" cy="446995"/>
            </a:xfrm>
            <a:custGeom>
              <a:avLst/>
              <a:gdLst>
                <a:gd name="connsiteX0" fmla="*/ 368644 w 371019"/>
                <a:gd name="connsiteY0" fmla="*/ 447321 h 446994"/>
                <a:gd name="connsiteX1" fmla="*/ 270272 w 371019"/>
                <a:gd name="connsiteY1" fmla="*/ 441969 h 446994"/>
                <a:gd name="connsiteX2" fmla="*/ 191245 w 371019"/>
                <a:gd name="connsiteY2" fmla="*/ 299618 h 446994"/>
                <a:gd name="connsiteX3" fmla="*/ 107683 w 371019"/>
                <a:gd name="connsiteY3" fmla="*/ 443402 h 446994"/>
                <a:gd name="connsiteX4" fmla="*/ 8363 w 371019"/>
                <a:gd name="connsiteY4" fmla="*/ 443402 h 446994"/>
                <a:gd name="connsiteX5" fmla="*/ 139931 w 371019"/>
                <a:gd name="connsiteY5" fmla="*/ 217921 h 446994"/>
                <a:gd name="connsiteX6" fmla="*/ 23905 w 371019"/>
                <a:gd name="connsiteY6" fmla="*/ 9301 h 446994"/>
                <a:gd name="connsiteX7" fmla="*/ 123493 w 371019"/>
                <a:gd name="connsiteY7" fmla="*/ 9301 h 446994"/>
                <a:gd name="connsiteX8" fmla="*/ 172055 w 371019"/>
                <a:gd name="connsiteY8" fmla="*/ 94207 h 446994"/>
                <a:gd name="connsiteX9" fmla="*/ 356596 w 371019"/>
                <a:gd name="connsiteY9" fmla="*/ 419470 h 446994"/>
                <a:gd name="connsiteX10" fmla="*/ 368644 w 371019"/>
                <a:gd name="connsiteY10" fmla="*/ 436330 h 446994"/>
                <a:gd name="connsiteX11" fmla="*/ 368644 w 371019"/>
                <a:gd name="connsiteY11" fmla="*/ 447321 h 44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9" h="446994">
                  <a:moveTo>
                    <a:pt x="368644" y="447321"/>
                  </a:moveTo>
                  <a:cubicBezTo>
                    <a:pt x="336654" y="445602"/>
                    <a:pt x="304684" y="443849"/>
                    <a:pt x="270272" y="441969"/>
                  </a:cubicBezTo>
                  <a:lnTo>
                    <a:pt x="191245" y="299618"/>
                  </a:lnTo>
                  <a:lnTo>
                    <a:pt x="107683" y="443402"/>
                  </a:lnTo>
                  <a:lnTo>
                    <a:pt x="8363" y="443402"/>
                  </a:lnTo>
                  <a:lnTo>
                    <a:pt x="139931" y="217921"/>
                  </a:lnTo>
                  <a:lnTo>
                    <a:pt x="23905" y="9301"/>
                  </a:lnTo>
                  <a:lnTo>
                    <a:pt x="123493" y="9301"/>
                  </a:lnTo>
                  <a:cubicBezTo>
                    <a:pt x="138673" y="35823"/>
                    <a:pt x="155452" y="64946"/>
                    <a:pt x="172055" y="94207"/>
                  </a:cubicBezTo>
                  <a:cubicBezTo>
                    <a:pt x="233572" y="202620"/>
                    <a:pt x="295007" y="311103"/>
                    <a:pt x="356596" y="419470"/>
                  </a:cubicBezTo>
                  <a:cubicBezTo>
                    <a:pt x="360028" y="425487"/>
                    <a:pt x="364594" y="430702"/>
                    <a:pt x="368644" y="436330"/>
                  </a:cubicBezTo>
                  <a:lnTo>
                    <a:pt x="368644" y="447321"/>
                  </a:lnTo>
                  <a:close/>
                </a:path>
              </a:pathLst>
            </a:custGeom>
            <a:grpFill/>
            <a:ln w="10306"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8EB3764D-DC82-47DF-98C6-2C20F17FE643}"/>
                </a:ext>
              </a:extLst>
            </p:cNvPr>
            <p:cNvSpPr/>
            <p:nvPr/>
          </p:nvSpPr>
          <p:spPr>
            <a:xfrm>
              <a:off x="8309743" y="3424707"/>
              <a:ext cx="164897" cy="194844"/>
            </a:xfrm>
            <a:custGeom>
              <a:avLst/>
              <a:gdLst>
                <a:gd name="connsiteX0" fmla="*/ 164717 w 164897"/>
                <a:gd name="connsiteY0" fmla="*/ 20315 h 194843"/>
                <a:gd name="connsiteX1" fmla="*/ 123730 w 164897"/>
                <a:gd name="connsiteY1" fmla="*/ 82860 h 194843"/>
                <a:gd name="connsiteX2" fmla="*/ 57142 w 164897"/>
                <a:gd name="connsiteY2" fmla="*/ 195824 h 194843"/>
                <a:gd name="connsiteX3" fmla="*/ 8363 w 164897"/>
                <a:gd name="connsiteY3" fmla="*/ 113050 h 194843"/>
                <a:gd name="connsiteX4" fmla="*/ 63006 w 164897"/>
                <a:gd name="connsiteY4" fmla="*/ 9301 h 194843"/>
                <a:gd name="connsiteX5" fmla="*/ 164717 w 164897"/>
                <a:gd name="connsiteY5" fmla="*/ 9301 h 194843"/>
                <a:gd name="connsiteX6" fmla="*/ 164717 w 164897"/>
                <a:gd name="connsiteY6" fmla="*/ 20315 h 19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897" h="194843">
                  <a:moveTo>
                    <a:pt x="164717" y="20315"/>
                  </a:moveTo>
                  <a:cubicBezTo>
                    <a:pt x="145342" y="36499"/>
                    <a:pt x="136880" y="61634"/>
                    <a:pt x="123730" y="82860"/>
                  </a:cubicBezTo>
                  <a:cubicBezTo>
                    <a:pt x="101541" y="118734"/>
                    <a:pt x="80702" y="155663"/>
                    <a:pt x="57142" y="195824"/>
                  </a:cubicBezTo>
                  <a:lnTo>
                    <a:pt x="8363" y="113050"/>
                  </a:lnTo>
                  <a:lnTo>
                    <a:pt x="63006" y="9301"/>
                  </a:lnTo>
                  <a:lnTo>
                    <a:pt x="164717" y="9301"/>
                  </a:lnTo>
                  <a:lnTo>
                    <a:pt x="164717" y="20315"/>
                  </a:lnTo>
                  <a:close/>
                </a:path>
              </a:pathLst>
            </a:custGeom>
            <a:grpFill/>
            <a:ln w="10306"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9A104D4-14E8-4EB1-9760-9799C734BB18}"/>
                </a:ext>
              </a:extLst>
            </p:cNvPr>
            <p:cNvSpPr/>
            <p:nvPr/>
          </p:nvSpPr>
          <p:spPr>
            <a:xfrm>
              <a:off x="5554409" y="3284947"/>
              <a:ext cx="2524993" cy="733530"/>
            </a:xfrm>
            <a:custGeom>
              <a:avLst/>
              <a:gdLst>
                <a:gd name="connsiteX0" fmla="*/ 1364625 w 2524992"/>
                <a:gd name="connsiteY0" fmla="*/ 150460 h 733529"/>
                <a:gd name="connsiteX1" fmla="*/ 1458111 w 2524992"/>
                <a:gd name="connsiteY1" fmla="*/ 150460 h 733529"/>
                <a:gd name="connsiteX2" fmla="*/ 1526729 w 2524992"/>
                <a:gd name="connsiteY2" fmla="*/ 393831 h 733529"/>
                <a:gd name="connsiteX3" fmla="*/ 1594007 w 2524992"/>
                <a:gd name="connsiteY3" fmla="*/ 150070 h 733529"/>
                <a:gd name="connsiteX4" fmla="*/ 1650578 w 2524992"/>
                <a:gd name="connsiteY4" fmla="*/ 150070 h 733529"/>
                <a:gd name="connsiteX5" fmla="*/ 1714599 w 2524992"/>
                <a:gd name="connsiteY5" fmla="*/ 381338 h 733529"/>
                <a:gd name="connsiteX6" fmla="*/ 1720906 w 2524992"/>
                <a:gd name="connsiteY6" fmla="*/ 381808 h 733529"/>
                <a:gd name="connsiteX7" fmla="*/ 1786618 w 2524992"/>
                <a:gd name="connsiteY7" fmla="*/ 150666 h 733529"/>
                <a:gd name="connsiteX8" fmla="*/ 1879280 w 2524992"/>
                <a:gd name="connsiteY8" fmla="*/ 150666 h 733529"/>
                <a:gd name="connsiteX9" fmla="*/ 1743425 w 2524992"/>
                <a:gd name="connsiteY9" fmla="*/ 585534 h 733529"/>
                <a:gd name="connsiteX10" fmla="*/ 1690328 w 2524992"/>
                <a:gd name="connsiteY10" fmla="*/ 585615 h 733529"/>
                <a:gd name="connsiteX11" fmla="*/ 1621401 w 2524992"/>
                <a:gd name="connsiteY11" fmla="*/ 336364 h 733529"/>
                <a:gd name="connsiteX12" fmla="*/ 1553371 w 2524992"/>
                <a:gd name="connsiteY12" fmla="*/ 585236 h 733529"/>
                <a:gd name="connsiteX13" fmla="*/ 1500181 w 2524992"/>
                <a:gd name="connsiteY13" fmla="*/ 586039 h 733529"/>
                <a:gd name="connsiteX14" fmla="*/ 1364625 w 2524992"/>
                <a:gd name="connsiteY14" fmla="*/ 150460 h 733529"/>
                <a:gd name="connsiteX15" fmla="*/ 2094245 w 2524992"/>
                <a:gd name="connsiteY15" fmla="*/ 137279 h 733529"/>
                <a:gd name="connsiteX16" fmla="*/ 2296811 w 2524992"/>
                <a:gd name="connsiteY16" fmla="*/ 367011 h 733529"/>
                <a:gd name="connsiteX17" fmla="*/ 2096110 w 2524992"/>
                <a:gd name="connsiteY17" fmla="*/ 598348 h 733529"/>
                <a:gd name="connsiteX18" fmla="*/ 1892781 w 2524992"/>
                <a:gd name="connsiteY18" fmla="*/ 366988 h 733529"/>
                <a:gd name="connsiteX19" fmla="*/ 2094245 w 2524992"/>
                <a:gd name="connsiteY19" fmla="*/ 137279 h 733529"/>
                <a:gd name="connsiteX20" fmla="*/ 2207715 w 2524992"/>
                <a:gd name="connsiteY20" fmla="*/ 366324 h 733529"/>
                <a:gd name="connsiteX21" fmla="*/ 2095976 w 2524992"/>
                <a:gd name="connsiteY21" fmla="*/ 232764 h 733529"/>
                <a:gd name="connsiteX22" fmla="*/ 1984258 w 2524992"/>
                <a:gd name="connsiteY22" fmla="*/ 366209 h 733529"/>
                <a:gd name="connsiteX23" fmla="*/ 2096677 w 2524992"/>
                <a:gd name="connsiteY23" fmla="*/ 500881 h 733529"/>
                <a:gd name="connsiteX24" fmla="*/ 2207715 w 2524992"/>
                <a:gd name="connsiteY24" fmla="*/ 366324 h 733529"/>
                <a:gd name="connsiteX25" fmla="*/ 8363 w 2524992"/>
                <a:gd name="connsiteY25" fmla="*/ 150368 h 733529"/>
                <a:gd name="connsiteX26" fmla="*/ 55545 w 2524992"/>
                <a:gd name="connsiteY26" fmla="*/ 150368 h 733529"/>
                <a:gd name="connsiteX27" fmla="*/ 55545 w 2524992"/>
                <a:gd name="connsiteY27" fmla="*/ 215629 h 733529"/>
                <a:gd name="connsiteX28" fmla="*/ 215856 w 2524992"/>
                <a:gd name="connsiteY28" fmla="*/ 140018 h 733529"/>
                <a:gd name="connsiteX29" fmla="*/ 366067 w 2524992"/>
                <a:gd name="connsiteY29" fmla="*/ 227755 h 733529"/>
                <a:gd name="connsiteX30" fmla="*/ 348454 w 2524992"/>
                <a:gd name="connsiteY30" fmla="*/ 533041 h 733529"/>
                <a:gd name="connsiteX31" fmla="*/ 201046 w 2524992"/>
                <a:gd name="connsiteY31" fmla="*/ 597638 h 733529"/>
                <a:gd name="connsiteX32" fmla="*/ 57276 w 2524992"/>
                <a:gd name="connsiteY32" fmla="*/ 520101 h 733529"/>
                <a:gd name="connsiteX33" fmla="*/ 57276 w 2524992"/>
                <a:gd name="connsiteY33" fmla="*/ 722601 h 733529"/>
                <a:gd name="connsiteX34" fmla="*/ 8363 w 2524992"/>
                <a:gd name="connsiteY34" fmla="*/ 726051 h 733529"/>
                <a:gd name="connsiteX35" fmla="*/ 8363 w 2524992"/>
                <a:gd name="connsiteY35" fmla="*/ 150368 h 733529"/>
                <a:gd name="connsiteX36" fmla="*/ 352783 w 2524992"/>
                <a:gd name="connsiteY36" fmla="*/ 372811 h 733529"/>
                <a:gd name="connsiteX37" fmla="*/ 203994 w 2524992"/>
                <a:gd name="connsiteY37" fmla="*/ 193142 h 733529"/>
                <a:gd name="connsiteX38" fmla="*/ 56750 w 2524992"/>
                <a:gd name="connsiteY38" fmla="*/ 363275 h 733529"/>
                <a:gd name="connsiteX39" fmla="*/ 204983 w 2524992"/>
                <a:gd name="connsiteY39" fmla="*/ 544331 h 733529"/>
                <a:gd name="connsiteX40" fmla="*/ 352783 w 2524992"/>
                <a:gd name="connsiteY40" fmla="*/ 372811 h 733529"/>
                <a:gd name="connsiteX41" fmla="*/ 466562 w 2524992"/>
                <a:gd name="connsiteY41" fmla="*/ 367470 h 733529"/>
                <a:gd name="connsiteX42" fmla="*/ 661945 w 2524992"/>
                <a:gd name="connsiteY42" fmla="*/ 140270 h 733529"/>
                <a:gd name="connsiteX43" fmla="*/ 862316 w 2524992"/>
                <a:gd name="connsiteY43" fmla="*/ 362324 h 733529"/>
                <a:gd name="connsiteX44" fmla="*/ 665130 w 2524992"/>
                <a:gd name="connsiteY44" fmla="*/ 592847 h 733529"/>
                <a:gd name="connsiteX45" fmla="*/ 466562 w 2524992"/>
                <a:gd name="connsiteY45" fmla="*/ 367470 h 733529"/>
                <a:gd name="connsiteX46" fmla="*/ 520133 w 2524992"/>
                <a:gd name="connsiteY46" fmla="*/ 367550 h 733529"/>
                <a:gd name="connsiteX47" fmla="*/ 595069 w 2524992"/>
                <a:gd name="connsiteY47" fmla="*/ 518199 h 733529"/>
                <a:gd name="connsiteX48" fmla="*/ 738395 w 2524992"/>
                <a:gd name="connsiteY48" fmla="*/ 516170 h 733529"/>
                <a:gd name="connsiteX49" fmla="*/ 804097 w 2524992"/>
                <a:gd name="connsiteY49" fmla="*/ 318747 h 733529"/>
                <a:gd name="connsiteX50" fmla="*/ 640137 w 2524992"/>
                <a:gd name="connsiteY50" fmla="*/ 197474 h 733529"/>
                <a:gd name="connsiteX51" fmla="*/ 520133 w 2524992"/>
                <a:gd name="connsiteY51" fmla="*/ 367550 h 733529"/>
                <a:gd name="connsiteX52" fmla="*/ 2521772 w 2524992"/>
                <a:gd name="connsiteY52" fmla="*/ 241005 h 733529"/>
                <a:gd name="connsiteX53" fmla="*/ 2439726 w 2524992"/>
                <a:gd name="connsiteY53" fmla="*/ 346473 h 733529"/>
                <a:gd name="connsiteX54" fmla="*/ 2439622 w 2524992"/>
                <a:gd name="connsiteY54" fmla="*/ 585042 h 733529"/>
                <a:gd name="connsiteX55" fmla="*/ 2353793 w 2524992"/>
                <a:gd name="connsiteY55" fmla="*/ 585042 h 733529"/>
                <a:gd name="connsiteX56" fmla="*/ 2353793 w 2524992"/>
                <a:gd name="connsiteY56" fmla="*/ 150895 h 733529"/>
                <a:gd name="connsiteX57" fmla="*/ 2433161 w 2524992"/>
                <a:gd name="connsiteY57" fmla="*/ 150895 h 733529"/>
                <a:gd name="connsiteX58" fmla="*/ 2440488 w 2524992"/>
                <a:gd name="connsiteY58" fmla="*/ 170047 h 733529"/>
                <a:gd name="connsiteX59" fmla="*/ 2521772 w 2524992"/>
                <a:gd name="connsiteY59" fmla="*/ 144740 h 733529"/>
                <a:gd name="connsiteX60" fmla="*/ 2521772 w 2524992"/>
                <a:gd name="connsiteY60" fmla="*/ 241005 h 733529"/>
                <a:gd name="connsiteX61" fmla="*/ 1192193 w 2524992"/>
                <a:gd name="connsiteY61" fmla="*/ 9301 h 733529"/>
                <a:gd name="connsiteX62" fmla="*/ 1242920 w 2524992"/>
                <a:gd name="connsiteY62" fmla="*/ 9301 h 733529"/>
                <a:gd name="connsiteX63" fmla="*/ 1242920 w 2524992"/>
                <a:gd name="connsiteY63" fmla="*/ 148958 h 733529"/>
                <a:gd name="connsiteX64" fmla="*/ 1314249 w 2524992"/>
                <a:gd name="connsiteY64" fmla="*/ 148958 h 733529"/>
                <a:gd name="connsiteX65" fmla="*/ 1317413 w 2524992"/>
                <a:gd name="connsiteY65" fmla="*/ 206907 h 733529"/>
                <a:gd name="connsiteX66" fmla="*/ 1244064 w 2524992"/>
                <a:gd name="connsiteY66" fmla="*/ 206907 h 733529"/>
                <a:gd name="connsiteX67" fmla="*/ 1244064 w 2524992"/>
                <a:gd name="connsiteY67" fmla="*/ 584514 h 733529"/>
                <a:gd name="connsiteX68" fmla="*/ 1193131 w 2524992"/>
                <a:gd name="connsiteY68" fmla="*/ 584755 h 733529"/>
                <a:gd name="connsiteX69" fmla="*/ 1193131 w 2524992"/>
                <a:gd name="connsiteY69" fmla="*/ 208729 h 733529"/>
                <a:gd name="connsiteX70" fmla="*/ 1121545 w 2524992"/>
                <a:gd name="connsiteY70" fmla="*/ 208729 h 733529"/>
                <a:gd name="connsiteX71" fmla="*/ 1120700 w 2524992"/>
                <a:gd name="connsiteY71" fmla="*/ 150334 h 733529"/>
                <a:gd name="connsiteX72" fmla="*/ 1192214 w 2524992"/>
                <a:gd name="connsiteY72" fmla="*/ 150334 h 733529"/>
                <a:gd name="connsiteX73" fmla="*/ 1192193 w 2524992"/>
                <a:gd name="connsiteY73" fmla="*/ 9301 h 733529"/>
                <a:gd name="connsiteX74" fmla="*/ 925121 w 2524992"/>
                <a:gd name="connsiteY74" fmla="*/ 150414 h 733529"/>
                <a:gd name="connsiteX75" fmla="*/ 969901 w 2524992"/>
                <a:gd name="connsiteY75" fmla="*/ 150414 h 733529"/>
                <a:gd name="connsiteX76" fmla="*/ 977270 w 2524992"/>
                <a:gd name="connsiteY76" fmla="*/ 187171 h 733529"/>
                <a:gd name="connsiteX77" fmla="*/ 1062089 w 2524992"/>
                <a:gd name="connsiteY77" fmla="*/ 144717 h 733529"/>
                <a:gd name="connsiteX78" fmla="*/ 1064429 w 2524992"/>
                <a:gd name="connsiteY78" fmla="*/ 202128 h 733529"/>
                <a:gd name="connsiteX79" fmla="*/ 1051969 w 2524992"/>
                <a:gd name="connsiteY79" fmla="*/ 207560 h 733529"/>
                <a:gd name="connsiteX80" fmla="*/ 976322 w 2524992"/>
                <a:gd name="connsiteY80" fmla="*/ 310243 h 733529"/>
                <a:gd name="connsiteX81" fmla="*/ 975456 w 2524992"/>
                <a:gd name="connsiteY81" fmla="*/ 554703 h 733529"/>
                <a:gd name="connsiteX82" fmla="*/ 975456 w 2524992"/>
                <a:gd name="connsiteY82" fmla="*/ 585213 h 733529"/>
                <a:gd name="connsiteX83" fmla="*/ 925121 w 2524992"/>
                <a:gd name="connsiteY83" fmla="*/ 585729 h 733529"/>
                <a:gd name="connsiteX84" fmla="*/ 925121 w 2524992"/>
                <a:gd name="connsiteY84" fmla="*/ 150414 h 73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524992" h="733529">
                  <a:moveTo>
                    <a:pt x="1364625" y="150460"/>
                  </a:moveTo>
                  <a:lnTo>
                    <a:pt x="1458111" y="150460"/>
                  </a:lnTo>
                  <a:cubicBezTo>
                    <a:pt x="1480578" y="230070"/>
                    <a:pt x="1502819" y="309028"/>
                    <a:pt x="1526729" y="393831"/>
                  </a:cubicBezTo>
                  <a:lnTo>
                    <a:pt x="1594007" y="150070"/>
                  </a:lnTo>
                  <a:lnTo>
                    <a:pt x="1650578" y="150070"/>
                  </a:lnTo>
                  <a:cubicBezTo>
                    <a:pt x="1671911" y="227182"/>
                    <a:pt x="1693266" y="304260"/>
                    <a:pt x="1714599" y="381338"/>
                  </a:cubicBezTo>
                  <a:cubicBezTo>
                    <a:pt x="1716701" y="381499"/>
                    <a:pt x="1718794" y="381636"/>
                    <a:pt x="1720906" y="381808"/>
                  </a:cubicBezTo>
                  <a:cubicBezTo>
                    <a:pt x="1742724" y="305040"/>
                    <a:pt x="1764532" y="228294"/>
                    <a:pt x="1786618" y="150666"/>
                  </a:cubicBezTo>
                  <a:lnTo>
                    <a:pt x="1879280" y="150666"/>
                  </a:lnTo>
                  <a:lnTo>
                    <a:pt x="1743425" y="585534"/>
                  </a:lnTo>
                  <a:cubicBezTo>
                    <a:pt x="1725627" y="588388"/>
                    <a:pt x="1709487" y="587987"/>
                    <a:pt x="1690328" y="585615"/>
                  </a:cubicBezTo>
                  <a:lnTo>
                    <a:pt x="1621401" y="336364"/>
                  </a:lnTo>
                  <a:lnTo>
                    <a:pt x="1553371" y="585236"/>
                  </a:lnTo>
                  <a:cubicBezTo>
                    <a:pt x="1535675" y="588812"/>
                    <a:pt x="1519371" y="587632"/>
                    <a:pt x="1500181" y="586039"/>
                  </a:cubicBezTo>
                  <a:cubicBezTo>
                    <a:pt x="1455380" y="441969"/>
                    <a:pt x="1410322" y="297211"/>
                    <a:pt x="1364625" y="150460"/>
                  </a:cubicBezTo>
                  <a:close/>
                  <a:moveTo>
                    <a:pt x="2094245" y="137279"/>
                  </a:moveTo>
                  <a:cubicBezTo>
                    <a:pt x="2208663" y="137359"/>
                    <a:pt x="2296986" y="237532"/>
                    <a:pt x="2296811" y="367011"/>
                  </a:cubicBezTo>
                  <a:cubicBezTo>
                    <a:pt x="2296656" y="493511"/>
                    <a:pt x="2206189" y="597787"/>
                    <a:pt x="2096110" y="598348"/>
                  </a:cubicBezTo>
                  <a:cubicBezTo>
                    <a:pt x="1984681" y="598910"/>
                    <a:pt x="1891926" y="493350"/>
                    <a:pt x="1892781" y="366988"/>
                  </a:cubicBezTo>
                  <a:cubicBezTo>
                    <a:pt x="1893688" y="239377"/>
                    <a:pt x="1983289" y="137199"/>
                    <a:pt x="2094245" y="137279"/>
                  </a:cubicBezTo>
                  <a:close/>
                  <a:moveTo>
                    <a:pt x="2207715" y="366324"/>
                  </a:moveTo>
                  <a:cubicBezTo>
                    <a:pt x="2207684" y="290954"/>
                    <a:pt x="2158823" y="232535"/>
                    <a:pt x="2095976" y="232764"/>
                  </a:cubicBezTo>
                  <a:cubicBezTo>
                    <a:pt x="2032975" y="232993"/>
                    <a:pt x="1984371" y="291034"/>
                    <a:pt x="1984258" y="366209"/>
                  </a:cubicBezTo>
                  <a:cubicBezTo>
                    <a:pt x="1984134" y="443700"/>
                    <a:pt x="2032192" y="501259"/>
                    <a:pt x="2096677" y="500881"/>
                  </a:cubicBezTo>
                  <a:cubicBezTo>
                    <a:pt x="2159225" y="500525"/>
                    <a:pt x="2207735" y="441717"/>
                    <a:pt x="2207715" y="366324"/>
                  </a:cubicBezTo>
                  <a:close/>
                  <a:moveTo>
                    <a:pt x="8363" y="150368"/>
                  </a:moveTo>
                  <a:lnTo>
                    <a:pt x="55545" y="150368"/>
                  </a:lnTo>
                  <a:lnTo>
                    <a:pt x="55545" y="215629"/>
                  </a:lnTo>
                  <a:cubicBezTo>
                    <a:pt x="101262" y="160397"/>
                    <a:pt x="153741" y="135881"/>
                    <a:pt x="215856" y="140018"/>
                  </a:cubicBezTo>
                  <a:cubicBezTo>
                    <a:pt x="277600" y="144121"/>
                    <a:pt x="328244" y="172683"/>
                    <a:pt x="366067" y="227755"/>
                  </a:cubicBezTo>
                  <a:cubicBezTo>
                    <a:pt x="427358" y="317017"/>
                    <a:pt x="419659" y="452651"/>
                    <a:pt x="348454" y="533041"/>
                  </a:cubicBezTo>
                  <a:cubicBezTo>
                    <a:pt x="308034" y="578669"/>
                    <a:pt x="257699" y="599093"/>
                    <a:pt x="201046" y="597638"/>
                  </a:cubicBezTo>
                  <a:cubicBezTo>
                    <a:pt x="145733" y="596228"/>
                    <a:pt x="96728" y="575529"/>
                    <a:pt x="57276" y="520101"/>
                  </a:cubicBezTo>
                  <a:lnTo>
                    <a:pt x="57276" y="722601"/>
                  </a:lnTo>
                  <a:cubicBezTo>
                    <a:pt x="40879" y="729891"/>
                    <a:pt x="25451" y="725856"/>
                    <a:pt x="8363" y="726051"/>
                  </a:cubicBezTo>
                  <a:lnTo>
                    <a:pt x="8363" y="150368"/>
                  </a:lnTo>
                  <a:close/>
                  <a:moveTo>
                    <a:pt x="352783" y="372811"/>
                  </a:moveTo>
                  <a:cubicBezTo>
                    <a:pt x="353020" y="273429"/>
                    <a:pt x="287061" y="193761"/>
                    <a:pt x="203994" y="193142"/>
                  </a:cubicBezTo>
                  <a:cubicBezTo>
                    <a:pt x="126966" y="192557"/>
                    <a:pt x="57286" y="273074"/>
                    <a:pt x="56750" y="363275"/>
                  </a:cubicBezTo>
                  <a:cubicBezTo>
                    <a:pt x="56163" y="461293"/>
                    <a:pt x="124565" y="544846"/>
                    <a:pt x="204983" y="544331"/>
                  </a:cubicBezTo>
                  <a:cubicBezTo>
                    <a:pt x="285535" y="543815"/>
                    <a:pt x="352556" y="466049"/>
                    <a:pt x="352783" y="372811"/>
                  </a:cubicBezTo>
                  <a:close/>
                  <a:moveTo>
                    <a:pt x="466562" y="367470"/>
                  </a:moveTo>
                  <a:cubicBezTo>
                    <a:pt x="466593" y="243412"/>
                    <a:pt x="555802" y="139686"/>
                    <a:pt x="661945" y="140270"/>
                  </a:cubicBezTo>
                  <a:cubicBezTo>
                    <a:pt x="771674" y="140878"/>
                    <a:pt x="861945" y="240902"/>
                    <a:pt x="862316" y="362324"/>
                  </a:cubicBezTo>
                  <a:cubicBezTo>
                    <a:pt x="862718" y="490554"/>
                    <a:pt x="775291" y="592755"/>
                    <a:pt x="665130" y="592847"/>
                  </a:cubicBezTo>
                  <a:cubicBezTo>
                    <a:pt x="554030" y="592938"/>
                    <a:pt x="466531" y="493625"/>
                    <a:pt x="466562" y="367470"/>
                  </a:cubicBezTo>
                  <a:close/>
                  <a:moveTo>
                    <a:pt x="520133" y="367550"/>
                  </a:moveTo>
                  <a:cubicBezTo>
                    <a:pt x="520257" y="433006"/>
                    <a:pt x="543703" y="485362"/>
                    <a:pt x="595069" y="518199"/>
                  </a:cubicBezTo>
                  <a:cubicBezTo>
                    <a:pt x="642168" y="548296"/>
                    <a:pt x="691163" y="546657"/>
                    <a:pt x="738395" y="516170"/>
                  </a:cubicBezTo>
                  <a:cubicBezTo>
                    <a:pt x="794378" y="480055"/>
                    <a:pt x="822349" y="394977"/>
                    <a:pt x="804097" y="318747"/>
                  </a:cubicBezTo>
                  <a:cubicBezTo>
                    <a:pt x="783670" y="233520"/>
                    <a:pt x="718474" y="185302"/>
                    <a:pt x="640137" y="197474"/>
                  </a:cubicBezTo>
                  <a:cubicBezTo>
                    <a:pt x="571303" y="208156"/>
                    <a:pt x="520339" y="280478"/>
                    <a:pt x="520133" y="367550"/>
                  </a:cubicBezTo>
                  <a:close/>
                  <a:moveTo>
                    <a:pt x="2521772" y="241005"/>
                  </a:moveTo>
                  <a:cubicBezTo>
                    <a:pt x="2456576" y="251813"/>
                    <a:pt x="2440138" y="272718"/>
                    <a:pt x="2439726" y="346473"/>
                  </a:cubicBezTo>
                  <a:cubicBezTo>
                    <a:pt x="2439282" y="425224"/>
                    <a:pt x="2439622" y="503987"/>
                    <a:pt x="2439622" y="585042"/>
                  </a:cubicBezTo>
                  <a:lnTo>
                    <a:pt x="2353793" y="585042"/>
                  </a:lnTo>
                  <a:lnTo>
                    <a:pt x="2353793" y="150895"/>
                  </a:lnTo>
                  <a:lnTo>
                    <a:pt x="2433161" y="150895"/>
                  </a:lnTo>
                  <a:cubicBezTo>
                    <a:pt x="2439045" y="154139"/>
                    <a:pt x="2432944" y="164374"/>
                    <a:pt x="2440488" y="170047"/>
                  </a:cubicBezTo>
                  <a:cubicBezTo>
                    <a:pt x="2463893" y="152122"/>
                    <a:pt x="2489483" y="138528"/>
                    <a:pt x="2521772" y="144740"/>
                  </a:cubicBezTo>
                  <a:lnTo>
                    <a:pt x="2521772" y="241005"/>
                  </a:lnTo>
                  <a:close/>
                  <a:moveTo>
                    <a:pt x="1192193" y="9301"/>
                  </a:moveTo>
                  <a:lnTo>
                    <a:pt x="1242920" y="9301"/>
                  </a:lnTo>
                  <a:lnTo>
                    <a:pt x="1242920" y="148958"/>
                  </a:lnTo>
                  <a:lnTo>
                    <a:pt x="1314249" y="148958"/>
                  </a:lnTo>
                  <a:cubicBezTo>
                    <a:pt x="1319845" y="168855"/>
                    <a:pt x="1316423" y="186666"/>
                    <a:pt x="1317413" y="206907"/>
                  </a:cubicBezTo>
                  <a:lnTo>
                    <a:pt x="1244064" y="206907"/>
                  </a:lnTo>
                  <a:lnTo>
                    <a:pt x="1244064" y="584514"/>
                  </a:lnTo>
                  <a:cubicBezTo>
                    <a:pt x="1225946" y="588583"/>
                    <a:pt x="1210806" y="588434"/>
                    <a:pt x="1193131" y="584755"/>
                  </a:cubicBezTo>
                  <a:lnTo>
                    <a:pt x="1193131" y="208729"/>
                  </a:lnTo>
                  <a:lnTo>
                    <a:pt x="1121545" y="208729"/>
                  </a:lnTo>
                  <a:cubicBezTo>
                    <a:pt x="1117320" y="188248"/>
                    <a:pt x="1118247" y="170678"/>
                    <a:pt x="1120700" y="150334"/>
                  </a:cubicBezTo>
                  <a:lnTo>
                    <a:pt x="1192214" y="150334"/>
                  </a:lnTo>
                  <a:cubicBezTo>
                    <a:pt x="1192193" y="102448"/>
                    <a:pt x="1192193" y="57072"/>
                    <a:pt x="1192193" y="9301"/>
                  </a:cubicBezTo>
                  <a:close/>
                  <a:moveTo>
                    <a:pt x="925121" y="150414"/>
                  </a:moveTo>
                  <a:lnTo>
                    <a:pt x="969901" y="150414"/>
                  </a:lnTo>
                  <a:cubicBezTo>
                    <a:pt x="976508" y="162139"/>
                    <a:pt x="968994" y="175365"/>
                    <a:pt x="977270" y="187171"/>
                  </a:cubicBezTo>
                  <a:cubicBezTo>
                    <a:pt x="1001510" y="163537"/>
                    <a:pt x="1025956" y="140133"/>
                    <a:pt x="1062089" y="144717"/>
                  </a:cubicBezTo>
                  <a:cubicBezTo>
                    <a:pt x="1066840" y="164018"/>
                    <a:pt x="1063357" y="183010"/>
                    <a:pt x="1064429" y="202128"/>
                  </a:cubicBezTo>
                  <a:cubicBezTo>
                    <a:pt x="1059492" y="204317"/>
                    <a:pt x="1055875" y="206552"/>
                    <a:pt x="1051969" y="207560"/>
                  </a:cubicBezTo>
                  <a:cubicBezTo>
                    <a:pt x="996306" y="221990"/>
                    <a:pt x="977487" y="245612"/>
                    <a:pt x="976322" y="310243"/>
                  </a:cubicBezTo>
                  <a:cubicBezTo>
                    <a:pt x="974828" y="391699"/>
                    <a:pt x="975642" y="473213"/>
                    <a:pt x="975456" y="554703"/>
                  </a:cubicBezTo>
                  <a:cubicBezTo>
                    <a:pt x="975436" y="564526"/>
                    <a:pt x="975456" y="574360"/>
                    <a:pt x="975456" y="585213"/>
                  </a:cubicBezTo>
                  <a:cubicBezTo>
                    <a:pt x="957544" y="588354"/>
                    <a:pt x="942261" y="587999"/>
                    <a:pt x="925121" y="585729"/>
                  </a:cubicBezTo>
                  <a:lnTo>
                    <a:pt x="925121" y="150414"/>
                  </a:lnTo>
                  <a:close/>
                </a:path>
              </a:pathLst>
            </a:custGeom>
            <a:grpFill/>
            <a:ln w="10306"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8CB6B1AA-FB45-499D-B1D3-ECE721C447DB}"/>
                </a:ext>
              </a:extLst>
            </p:cNvPr>
            <p:cNvSpPr/>
            <p:nvPr/>
          </p:nvSpPr>
          <p:spPr>
            <a:xfrm>
              <a:off x="4123264" y="4027485"/>
              <a:ext cx="515305" cy="607454"/>
            </a:xfrm>
            <a:custGeom>
              <a:avLst/>
              <a:gdLst>
                <a:gd name="connsiteX0" fmla="*/ 510786 w 515304"/>
                <a:gd name="connsiteY0" fmla="*/ 9301 h 607454"/>
                <a:gd name="connsiteX1" fmla="*/ 510786 w 515304"/>
                <a:gd name="connsiteY1" fmla="*/ 600996 h 607454"/>
                <a:gd name="connsiteX2" fmla="*/ 8363 w 515304"/>
                <a:gd name="connsiteY2" fmla="*/ 388960 h 607454"/>
              </a:gdLst>
              <a:ahLst/>
              <a:cxnLst>
                <a:cxn ang="0">
                  <a:pos x="connsiteX0" y="connsiteY0"/>
                </a:cxn>
                <a:cxn ang="0">
                  <a:pos x="connsiteX1" y="connsiteY1"/>
                </a:cxn>
                <a:cxn ang="0">
                  <a:pos x="connsiteX2" y="connsiteY2"/>
                </a:cxn>
              </a:cxnLst>
              <a:rect l="l" t="t" r="r" b="b"/>
              <a:pathLst>
                <a:path w="515304" h="607454">
                  <a:moveTo>
                    <a:pt x="510786" y="9301"/>
                  </a:moveTo>
                  <a:lnTo>
                    <a:pt x="510786" y="600996"/>
                  </a:lnTo>
                  <a:lnTo>
                    <a:pt x="8363" y="388960"/>
                  </a:lnTo>
                  <a:close/>
                </a:path>
              </a:pathLst>
            </a:custGeom>
            <a:grpFill/>
            <a:ln w="10306"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7E8CB304-227E-4314-818B-79DECE860D35}"/>
                </a:ext>
              </a:extLst>
            </p:cNvPr>
            <p:cNvSpPr/>
            <p:nvPr/>
          </p:nvSpPr>
          <p:spPr>
            <a:xfrm>
              <a:off x="4126685" y="2617263"/>
              <a:ext cx="1009997" cy="756452"/>
            </a:xfrm>
            <a:custGeom>
              <a:avLst/>
              <a:gdLst>
                <a:gd name="connsiteX0" fmla="*/ 584660 w 1009997"/>
                <a:gd name="connsiteY0" fmla="*/ 756195 h 756452"/>
                <a:gd name="connsiteX1" fmla="*/ 8363 w 1009997"/>
                <a:gd name="connsiteY1" fmla="*/ 326404 h 756452"/>
                <a:gd name="connsiteX2" fmla="*/ 442085 w 1009997"/>
                <a:gd name="connsiteY2" fmla="*/ 9301 h 756452"/>
                <a:gd name="connsiteX3" fmla="*/ 1005643 w 1009997"/>
                <a:gd name="connsiteY3" fmla="*/ 432101 h 756452"/>
              </a:gdLst>
              <a:ahLst/>
              <a:cxnLst>
                <a:cxn ang="0">
                  <a:pos x="connsiteX0" y="connsiteY0"/>
                </a:cxn>
                <a:cxn ang="0">
                  <a:pos x="connsiteX1" y="connsiteY1"/>
                </a:cxn>
                <a:cxn ang="0">
                  <a:pos x="connsiteX2" y="connsiteY2"/>
                </a:cxn>
                <a:cxn ang="0">
                  <a:pos x="connsiteX3" y="connsiteY3"/>
                </a:cxn>
              </a:cxnLst>
              <a:rect l="l" t="t" r="r" b="b"/>
              <a:pathLst>
                <a:path w="1009997" h="756452">
                  <a:moveTo>
                    <a:pt x="584660" y="756195"/>
                  </a:moveTo>
                  <a:lnTo>
                    <a:pt x="8363" y="326404"/>
                  </a:lnTo>
                  <a:lnTo>
                    <a:pt x="442085" y="9301"/>
                  </a:lnTo>
                  <a:lnTo>
                    <a:pt x="1005643" y="432101"/>
                  </a:lnTo>
                  <a:close/>
                </a:path>
              </a:pathLst>
            </a:custGeom>
            <a:grpFill/>
            <a:ln w="10306"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A897794B-E9F9-4D95-B74D-1DAC67B1A596}"/>
                </a:ext>
              </a:extLst>
            </p:cNvPr>
            <p:cNvSpPr/>
            <p:nvPr/>
          </p:nvSpPr>
          <p:spPr>
            <a:xfrm>
              <a:off x="4123552" y="3040372"/>
              <a:ext cx="1009997" cy="1386830"/>
            </a:xfrm>
            <a:custGeom>
              <a:avLst/>
              <a:gdLst>
                <a:gd name="connsiteX0" fmla="*/ 10940 w 1009997"/>
                <a:gd name="connsiteY0" fmla="*/ 1380692 h 1386829"/>
                <a:gd name="connsiteX1" fmla="*/ 8363 w 1009997"/>
                <a:gd name="connsiteY1" fmla="*/ 741719 h 1386829"/>
                <a:gd name="connsiteX2" fmla="*/ 1010343 w 1009997"/>
                <a:gd name="connsiteY2" fmla="*/ 9301 h 1386829"/>
                <a:gd name="connsiteX3" fmla="*/ 1010476 w 1009997"/>
                <a:gd name="connsiteY3" fmla="*/ 643437 h 1386829"/>
              </a:gdLst>
              <a:ahLst/>
              <a:cxnLst>
                <a:cxn ang="0">
                  <a:pos x="connsiteX0" y="connsiteY0"/>
                </a:cxn>
                <a:cxn ang="0">
                  <a:pos x="connsiteX1" y="connsiteY1"/>
                </a:cxn>
                <a:cxn ang="0">
                  <a:pos x="connsiteX2" y="connsiteY2"/>
                </a:cxn>
                <a:cxn ang="0">
                  <a:pos x="connsiteX3" y="connsiteY3"/>
                </a:cxn>
              </a:cxnLst>
              <a:rect l="l" t="t" r="r" b="b"/>
              <a:pathLst>
                <a:path w="1009997" h="1386829">
                  <a:moveTo>
                    <a:pt x="10940" y="1380692"/>
                  </a:moveTo>
                  <a:lnTo>
                    <a:pt x="8363" y="741719"/>
                  </a:lnTo>
                  <a:lnTo>
                    <a:pt x="1010343" y="9301"/>
                  </a:lnTo>
                  <a:lnTo>
                    <a:pt x="1010476" y="643437"/>
                  </a:lnTo>
                  <a:close/>
                </a:path>
              </a:pathLst>
            </a:custGeom>
            <a:grpFill/>
            <a:ln w="10306" cap="flat">
              <a:noFill/>
              <a:prstDash val="solid"/>
              <a:miter/>
            </a:ln>
          </p:spPr>
          <p:txBody>
            <a:bodyPr rtlCol="0" anchor="ctr"/>
            <a:lstStyle/>
            <a:p>
              <a:endParaRPr lang="en-IN"/>
            </a:p>
          </p:txBody>
        </p:sp>
      </p:grpSp>
      <p:grpSp>
        <p:nvGrpSpPr>
          <p:cNvPr id="201" name="Group 90">
            <a:extLst>
              <a:ext uri="{FF2B5EF4-FFF2-40B4-BE49-F238E27FC236}">
                <a16:creationId xmlns:a16="http://schemas.microsoft.com/office/drawing/2014/main" id="{6506474B-F1BF-4882-9340-C93298D542AA}"/>
              </a:ext>
            </a:extLst>
          </p:cNvPr>
          <p:cNvGrpSpPr>
            <a:grpSpLocks noChangeAspect="1"/>
          </p:cNvGrpSpPr>
          <p:nvPr/>
        </p:nvGrpSpPr>
        <p:grpSpPr bwMode="auto">
          <a:xfrm>
            <a:off x="10496822" y="2115002"/>
            <a:ext cx="1095339" cy="272645"/>
            <a:chOff x="2047" y="1865"/>
            <a:chExt cx="4146" cy="1032"/>
          </a:xfrm>
          <a:solidFill>
            <a:srgbClr val="000000"/>
          </a:solidFill>
        </p:grpSpPr>
        <p:sp>
          <p:nvSpPr>
            <p:cNvPr id="202" name="Freeform 91">
              <a:extLst>
                <a:ext uri="{FF2B5EF4-FFF2-40B4-BE49-F238E27FC236}">
                  <a16:creationId xmlns:a16="http://schemas.microsoft.com/office/drawing/2014/main" id="{1DBBC4A5-FAD4-467F-BD2A-41175753E92D}"/>
                </a:ext>
              </a:extLst>
            </p:cNvPr>
            <p:cNvSpPr>
              <a:spLocks/>
            </p:cNvSpPr>
            <p:nvPr/>
          </p:nvSpPr>
          <p:spPr bwMode="auto">
            <a:xfrm>
              <a:off x="3096" y="2120"/>
              <a:ext cx="437" cy="521"/>
            </a:xfrm>
            <a:custGeom>
              <a:avLst/>
              <a:gdLst>
                <a:gd name="T0" fmla="*/ 163 w 437"/>
                <a:gd name="T1" fmla="*/ 521 h 521"/>
                <a:gd name="T2" fmla="*/ 274 w 437"/>
                <a:gd name="T3" fmla="*/ 521 h 521"/>
                <a:gd name="T4" fmla="*/ 274 w 437"/>
                <a:gd name="T5" fmla="*/ 105 h 521"/>
                <a:gd name="T6" fmla="*/ 437 w 437"/>
                <a:gd name="T7" fmla="*/ 105 h 521"/>
                <a:gd name="T8" fmla="*/ 437 w 437"/>
                <a:gd name="T9" fmla="*/ 0 h 521"/>
                <a:gd name="T10" fmla="*/ 0 w 437"/>
                <a:gd name="T11" fmla="*/ 0 h 521"/>
                <a:gd name="T12" fmla="*/ 0 w 437"/>
                <a:gd name="T13" fmla="*/ 105 h 521"/>
                <a:gd name="T14" fmla="*/ 163 w 437"/>
                <a:gd name="T15" fmla="*/ 105 h 521"/>
                <a:gd name="T16" fmla="*/ 163 w 437"/>
                <a:gd name="T17"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7" h="521">
                  <a:moveTo>
                    <a:pt x="163" y="521"/>
                  </a:moveTo>
                  <a:lnTo>
                    <a:pt x="274" y="521"/>
                  </a:lnTo>
                  <a:lnTo>
                    <a:pt x="274" y="105"/>
                  </a:lnTo>
                  <a:lnTo>
                    <a:pt x="437" y="105"/>
                  </a:lnTo>
                  <a:lnTo>
                    <a:pt x="437" y="0"/>
                  </a:lnTo>
                  <a:lnTo>
                    <a:pt x="0" y="0"/>
                  </a:lnTo>
                  <a:lnTo>
                    <a:pt x="0" y="105"/>
                  </a:lnTo>
                  <a:lnTo>
                    <a:pt x="163" y="105"/>
                  </a:lnTo>
                  <a:lnTo>
                    <a:pt x="16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2">
              <a:extLst>
                <a:ext uri="{FF2B5EF4-FFF2-40B4-BE49-F238E27FC236}">
                  <a16:creationId xmlns:a16="http://schemas.microsoft.com/office/drawing/2014/main" id="{5A169CE4-B648-4202-88BB-54F3A755F473}"/>
                </a:ext>
              </a:extLst>
            </p:cNvPr>
            <p:cNvSpPr>
              <a:spLocks noEditPoints="1"/>
            </p:cNvSpPr>
            <p:nvPr/>
          </p:nvSpPr>
          <p:spPr bwMode="auto">
            <a:xfrm>
              <a:off x="4077" y="2109"/>
              <a:ext cx="125" cy="532"/>
            </a:xfrm>
            <a:custGeom>
              <a:avLst/>
              <a:gdLst>
                <a:gd name="T0" fmla="*/ 4 w 53"/>
                <a:gd name="T1" fmla="*/ 225 h 225"/>
                <a:gd name="T2" fmla="*/ 49 w 53"/>
                <a:gd name="T3" fmla="*/ 225 h 225"/>
                <a:gd name="T4" fmla="*/ 49 w 53"/>
                <a:gd name="T5" fmla="*/ 72 h 225"/>
                <a:gd name="T6" fmla="*/ 4 w 53"/>
                <a:gd name="T7" fmla="*/ 72 h 225"/>
                <a:gd name="T8" fmla="*/ 4 w 53"/>
                <a:gd name="T9" fmla="*/ 225 h 225"/>
                <a:gd name="T10" fmla="*/ 26 w 53"/>
                <a:gd name="T11" fmla="*/ 0 h 225"/>
                <a:gd name="T12" fmla="*/ 0 w 53"/>
                <a:gd name="T13" fmla="*/ 27 h 225"/>
                <a:gd name="T14" fmla="*/ 26 w 53"/>
                <a:gd name="T15" fmla="*/ 53 h 225"/>
                <a:gd name="T16" fmla="*/ 53 w 53"/>
                <a:gd name="T17" fmla="*/ 27 h 225"/>
                <a:gd name="T18" fmla="*/ 26 w 53"/>
                <a:gd name="T1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25">
                  <a:moveTo>
                    <a:pt x="4" y="225"/>
                  </a:moveTo>
                  <a:cubicBezTo>
                    <a:pt x="49" y="225"/>
                    <a:pt x="49" y="225"/>
                    <a:pt x="49" y="225"/>
                  </a:cubicBezTo>
                  <a:cubicBezTo>
                    <a:pt x="49" y="72"/>
                    <a:pt x="49" y="72"/>
                    <a:pt x="49" y="72"/>
                  </a:cubicBezTo>
                  <a:cubicBezTo>
                    <a:pt x="4" y="72"/>
                    <a:pt x="4" y="72"/>
                    <a:pt x="4" y="72"/>
                  </a:cubicBezTo>
                  <a:lnTo>
                    <a:pt x="4" y="225"/>
                  </a:lnTo>
                  <a:close/>
                  <a:moveTo>
                    <a:pt x="26" y="0"/>
                  </a:moveTo>
                  <a:cubicBezTo>
                    <a:pt x="12" y="0"/>
                    <a:pt x="0" y="12"/>
                    <a:pt x="0" y="27"/>
                  </a:cubicBezTo>
                  <a:cubicBezTo>
                    <a:pt x="0" y="41"/>
                    <a:pt x="12" y="53"/>
                    <a:pt x="26" y="53"/>
                  </a:cubicBezTo>
                  <a:cubicBezTo>
                    <a:pt x="41" y="53"/>
                    <a:pt x="53" y="41"/>
                    <a:pt x="53" y="27"/>
                  </a:cubicBezTo>
                  <a:cubicBezTo>
                    <a:pt x="53" y="12"/>
                    <a:pt x="41"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3">
              <a:extLst>
                <a:ext uri="{FF2B5EF4-FFF2-40B4-BE49-F238E27FC236}">
                  <a16:creationId xmlns:a16="http://schemas.microsoft.com/office/drawing/2014/main" id="{226D2846-B84B-4E93-9EFD-854D50AD2066}"/>
                </a:ext>
              </a:extLst>
            </p:cNvPr>
            <p:cNvSpPr>
              <a:spLocks/>
            </p:cNvSpPr>
            <p:nvPr/>
          </p:nvSpPr>
          <p:spPr bwMode="auto">
            <a:xfrm>
              <a:off x="4238" y="2267"/>
              <a:ext cx="297" cy="386"/>
            </a:xfrm>
            <a:custGeom>
              <a:avLst/>
              <a:gdLst>
                <a:gd name="T0" fmla="*/ 0 w 126"/>
                <a:gd name="T1" fmla="*/ 117 h 163"/>
                <a:gd name="T2" fmla="*/ 65 w 126"/>
                <a:gd name="T3" fmla="*/ 163 h 163"/>
                <a:gd name="T4" fmla="*/ 126 w 126"/>
                <a:gd name="T5" fmla="*/ 112 h 163"/>
                <a:gd name="T6" fmla="*/ 79 w 126"/>
                <a:gd name="T7" fmla="*/ 64 h 163"/>
                <a:gd name="T8" fmla="*/ 58 w 126"/>
                <a:gd name="T9" fmla="*/ 60 h 163"/>
                <a:gd name="T10" fmla="*/ 44 w 126"/>
                <a:gd name="T11" fmla="*/ 47 h 163"/>
                <a:gd name="T12" fmla="*/ 63 w 126"/>
                <a:gd name="T13" fmla="*/ 31 h 163"/>
                <a:gd name="T14" fmla="*/ 87 w 126"/>
                <a:gd name="T15" fmla="*/ 50 h 163"/>
                <a:gd name="T16" fmla="*/ 124 w 126"/>
                <a:gd name="T17" fmla="*/ 44 h 163"/>
                <a:gd name="T18" fmla="*/ 62 w 126"/>
                <a:gd name="T19" fmla="*/ 0 h 163"/>
                <a:gd name="T20" fmla="*/ 4 w 126"/>
                <a:gd name="T21" fmla="*/ 50 h 163"/>
                <a:gd name="T22" fmla="*/ 49 w 126"/>
                <a:gd name="T23" fmla="*/ 97 h 163"/>
                <a:gd name="T24" fmla="*/ 67 w 126"/>
                <a:gd name="T25" fmla="*/ 101 h 163"/>
                <a:gd name="T26" fmla="*/ 84 w 126"/>
                <a:gd name="T27" fmla="*/ 116 h 163"/>
                <a:gd name="T28" fmla="*/ 64 w 126"/>
                <a:gd name="T29" fmla="*/ 131 h 163"/>
                <a:gd name="T30" fmla="*/ 38 w 126"/>
                <a:gd name="T31" fmla="*/ 110 h 163"/>
                <a:gd name="T32" fmla="*/ 0 w 126"/>
                <a:gd name="T33" fmla="*/ 11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63">
                  <a:moveTo>
                    <a:pt x="0" y="117"/>
                  </a:moveTo>
                  <a:cubicBezTo>
                    <a:pt x="2" y="134"/>
                    <a:pt x="18" y="163"/>
                    <a:pt x="65" y="163"/>
                  </a:cubicBezTo>
                  <a:cubicBezTo>
                    <a:pt x="94" y="163"/>
                    <a:pt x="126" y="147"/>
                    <a:pt x="126" y="112"/>
                  </a:cubicBezTo>
                  <a:cubicBezTo>
                    <a:pt x="126" y="87"/>
                    <a:pt x="109" y="70"/>
                    <a:pt x="79" y="64"/>
                  </a:cubicBezTo>
                  <a:cubicBezTo>
                    <a:pt x="58" y="60"/>
                    <a:pt x="58" y="60"/>
                    <a:pt x="58" y="60"/>
                  </a:cubicBezTo>
                  <a:cubicBezTo>
                    <a:pt x="49" y="58"/>
                    <a:pt x="44" y="53"/>
                    <a:pt x="44" y="47"/>
                  </a:cubicBezTo>
                  <a:cubicBezTo>
                    <a:pt x="44" y="38"/>
                    <a:pt x="52" y="31"/>
                    <a:pt x="63" y="31"/>
                  </a:cubicBezTo>
                  <a:cubicBezTo>
                    <a:pt x="76" y="31"/>
                    <a:pt x="85" y="38"/>
                    <a:pt x="87" y="50"/>
                  </a:cubicBezTo>
                  <a:cubicBezTo>
                    <a:pt x="124" y="44"/>
                    <a:pt x="124" y="44"/>
                    <a:pt x="124" y="44"/>
                  </a:cubicBezTo>
                  <a:cubicBezTo>
                    <a:pt x="121" y="27"/>
                    <a:pt x="106" y="0"/>
                    <a:pt x="62" y="0"/>
                  </a:cubicBezTo>
                  <a:cubicBezTo>
                    <a:pt x="29" y="0"/>
                    <a:pt x="4" y="21"/>
                    <a:pt x="4" y="50"/>
                  </a:cubicBezTo>
                  <a:cubicBezTo>
                    <a:pt x="4" y="67"/>
                    <a:pt x="12" y="89"/>
                    <a:pt x="49" y="97"/>
                  </a:cubicBezTo>
                  <a:cubicBezTo>
                    <a:pt x="67" y="101"/>
                    <a:pt x="67" y="101"/>
                    <a:pt x="67" y="101"/>
                  </a:cubicBezTo>
                  <a:cubicBezTo>
                    <a:pt x="79" y="104"/>
                    <a:pt x="84" y="108"/>
                    <a:pt x="84" y="116"/>
                  </a:cubicBezTo>
                  <a:cubicBezTo>
                    <a:pt x="84" y="123"/>
                    <a:pt x="78" y="131"/>
                    <a:pt x="64" y="131"/>
                  </a:cubicBezTo>
                  <a:cubicBezTo>
                    <a:pt x="47" y="131"/>
                    <a:pt x="39" y="120"/>
                    <a:pt x="38" y="110"/>
                  </a:cubicBezTo>
                  <a:lnTo>
                    <a:pt x="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4">
              <a:extLst>
                <a:ext uri="{FF2B5EF4-FFF2-40B4-BE49-F238E27FC236}">
                  <a16:creationId xmlns:a16="http://schemas.microsoft.com/office/drawing/2014/main" id="{779C9DFA-D80C-47B4-8FCC-8C6BB56FFD28}"/>
                </a:ext>
              </a:extLst>
            </p:cNvPr>
            <p:cNvSpPr>
              <a:spLocks/>
            </p:cNvSpPr>
            <p:nvPr/>
          </p:nvSpPr>
          <p:spPr bwMode="auto">
            <a:xfrm>
              <a:off x="4549" y="2170"/>
              <a:ext cx="241" cy="478"/>
            </a:xfrm>
            <a:custGeom>
              <a:avLst/>
              <a:gdLst>
                <a:gd name="T0" fmla="*/ 0 w 102"/>
                <a:gd name="T1" fmla="*/ 84 h 202"/>
                <a:gd name="T2" fmla="*/ 27 w 102"/>
                <a:gd name="T3" fmla="*/ 84 h 202"/>
                <a:gd name="T4" fmla="*/ 27 w 102"/>
                <a:gd name="T5" fmla="*/ 153 h 202"/>
                <a:gd name="T6" fmla="*/ 78 w 102"/>
                <a:gd name="T7" fmla="*/ 202 h 202"/>
                <a:gd name="T8" fmla="*/ 102 w 102"/>
                <a:gd name="T9" fmla="*/ 198 h 202"/>
                <a:gd name="T10" fmla="*/ 102 w 102"/>
                <a:gd name="T11" fmla="*/ 162 h 202"/>
                <a:gd name="T12" fmla="*/ 91 w 102"/>
                <a:gd name="T13" fmla="*/ 163 h 202"/>
                <a:gd name="T14" fmla="*/ 72 w 102"/>
                <a:gd name="T15" fmla="*/ 145 h 202"/>
                <a:gd name="T16" fmla="*/ 72 w 102"/>
                <a:gd name="T17" fmla="*/ 84 h 202"/>
                <a:gd name="T18" fmla="*/ 102 w 102"/>
                <a:gd name="T19" fmla="*/ 84 h 202"/>
                <a:gd name="T20" fmla="*/ 102 w 102"/>
                <a:gd name="T21" fmla="*/ 46 h 202"/>
                <a:gd name="T22" fmla="*/ 72 w 102"/>
                <a:gd name="T23" fmla="*/ 46 h 202"/>
                <a:gd name="T24" fmla="*/ 72 w 102"/>
                <a:gd name="T25" fmla="*/ 0 h 202"/>
                <a:gd name="T26" fmla="*/ 27 w 102"/>
                <a:gd name="T27" fmla="*/ 0 h 202"/>
                <a:gd name="T28" fmla="*/ 27 w 102"/>
                <a:gd name="T29" fmla="*/ 46 h 202"/>
                <a:gd name="T30" fmla="*/ 0 w 102"/>
                <a:gd name="T31" fmla="*/ 46 h 202"/>
                <a:gd name="T32" fmla="*/ 0 w 102"/>
                <a:gd name="T33" fmla="*/ 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202">
                  <a:moveTo>
                    <a:pt x="0" y="84"/>
                  </a:moveTo>
                  <a:cubicBezTo>
                    <a:pt x="27" y="84"/>
                    <a:pt x="27" y="84"/>
                    <a:pt x="27" y="84"/>
                  </a:cubicBezTo>
                  <a:cubicBezTo>
                    <a:pt x="27" y="153"/>
                    <a:pt x="27" y="153"/>
                    <a:pt x="27" y="153"/>
                  </a:cubicBezTo>
                  <a:cubicBezTo>
                    <a:pt x="27" y="184"/>
                    <a:pt x="46" y="202"/>
                    <a:pt x="78" y="202"/>
                  </a:cubicBezTo>
                  <a:cubicBezTo>
                    <a:pt x="91" y="202"/>
                    <a:pt x="99" y="200"/>
                    <a:pt x="102" y="198"/>
                  </a:cubicBezTo>
                  <a:cubicBezTo>
                    <a:pt x="102" y="162"/>
                    <a:pt x="102" y="162"/>
                    <a:pt x="102" y="162"/>
                  </a:cubicBezTo>
                  <a:cubicBezTo>
                    <a:pt x="99" y="162"/>
                    <a:pt x="95" y="163"/>
                    <a:pt x="91" y="163"/>
                  </a:cubicBezTo>
                  <a:cubicBezTo>
                    <a:pt x="82" y="163"/>
                    <a:pt x="72" y="161"/>
                    <a:pt x="72" y="145"/>
                  </a:cubicBezTo>
                  <a:cubicBezTo>
                    <a:pt x="72" y="84"/>
                    <a:pt x="72" y="84"/>
                    <a:pt x="72" y="84"/>
                  </a:cubicBezTo>
                  <a:cubicBezTo>
                    <a:pt x="102" y="84"/>
                    <a:pt x="102" y="84"/>
                    <a:pt x="102" y="84"/>
                  </a:cubicBezTo>
                  <a:cubicBezTo>
                    <a:pt x="102" y="46"/>
                    <a:pt x="102" y="46"/>
                    <a:pt x="102" y="46"/>
                  </a:cubicBezTo>
                  <a:cubicBezTo>
                    <a:pt x="72" y="46"/>
                    <a:pt x="72" y="46"/>
                    <a:pt x="72" y="46"/>
                  </a:cubicBezTo>
                  <a:cubicBezTo>
                    <a:pt x="72" y="0"/>
                    <a:pt x="72" y="0"/>
                    <a:pt x="72" y="0"/>
                  </a:cubicBezTo>
                  <a:cubicBezTo>
                    <a:pt x="27" y="0"/>
                    <a:pt x="27" y="0"/>
                    <a:pt x="27" y="0"/>
                  </a:cubicBezTo>
                  <a:cubicBezTo>
                    <a:pt x="27" y="46"/>
                    <a:pt x="27" y="46"/>
                    <a:pt x="27" y="46"/>
                  </a:cubicBezTo>
                  <a:cubicBezTo>
                    <a:pt x="0" y="46"/>
                    <a:pt x="0" y="46"/>
                    <a:pt x="0" y="46"/>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95">
              <a:extLst>
                <a:ext uri="{FF2B5EF4-FFF2-40B4-BE49-F238E27FC236}">
                  <a16:creationId xmlns:a16="http://schemas.microsoft.com/office/drawing/2014/main" id="{ACC3F245-17FE-4AA3-A4F0-65AC716F549B}"/>
                </a:ext>
              </a:extLst>
            </p:cNvPr>
            <p:cNvSpPr>
              <a:spLocks noChangeArrowheads="1"/>
            </p:cNvSpPr>
            <p:nvPr/>
          </p:nvSpPr>
          <p:spPr bwMode="auto">
            <a:xfrm>
              <a:off x="4844" y="2120"/>
              <a:ext cx="106" cy="5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6">
              <a:extLst>
                <a:ext uri="{FF2B5EF4-FFF2-40B4-BE49-F238E27FC236}">
                  <a16:creationId xmlns:a16="http://schemas.microsoft.com/office/drawing/2014/main" id="{FE5A4EE4-6A0D-45D7-AF7D-6616B0AA51F2}"/>
                </a:ext>
              </a:extLst>
            </p:cNvPr>
            <p:cNvSpPr>
              <a:spLocks noEditPoints="1"/>
            </p:cNvSpPr>
            <p:nvPr/>
          </p:nvSpPr>
          <p:spPr bwMode="auto">
            <a:xfrm>
              <a:off x="4997" y="2267"/>
              <a:ext cx="387" cy="386"/>
            </a:xfrm>
            <a:custGeom>
              <a:avLst/>
              <a:gdLst>
                <a:gd name="T0" fmla="*/ 82 w 164"/>
                <a:gd name="T1" fmla="*/ 0 h 163"/>
                <a:gd name="T2" fmla="*/ 0 w 164"/>
                <a:gd name="T3" fmla="*/ 81 h 163"/>
                <a:gd name="T4" fmla="*/ 82 w 164"/>
                <a:gd name="T5" fmla="*/ 163 h 163"/>
                <a:gd name="T6" fmla="*/ 164 w 164"/>
                <a:gd name="T7" fmla="*/ 81 h 163"/>
                <a:gd name="T8" fmla="*/ 82 w 164"/>
                <a:gd name="T9" fmla="*/ 0 h 163"/>
                <a:gd name="T10" fmla="*/ 82 w 164"/>
                <a:gd name="T11" fmla="*/ 122 h 163"/>
                <a:gd name="T12" fmla="*/ 45 w 164"/>
                <a:gd name="T13" fmla="*/ 81 h 163"/>
                <a:gd name="T14" fmla="*/ 82 w 164"/>
                <a:gd name="T15" fmla="*/ 41 h 163"/>
                <a:gd name="T16" fmla="*/ 119 w 164"/>
                <a:gd name="T17" fmla="*/ 81 h 163"/>
                <a:gd name="T18" fmla="*/ 82 w 164"/>
                <a:gd name="T19" fmla="*/ 12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82" y="0"/>
                  </a:moveTo>
                  <a:cubicBezTo>
                    <a:pt x="36" y="0"/>
                    <a:pt x="0" y="35"/>
                    <a:pt x="0" y="81"/>
                  </a:cubicBezTo>
                  <a:cubicBezTo>
                    <a:pt x="0" y="128"/>
                    <a:pt x="36" y="163"/>
                    <a:pt x="82" y="163"/>
                  </a:cubicBezTo>
                  <a:cubicBezTo>
                    <a:pt x="129" y="163"/>
                    <a:pt x="164" y="128"/>
                    <a:pt x="164" y="81"/>
                  </a:cubicBezTo>
                  <a:cubicBezTo>
                    <a:pt x="164" y="34"/>
                    <a:pt x="130" y="0"/>
                    <a:pt x="82" y="0"/>
                  </a:cubicBezTo>
                  <a:moveTo>
                    <a:pt x="82" y="122"/>
                  </a:moveTo>
                  <a:cubicBezTo>
                    <a:pt x="64" y="122"/>
                    <a:pt x="45" y="109"/>
                    <a:pt x="45" y="81"/>
                  </a:cubicBezTo>
                  <a:cubicBezTo>
                    <a:pt x="45" y="53"/>
                    <a:pt x="64" y="41"/>
                    <a:pt x="82" y="41"/>
                  </a:cubicBezTo>
                  <a:cubicBezTo>
                    <a:pt x="101" y="41"/>
                    <a:pt x="119" y="53"/>
                    <a:pt x="119" y="81"/>
                  </a:cubicBezTo>
                  <a:cubicBezTo>
                    <a:pt x="119" y="109"/>
                    <a:pt x="101" y="122"/>
                    <a:pt x="82"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7">
              <a:extLst>
                <a:ext uri="{FF2B5EF4-FFF2-40B4-BE49-F238E27FC236}">
                  <a16:creationId xmlns:a16="http://schemas.microsoft.com/office/drawing/2014/main" id="{4608AADE-07DD-44C5-B0A4-9DF33916CDB9}"/>
                </a:ext>
              </a:extLst>
            </p:cNvPr>
            <p:cNvSpPr>
              <a:spLocks/>
            </p:cNvSpPr>
            <p:nvPr/>
          </p:nvSpPr>
          <p:spPr bwMode="auto">
            <a:xfrm>
              <a:off x="5422" y="2267"/>
              <a:ext cx="365" cy="386"/>
            </a:xfrm>
            <a:custGeom>
              <a:avLst/>
              <a:gdLst>
                <a:gd name="T0" fmla="*/ 81 w 155"/>
                <a:gd name="T1" fmla="*/ 0 h 163"/>
                <a:gd name="T2" fmla="*/ 0 w 155"/>
                <a:gd name="T3" fmla="*/ 82 h 163"/>
                <a:gd name="T4" fmla="*/ 83 w 155"/>
                <a:gd name="T5" fmla="*/ 163 h 163"/>
                <a:gd name="T6" fmla="*/ 155 w 155"/>
                <a:gd name="T7" fmla="*/ 111 h 163"/>
                <a:gd name="T8" fmla="*/ 116 w 155"/>
                <a:gd name="T9" fmla="*/ 99 h 163"/>
                <a:gd name="T10" fmla="*/ 83 w 155"/>
                <a:gd name="T11" fmla="*/ 122 h 163"/>
                <a:gd name="T12" fmla="*/ 44 w 155"/>
                <a:gd name="T13" fmla="*/ 82 h 163"/>
                <a:gd name="T14" fmla="*/ 82 w 155"/>
                <a:gd name="T15" fmla="*/ 41 h 163"/>
                <a:gd name="T16" fmla="*/ 115 w 155"/>
                <a:gd name="T17" fmla="*/ 64 h 163"/>
                <a:gd name="T18" fmla="*/ 155 w 155"/>
                <a:gd name="T19" fmla="*/ 52 h 163"/>
                <a:gd name="T20" fmla="*/ 81 w 155"/>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63">
                  <a:moveTo>
                    <a:pt x="81" y="0"/>
                  </a:moveTo>
                  <a:cubicBezTo>
                    <a:pt x="35" y="0"/>
                    <a:pt x="0" y="35"/>
                    <a:pt x="0" y="82"/>
                  </a:cubicBezTo>
                  <a:cubicBezTo>
                    <a:pt x="0" y="128"/>
                    <a:pt x="35" y="163"/>
                    <a:pt x="83" y="163"/>
                  </a:cubicBezTo>
                  <a:cubicBezTo>
                    <a:pt x="123" y="163"/>
                    <a:pt x="148" y="137"/>
                    <a:pt x="155" y="111"/>
                  </a:cubicBezTo>
                  <a:cubicBezTo>
                    <a:pt x="116" y="99"/>
                    <a:pt x="116" y="99"/>
                    <a:pt x="116" y="99"/>
                  </a:cubicBezTo>
                  <a:cubicBezTo>
                    <a:pt x="112" y="111"/>
                    <a:pt x="101" y="122"/>
                    <a:pt x="83" y="122"/>
                  </a:cubicBezTo>
                  <a:cubicBezTo>
                    <a:pt x="60" y="122"/>
                    <a:pt x="44" y="105"/>
                    <a:pt x="44" y="82"/>
                  </a:cubicBezTo>
                  <a:cubicBezTo>
                    <a:pt x="44" y="57"/>
                    <a:pt x="59" y="41"/>
                    <a:pt x="82" y="41"/>
                  </a:cubicBezTo>
                  <a:cubicBezTo>
                    <a:pt x="104" y="41"/>
                    <a:pt x="112" y="56"/>
                    <a:pt x="115" y="64"/>
                  </a:cubicBezTo>
                  <a:cubicBezTo>
                    <a:pt x="155" y="52"/>
                    <a:pt x="155" y="52"/>
                    <a:pt x="155" y="52"/>
                  </a:cubicBezTo>
                  <a:cubicBezTo>
                    <a:pt x="144" y="13"/>
                    <a:pt x="109" y="0"/>
                    <a:pt x="8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8">
              <a:extLst>
                <a:ext uri="{FF2B5EF4-FFF2-40B4-BE49-F238E27FC236}">
                  <a16:creationId xmlns:a16="http://schemas.microsoft.com/office/drawing/2014/main" id="{E89B7FC8-BC63-4F31-8E4A-30E8448ECFBE}"/>
                </a:ext>
              </a:extLst>
            </p:cNvPr>
            <p:cNvSpPr>
              <a:spLocks/>
            </p:cNvSpPr>
            <p:nvPr/>
          </p:nvSpPr>
          <p:spPr bwMode="auto">
            <a:xfrm>
              <a:off x="5830" y="2120"/>
              <a:ext cx="363" cy="521"/>
            </a:xfrm>
            <a:custGeom>
              <a:avLst/>
              <a:gdLst>
                <a:gd name="T0" fmla="*/ 233 w 363"/>
                <a:gd name="T1" fmla="*/ 521 h 521"/>
                <a:gd name="T2" fmla="*/ 363 w 363"/>
                <a:gd name="T3" fmla="*/ 521 h 521"/>
                <a:gd name="T4" fmla="*/ 217 w 363"/>
                <a:gd name="T5" fmla="*/ 311 h 521"/>
                <a:gd name="T6" fmla="*/ 358 w 363"/>
                <a:gd name="T7" fmla="*/ 159 h 521"/>
                <a:gd name="T8" fmla="*/ 221 w 363"/>
                <a:gd name="T9" fmla="*/ 159 h 521"/>
                <a:gd name="T10" fmla="*/ 104 w 363"/>
                <a:gd name="T11" fmla="*/ 289 h 521"/>
                <a:gd name="T12" fmla="*/ 104 w 363"/>
                <a:gd name="T13" fmla="*/ 0 h 521"/>
                <a:gd name="T14" fmla="*/ 0 w 363"/>
                <a:gd name="T15" fmla="*/ 0 h 521"/>
                <a:gd name="T16" fmla="*/ 0 w 363"/>
                <a:gd name="T17" fmla="*/ 521 h 521"/>
                <a:gd name="T18" fmla="*/ 104 w 363"/>
                <a:gd name="T19" fmla="*/ 521 h 521"/>
                <a:gd name="T20" fmla="*/ 104 w 363"/>
                <a:gd name="T21" fmla="*/ 434 h 521"/>
                <a:gd name="T22" fmla="*/ 146 w 363"/>
                <a:gd name="T23" fmla="*/ 389 h 521"/>
                <a:gd name="T24" fmla="*/ 233 w 363"/>
                <a:gd name="T25"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521">
                  <a:moveTo>
                    <a:pt x="233" y="521"/>
                  </a:moveTo>
                  <a:lnTo>
                    <a:pt x="363" y="521"/>
                  </a:lnTo>
                  <a:lnTo>
                    <a:pt x="217" y="311"/>
                  </a:lnTo>
                  <a:lnTo>
                    <a:pt x="358" y="159"/>
                  </a:lnTo>
                  <a:lnTo>
                    <a:pt x="221" y="159"/>
                  </a:lnTo>
                  <a:lnTo>
                    <a:pt x="104" y="289"/>
                  </a:lnTo>
                  <a:lnTo>
                    <a:pt x="104" y="0"/>
                  </a:lnTo>
                  <a:lnTo>
                    <a:pt x="0" y="0"/>
                  </a:lnTo>
                  <a:lnTo>
                    <a:pt x="0" y="521"/>
                  </a:lnTo>
                  <a:lnTo>
                    <a:pt x="104" y="521"/>
                  </a:lnTo>
                  <a:lnTo>
                    <a:pt x="104" y="434"/>
                  </a:lnTo>
                  <a:lnTo>
                    <a:pt x="146" y="389"/>
                  </a:lnTo>
                  <a:lnTo>
                    <a:pt x="23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9">
              <a:extLst>
                <a:ext uri="{FF2B5EF4-FFF2-40B4-BE49-F238E27FC236}">
                  <a16:creationId xmlns:a16="http://schemas.microsoft.com/office/drawing/2014/main" id="{59FD3023-A1B2-440B-AB8F-78008785C4D0}"/>
                </a:ext>
              </a:extLst>
            </p:cNvPr>
            <p:cNvSpPr>
              <a:spLocks/>
            </p:cNvSpPr>
            <p:nvPr/>
          </p:nvSpPr>
          <p:spPr bwMode="auto">
            <a:xfrm>
              <a:off x="3441" y="2279"/>
              <a:ext cx="603" cy="362"/>
            </a:xfrm>
            <a:custGeom>
              <a:avLst/>
              <a:gdLst>
                <a:gd name="T0" fmla="*/ 226 w 603"/>
                <a:gd name="T1" fmla="*/ 362 h 362"/>
                <a:gd name="T2" fmla="*/ 302 w 603"/>
                <a:gd name="T3" fmla="*/ 128 h 362"/>
                <a:gd name="T4" fmla="*/ 382 w 603"/>
                <a:gd name="T5" fmla="*/ 362 h 362"/>
                <a:gd name="T6" fmla="*/ 493 w 603"/>
                <a:gd name="T7" fmla="*/ 362 h 362"/>
                <a:gd name="T8" fmla="*/ 603 w 603"/>
                <a:gd name="T9" fmla="*/ 0 h 362"/>
                <a:gd name="T10" fmla="*/ 495 w 603"/>
                <a:gd name="T11" fmla="*/ 0 h 362"/>
                <a:gd name="T12" fmla="*/ 434 w 603"/>
                <a:gd name="T13" fmla="*/ 216 h 362"/>
                <a:gd name="T14" fmla="*/ 363 w 603"/>
                <a:gd name="T15" fmla="*/ 0 h 362"/>
                <a:gd name="T16" fmla="*/ 247 w 603"/>
                <a:gd name="T17" fmla="*/ 0 h 362"/>
                <a:gd name="T18" fmla="*/ 174 w 603"/>
                <a:gd name="T19" fmla="*/ 216 h 362"/>
                <a:gd name="T20" fmla="*/ 115 w 603"/>
                <a:gd name="T21" fmla="*/ 0 h 362"/>
                <a:gd name="T22" fmla="*/ 0 w 603"/>
                <a:gd name="T23" fmla="*/ 0 h 362"/>
                <a:gd name="T24" fmla="*/ 113 w 603"/>
                <a:gd name="T25" fmla="*/ 362 h 362"/>
                <a:gd name="T26" fmla="*/ 226 w 603"/>
                <a:gd name="T2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3" h="362">
                  <a:moveTo>
                    <a:pt x="226" y="362"/>
                  </a:moveTo>
                  <a:lnTo>
                    <a:pt x="302" y="128"/>
                  </a:lnTo>
                  <a:lnTo>
                    <a:pt x="382" y="362"/>
                  </a:lnTo>
                  <a:lnTo>
                    <a:pt x="493" y="362"/>
                  </a:lnTo>
                  <a:lnTo>
                    <a:pt x="603" y="0"/>
                  </a:lnTo>
                  <a:lnTo>
                    <a:pt x="495" y="0"/>
                  </a:lnTo>
                  <a:lnTo>
                    <a:pt x="434" y="216"/>
                  </a:lnTo>
                  <a:lnTo>
                    <a:pt x="363" y="0"/>
                  </a:lnTo>
                  <a:lnTo>
                    <a:pt x="247" y="0"/>
                  </a:lnTo>
                  <a:lnTo>
                    <a:pt x="174" y="216"/>
                  </a:lnTo>
                  <a:lnTo>
                    <a:pt x="115" y="0"/>
                  </a:lnTo>
                  <a:lnTo>
                    <a:pt x="0" y="0"/>
                  </a:lnTo>
                  <a:lnTo>
                    <a:pt x="113" y="362"/>
                  </a:lnTo>
                  <a:lnTo>
                    <a:pt x="226"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00">
              <a:extLst>
                <a:ext uri="{FF2B5EF4-FFF2-40B4-BE49-F238E27FC236}">
                  <a16:creationId xmlns:a16="http://schemas.microsoft.com/office/drawing/2014/main" id="{62078EE8-1588-4A76-839F-74A926979C59}"/>
                </a:ext>
              </a:extLst>
            </p:cNvPr>
            <p:cNvSpPr>
              <a:spLocks/>
            </p:cNvSpPr>
            <p:nvPr/>
          </p:nvSpPr>
          <p:spPr bwMode="auto">
            <a:xfrm>
              <a:off x="2804" y="2135"/>
              <a:ext cx="134" cy="234"/>
            </a:xfrm>
            <a:custGeom>
              <a:avLst/>
              <a:gdLst>
                <a:gd name="T0" fmla="*/ 134 w 134"/>
                <a:gd name="T1" fmla="*/ 156 h 234"/>
                <a:gd name="T2" fmla="*/ 134 w 134"/>
                <a:gd name="T3" fmla="*/ 0 h 234"/>
                <a:gd name="T4" fmla="*/ 0 w 134"/>
                <a:gd name="T5" fmla="*/ 78 h 234"/>
                <a:gd name="T6" fmla="*/ 0 w 134"/>
                <a:gd name="T7" fmla="*/ 234 h 234"/>
                <a:gd name="T8" fmla="*/ 134 w 134"/>
                <a:gd name="T9" fmla="*/ 156 h 234"/>
              </a:gdLst>
              <a:ahLst/>
              <a:cxnLst>
                <a:cxn ang="0">
                  <a:pos x="T0" y="T1"/>
                </a:cxn>
                <a:cxn ang="0">
                  <a:pos x="T2" y="T3"/>
                </a:cxn>
                <a:cxn ang="0">
                  <a:pos x="T4" y="T5"/>
                </a:cxn>
                <a:cxn ang="0">
                  <a:pos x="T6" y="T7"/>
                </a:cxn>
                <a:cxn ang="0">
                  <a:pos x="T8" y="T9"/>
                </a:cxn>
              </a:cxnLst>
              <a:rect l="0" t="0" r="r" b="b"/>
              <a:pathLst>
                <a:path w="134" h="234">
                  <a:moveTo>
                    <a:pt x="134" y="156"/>
                  </a:moveTo>
                  <a:lnTo>
                    <a:pt x="134" y="0"/>
                  </a:lnTo>
                  <a:lnTo>
                    <a:pt x="0" y="78"/>
                  </a:lnTo>
                  <a:lnTo>
                    <a:pt x="0" y="234"/>
                  </a:lnTo>
                  <a:lnTo>
                    <a:pt x="1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01">
              <a:extLst>
                <a:ext uri="{FF2B5EF4-FFF2-40B4-BE49-F238E27FC236}">
                  <a16:creationId xmlns:a16="http://schemas.microsoft.com/office/drawing/2014/main" id="{DBA15824-3B20-4B64-949B-449B8D91D4FC}"/>
                </a:ext>
              </a:extLst>
            </p:cNvPr>
            <p:cNvSpPr>
              <a:spLocks/>
            </p:cNvSpPr>
            <p:nvPr/>
          </p:nvSpPr>
          <p:spPr bwMode="auto">
            <a:xfrm>
              <a:off x="2804" y="2397"/>
              <a:ext cx="125" cy="147"/>
            </a:xfrm>
            <a:custGeom>
              <a:avLst/>
              <a:gdLst>
                <a:gd name="T0" fmla="*/ 0 w 125"/>
                <a:gd name="T1" fmla="*/ 0 h 147"/>
                <a:gd name="T2" fmla="*/ 0 w 125"/>
                <a:gd name="T3" fmla="*/ 147 h 147"/>
                <a:gd name="T4" fmla="*/ 125 w 125"/>
                <a:gd name="T5" fmla="*/ 74 h 147"/>
                <a:gd name="T6" fmla="*/ 0 w 125"/>
                <a:gd name="T7" fmla="*/ 0 h 147"/>
              </a:gdLst>
              <a:ahLst/>
              <a:cxnLst>
                <a:cxn ang="0">
                  <a:pos x="T0" y="T1"/>
                </a:cxn>
                <a:cxn ang="0">
                  <a:pos x="T2" y="T3"/>
                </a:cxn>
                <a:cxn ang="0">
                  <a:pos x="T4" y="T5"/>
                </a:cxn>
                <a:cxn ang="0">
                  <a:pos x="T6" y="T7"/>
                </a:cxn>
              </a:cxnLst>
              <a:rect l="0" t="0" r="r" b="b"/>
              <a:pathLst>
                <a:path w="125" h="147">
                  <a:moveTo>
                    <a:pt x="0" y="0"/>
                  </a:moveTo>
                  <a:lnTo>
                    <a:pt x="0" y="147"/>
                  </a:lnTo>
                  <a:lnTo>
                    <a:pt x="125" y="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02">
              <a:extLst>
                <a:ext uri="{FF2B5EF4-FFF2-40B4-BE49-F238E27FC236}">
                  <a16:creationId xmlns:a16="http://schemas.microsoft.com/office/drawing/2014/main" id="{C246948F-BF75-4F49-878B-0E580E2F939B}"/>
                </a:ext>
              </a:extLst>
            </p:cNvPr>
            <p:cNvSpPr>
              <a:spLocks/>
            </p:cNvSpPr>
            <p:nvPr/>
          </p:nvSpPr>
          <p:spPr bwMode="auto">
            <a:xfrm>
              <a:off x="2502" y="2222"/>
              <a:ext cx="436" cy="673"/>
            </a:xfrm>
            <a:custGeom>
              <a:avLst/>
              <a:gdLst>
                <a:gd name="T0" fmla="*/ 285 w 436"/>
                <a:gd name="T1" fmla="*/ 0 h 673"/>
                <a:gd name="T2" fmla="*/ 151 w 436"/>
                <a:gd name="T3" fmla="*/ 78 h 673"/>
                <a:gd name="T4" fmla="*/ 151 w 436"/>
                <a:gd name="T5" fmla="*/ 429 h 673"/>
                <a:gd name="T6" fmla="*/ 0 w 436"/>
                <a:gd name="T7" fmla="*/ 519 h 673"/>
                <a:gd name="T8" fmla="*/ 0 w 436"/>
                <a:gd name="T9" fmla="*/ 673 h 673"/>
                <a:gd name="T10" fmla="*/ 436 w 436"/>
                <a:gd name="T11" fmla="*/ 419 h 673"/>
                <a:gd name="T12" fmla="*/ 436 w 436"/>
                <a:gd name="T13" fmla="*/ 263 h 673"/>
                <a:gd name="T14" fmla="*/ 285 w 436"/>
                <a:gd name="T15" fmla="*/ 351 h 673"/>
                <a:gd name="T16" fmla="*/ 285 w 436"/>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673">
                  <a:moveTo>
                    <a:pt x="285" y="0"/>
                  </a:moveTo>
                  <a:lnTo>
                    <a:pt x="151" y="78"/>
                  </a:lnTo>
                  <a:lnTo>
                    <a:pt x="151" y="429"/>
                  </a:lnTo>
                  <a:lnTo>
                    <a:pt x="0" y="519"/>
                  </a:lnTo>
                  <a:lnTo>
                    <a:pt x="0" y="673"/>
                  </a:lnTo>
                  <a:lnTo>
                    <a:pt x="436" y="419"/>
                  </a:lnTo>
                  <a:lnTo>
                    <a:pt x="436" y="263"/>
                  </a:lnTo>
                  <a:lnTo>
                    <a:pt x="285" y="351"/>
                  </a:lnTo>
                  <a:lnTo>
                    <a:pt x="2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03">
              <a:extLst>
                <a:ext uri="{FF2B5EF4-FFF2-40B4-BE49-F238E27FC236}">
                  <a16:creationId xmlns:a16="http://schemas.microsoft.com/office/drawing/2014/main" id="{CF42740E-C003-4632-ACC3-F8E4C4DE430A}"/>
                </a:ext>
              </a:extLst>
            </p:cNvPr>
            <p:cNvSpPr>
              <a:spLocks/>
            </p:cNvSpPr>
            <p:nvPr/>
          </p:nvSpPr>
          <p:spPr bwMode="auto">
            <a:xfrm>
              <a:off x="2349" y="1959"/>
              <a:ext cx="125" cy="145"/>
            </a:xfrm>
            <a:custGeom>
              <a:avLst/>
              <a:gdLst>
                <a:gd name="T0" fmla="*/ 0 w 125"/>
                <a:gd name="T1" fmla="*/ 145 h 145"/>
                <a:gd name="T2" fmla="*/ 125 w 125"/>
                <a:gd name="T3" fmla="*/ 74 h 145"/>
                <a:gd name="T4" fmla="*/ 0 w 125"/>
                <a:gd name="T5" fmla="*/ 0 h 145"/>
                <a:gd name="T6" fmla="*/ 0 w 125"/>
                <a:gd name="T7" fmla="*/ 145 h 145"/>
              </a:gdLst>
              <a:ahLst/>
              <a:cxnLst>
                <a:cxn ang="0">
                  <a:pos x="T0" y="T1"/>
                </a:cxn>
                <a:cxn ang="0">
                  <a:pos x="T2" y="T3"/>
                </a:cxn>
                <a:cxn ang="0">
                  <a:pos x="T4" y="T5"/>
                </a:cxn>
                <a:cxn ang="0">
                  <a:pos x="T6" y="T7"/>
                </a:cxn>
              </a:cxnLst>
              <a:rect l="0" t="0" r="r" b="b"/>
              <a:pathLst>
                <a:path w="125" h="145">
                  <a:moveTo>
                    <a:pt x="0" y="145"/>
                  </a:moveTo>
                  <a:lnTo>
                    <a:pt x="125" y="74"/>
                  </a:lnTo>
                  <a:lnTo>
                    <a:pt x="0" y="0"/>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04">
              <a:extLst>
                <a:ext uri="{FF2B5EF4-FFF2-40B4-BE49-F238E27FC236}">
                  <a16:creationId xmlns:a16="http://schemas.microsoft.com/office/drawing/2014/main" id="{5180E3B8-C063-4B53-989E-A5D127E2382E}"/>
                </a:ext>
              </a:extLst>
            </p:cNvPr>
            <p:cNvSpPr>
              <a:spLocks/>
            </p:cNvSpPr>
            <p:nvPr/>
          </p:nvSpPr>
          <p:spPr bwMode="auto">
            <a:xfrm>
              <a:off x="2205" y="1865"/>
              <a:ext cx="726" cy="421"/>
            </a:xfrm>
            <a:custGeom>
              <a:avLst/>
              <a:gdLst>
                <a:gd name="T0" fmla="*/ 137 w 726"/>
                <a:gd name="T1" fmla="*/ 421 h 421"/>
                <a:gd name="T2" fmla="*/ 439 w 726"/>
                <a:gd name="T3" fmla="*/ 244 h 421"/>
                <a:gd name="T4" fmla="*/ 589 w 726"/>
                <a:gd name="T5" fmla="*/ 331 h 421"/>
                <a:gd name="T6" fmla="*/ 726 w 726"/>
                <a:gd name="T7" fmla="*/ 255 h 421"/>
                <a:gd name="T8" fmla="*/ 288 w 726"/>
                <a:gd name="T9" fmla="*/ 0 h 421"/>
                <a:gd name="T10" fmla="*/ 151 w 726"/>
                <a:gd name="T11" fmla="*/ 78 h 421"/>
                <a:gd name="T12" fmla="*/ 304 w 726"/>
                <a:gd name="T13" fmla="*/ 168 h 421"/>
                <a:gd name="T14" fmla="*/ 0 w 726"/>
                <a:gd name="T15" fmla="*/ 343 h 421"/>
                <a:gd name="T16" fmla="*/ 137 w 726"/>
                <a:gd name="T17"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6" h="421">
                  <a:moveTo>
                    <a:pt x="137" y="421"/>
                  </a:moveTo>
                  <a:lnTo>
                    <a:pt x="439" y="244"/>
                  </a:lnTo>
                  <a:lnTo>
                    <a:pt x="589" y="331"/>
                  </a:lnTo>
                  <a:lnTo>
                    <a:pt x="726" y="255"/>
                  </a:lnTo>
                  <a:lnTo>
                    <a:pt x="288" y="0"/>
                  </a:lnTo>
                  <a:lnTo>
                    <a:pt x="151" y="78"/>
                  </a:lnTo>
                  <a:lnTo>
                    <a:pt x="304" y="168"/>
                  </a:lnTo>
                  <a:lnTo>
                    <a:pt x="0" y="343"/>
                  </a:lnTo>
                  <a:lnTo>
                    <a:pt x="137" y="4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05">
              <a:extLst>
                <a:ext uri="{FF2B5EF4-FFF2-40B4-BE49-F238E27FC236}">
                  <a16:creationId xmlns:a16="http://schemas.microsoft.com/office/drawing/2014/main" id="{A3BD8A0F-2D98-4E00-A486-427A050A8FFA}"/>
                </a:ext>
              </a:extLst>
            </p:cNvPr>
            <p:cNvSpPr>
              <a:spLocks/>
            </p:cNvSpPr>
            <p:nvPr/>
          </p:nvSpPr>
          <p:spPr bwMode="auto">
            <a:xfrm>
              <a:off x="2198" y="2575"/>
              <a:ext cx="125" cy="144"/>
            </a:xfrm>
            <a:custGeom>
              <a:avLst/>
              <a:gdLst>
                <a:gd name="T0" fmla="*/ 0 w 125"/>
                <a:gd name="T1" fmla="*/ 144 h 144"/>
                <a:gd name="T2" fmla="*/ 125 w 125"/>
                <a:gd name="T3" fmla="*/ 71 h 144"/>
                <a:gd name="T4" fmla="*/ 0 w 125"/>
                <a:gd name="T5" fmla="*/ 0 h 144"/>
                <a:gd name="T6" fmla="*/ 0 w 125"/>
                <a:gd name="T7" fmla="*/ 144 h 144"/>
              </a:gdLst>
              <a:ahLst/>
              <a:cxnLst>
                <a:cxn ang="0">
                  <a:pos x="T0" y="T1"/>
                </a:cxn>
                <a:cxn ang="0">
                  <a:pos x="T2" y="T3"/>
                </a:cxn>
                <a:cxn ang="0">
                  <a:pos x="T4" y="T5"/>
                </a:cxn>
                <a:cxn ang="0">
                  <a:pos x="T6" y="T7"/>
                </a:cxn>
              </a:cxnLst>
              <a:rect l="0" t="0" r="r" b="b"/>
              <a:pathLst>
                <a:path w="125" h="144">
                  <a:moveTo>
                    <a:pt x="0" y="144"/>
                  </a:moveTo>
                  <a:lnTo>
                    <a:pt x="125" y="71"/>
                  </a:lnTo>
                  <a:lnTo>
                    <a:pt x="0" y="0"/>
                  </a:lnTo>
                  <a:lnTo>
                    <a:pt x="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06">
              <a:extLst>
                <a:ext uri="{FF2B5EF4-FFF2-40B4-BE49-F238E27FC236}">
                  <a16:creationId xmlns:a16="http://schemas.microsoft.com/office/drawing/2014/main" id="{2010C1F6-3B63-4390-9154-1F2C6172A13E}"/>
                </a:ext>
              </a:extLst>
            </p:cNvPr>
            <p:cNvSpPr>
              <a:spLocks/>
            </p:cNvSpPr>
            <p:nvPr/>
          </p:nvSpPr>
          <p:spPr bwMode="auto">
            <a:xfrm>
              <a:off x="2047" y="2135"/>
              <a:ext cx="436" cy="584"/>
            </a:xfrm>
            <a:custGeom>
              <a:avLst/>
              <a:gdLst>
                <a:gd name="T0" fmla="*/ 436 w 436"/>
                <a:gd name="T1" fmla="*/ 428 h 584"/>
                <a:gd name="T2" fmla="*/ 134 w 436"/>
                <a:gd name="T3" fmla="*/ 253 h 584"/>
                <a:gd name="T4" fmla="*/ 134 w 436"/>
                <a:gd name="T5" fmla="*/ 78 h 584"/>
                <a:gd name="T6" fmla="*/ 125 w 436"/>
                <a:gd name="T7" fmla="*/ 73 h 584"/>
                <a:gd name="T8" fmla="*/ 125 w 436"/>
                <a:gd name="T9" fmla="*/ 73 h 584"/>
                <a:gd name="T10" fmla="*/ 0 w 436"/>
                <a:gd name="T11" fmla="*/ 0 h 584"/>
                <a:gd name="T12" fmla="*/ 0 w 436"/>
                <a:gd name="T13" fmla="*/ 506 h 584"/>
                <a:gd name="T14" fmla="*/ 134 w 436"/>
                <a:gd name="T15" fmla="*/ 584 h 584"/>
                <a:gd name="T16" fmla="*/ 134 w 436"/>
                <a:gd name="T17" fmla="*/ 409 h 584"/>
                <a:gd name="T18" fmla="*/ 436 w 436"/>
                <a:gd name="T19" fmla="*/ 584 h 584"/>
                <a:gd name="T20" fmla="*/ 436 w 436"/>
                <a:gd name="T21" fmla="*/ 428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584">
                  <a:moveTo>
                    <a:pt x="436" y="428"/>
                  </a:moveTo>
                  <a:lnTo>
                    <a:pt x="134" y="253"/>
                  </a:lnTo>
                  <a:lnTo>
                    <a:pt x="134" y="78"/>
                  </a:lnTo>
                  <a:lnTo>
                    <a:pt x="125" y="73"/>
                  </a:lnTo>
                  <a:lnTo>
                    <a:pt x="125" y="73"/>
                  </a:lnTo>
                  <a:lnTo>
                    <a:pt x="0" y="0"/>
                  </a:lnTo>
                  <a:lnTo>
                    <a:pt x="0" y="506"/>
                  </a:lnTo>
                  <a:lnTo>
                    <a:pt x="134" y="584"/>
                  </a:lnTo>
                  <a:lnTo>
                    <a:pt x="134" y="409"/>
                  </a:lnTo>
                  <a:lnTo>
                    <a:pt x="436" y="584"/>
                  </a:lnTo>
                  <a:lnTo>
                    <a:pt x="43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07">
              <a:extLst>
                <a:ext uri="{FF2B5EF4-FFF2-40B4-BE49-F238E27FC236}">
                  <a16:creationId xmlns:a16="http://schemas.microsoft.com/office/drawing/2014/main" id="{6EBD0513-BA00-4B49-A8C2-5E606796EB16}"/>
                </a:ext>
              </a:extLst>
            </p:cNvPr>
            <p:cNvSpPr>
              <a:spLocks/>
            </p:cNvSpPr>
            <p:nvPr/>
          </p:nvSpPr>
          <p:spPr bwMode="auto">
            <a:xfrm>
              <a:off x="2349" y="2663"/>
              <a:ext cx="134" cy="234"/>
            </a:xfrm>
            <a:custGeom>
              <a:avLst/>
              <a:gdLst>
                <a:gd name="T0" fmla="*/ 134 w 134"/>
                <a:gd name="T1" fmla="*/ 78 h 234"/>
                <a:gd name="T2" fmla="*/ 0 w 134"/>
                <a:gd name="T3" fmla="*/ 0 h 234"/>
                <a:gd name="T4" fmla="*/ 0 w 134"/>
                <a:gd name="T5" fmla="*/ 156 h 234"/>
                <a:gd name="T6" fmla="*/ 134 w 134"/>
                <a:gd name="T7" fmla="*/ 234 h 234"/>
                <a:gd name="T8" fmla="*/ 134 w 134"/>
                <a:gd name="T9" fmla="*/ 78 h 234"/>
              </a:gdLst>
              <a:ahLst/>
              <a:cxnLst>
                <a:cxn ang="0">
                  <a:pos x="T0" y="T1"/>
                </a:cxn>
                <a:cxn ang="0">
                  <a:pos x="T2" y="T3"/>
                </a:cxn>
                <a:cxn ang="0">
                  <a:pos x="T4" y="T5"/>
                </a:cxn>
                <a:cxn ang="0">
                  <a:pos x="T6" y="T7"/>
                </a:cxn>
                <a:cxn ang="0">
                  <a:pos x="T8" y="T9"/>
                </a:cxn>
              </a:cxnLst>
              <a:rect l="0" t="0" r="r" b="b"/>
              <a:pathLst>
                <a:path w="134" h="234">
                  <a:moveTo>
                    <a:pt x="134" y="78"/>
                  </a:moveTo>
                  <a:lnTo>
                    <a:pt x="0" y="0"/>
                  </a:lnTo>
                  <a:lnTo>
                    <a:pt x="0" y="156"/>
                  </a:lnTo>
                  <a:lnTo>
                    <a:pt x="134" y="234"/>
                  </a:lnTo>
                  <a:lnTo>
                    <a:pt x="134"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08">
              <a:extLst>
                <a:ext uri="{FF2B5EF4-FFF2-40B4-BE49-F238E27FC236}">
                  <a16:creationId xmlns:a16="http://schemas.microsoft.com/office/drawing/2014/main" id="{F6FA3798-AD81-472E-9945-90D8A645E6BC}"/>
                </a:ext>
              </a:extLst>
            </p:cNvPr>
            <p:cNvSpPr>
              <a:spLocks/>
            </p:cNvSpPr>
            <p:nvPr/>
          </p:nvSpPr>
          <p:spPr bwMode="auto">
            <a:xfrm>
              <a:off x="2198" y="2222"/>
              <a:ext cx="134" cy="235"/>
            </a:xfrm>
            <a:custGeom>
              <a:avLst/>
              <a:gdLst>
                <a:gd name="T0" fmla="*/ 0 w 134"/>
                <a:gd name="T1" fmla="*/ 156 h 235"/>
                <a:gd name="T2" fmla="*/ 134 w 134"/>
                <a:gd name="T3" fmla="*/ 235 h 235"/>
                <a:gd name="T4" fmla="*/ 134 w 134"/>
                <a:gd name="T5" fmla="*/ 78 h 235"/>
                <a:gd name="T6" fmla="*/ 0 w 134"/>
                <a:gd name="T7" fmla="*/ 0 h 235"/>
                <a:gd name="T8" fmla="*/ 0 w 134"/>
                <a:gd name="T9" fmla="*/ 156 h 235"/>
              </a:gdLst>
              <a:ahLst/>
              <a:cxnLst>
                <a:cxn ang="0">
                  <a:pos x="T0" y="T1"/>
                </a:cxn>
                <a:cxn ang="0">
                  <a:pos x="T2" y="T3"/>
                </a:cxn>
                <a:cxn ang="0">
                  <a:pos x="T4" y="T5"/>
                </a:cxn>
                <a:cxn ang="0">
                  <a:pos x="T6" y="T7"/>
                </a:cxn>
                <a:cxn ang="0">
                  <a:pos x="T8" y="T9"/>
                </a:cxn>
              </a:cxnLst>
              <a:rect l="0" t="0" r="r" b="b"/>
              <a:pathLst>
                <a:path w="134" h="235">
                  <a:moveTo>
                    <a:pt x="0" y="156"/>
                  </a:moveTo>
                  <a:lnTo>
                    <a:pt x="134" y="235"/>
                  </a:lnTo>
                  <a:lnTo>
                    <a:pt x="134" y="78"/>
                  </a:lnTo>
                  <a:lnTo>
                    <a:pt x="0"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09">
              <a:extLst>
                <a:ext uri="{FF2B5EF4-FFF2-40B4-BE49-F238E27FC236}">
                  <a16:creationId xmlns:a16="http://schemas.microsoft.com/office/drawing/2014/main" id="{91DF04B3-4FCB-4892-A83F-C8568A3CF809}"/>
                </a:ext>
              </a:extLst>
            </p:cNvPr>
            <p:cNvSpPr>
              <a:spLocks/>
            </p:cNvSpPr>
            <p:nvPr/>
          </p:nvSpPr>
          <p:spPr bwMode="auto">
            <a:xfrm>
              <a:off x="2054" y="2040"/>
              <a:ext cx="271" cy="156"/>
            </a:xfrm>
            <a:custGeom>
              <a:avLst/>
              <a:gdLst>
                <a:gd name="T0" fmla="*/ 0 w 271"/>
                <a:gd name="T1" fmla="*/ 80 h 156"/>
                <a:gd name="T2" fmla="*/ 134 w 271"/>
                <a:gd name="T3" fmla="*/ 156 h 156"/>
                <a:gd name="T4" fmla="*/ 271 w 271"/>
                <a:gd name="T5" fmla="*/ 78 h 156"/>
                <a:gd name="T6" fmla="*/ 134 w 271"/>
                <a:gd name="T7" fmla="*/ 0 h 156"/>
                <a:gd name="T8" fmla="*/ 0 w 271"/>
                <a:gd name="T9" fmla="*/ 80 h 156"/>
              </a:gdLst>
              <a:ahLst/>
              <a:cxnLst>
                <a:cxn ang="0">
                  <a:pos x="T0" y="T1"/>
                </a:cxn>
                <a:cxn ang="0">
                  <a:pos x="T2" y="T3"/>
                </a:cxn>
                <a:cxn ang="0">
                  <a:pos x="T4" y="T5"/>
                </a:cxn>
                <a:cxn ang="0">
                  <a:pos x="T6" y="T7"/>
                </a:cxn>
                <a:cxn ang="0">
                  <a:pos x="T8" y="T9"/>
                </a:cxn>
              </a:cxnLst>
              <a:rect l="0" t="0" r="r" b="b"/>
              <a:pathLst>
                <a:path w="271" h="156">
                  <a:moveTo>
                    <a:pt x="0" y="80"/>
                  </a:moveTo>
                  <a:lnTo>
                    <a:pt x="134" y="156"/>
                  </a:lnTo>
                  <a:lnTo>
                    <a:pt x="271" y="78"/>
                  </a:lnTo>
                  <a:lnTo>
                    <a:pt x="134" y="0"/>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10">
              <a:extLst>
                <a:ext uri="{FF2B5EF4-FFF2-40B4-BE49-F238E27FC236}">
                  <a16:creationId xmlns:a16="http://schemas.microsoft.com/office/drawing/2014/main" id="{374F0D63-A1C0-4A2A-8C92-5B1B25284C0A}"/>
                </a:ext>
              </a:extLst>
            </p:cNvPr>
            <p:cNvSpPr>
              <a:spLocks/>
            </p:cNvSpPr>
            <p:nvPr/>
          </p:nvSpPr>
          <p:spPr bwMode="auto">
            <a:xfrm>
              <a:off x="2358" y="2393"/>
              <a:ext cx="269" cy="156"/>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11">
              <a:extLst>
                <a:ext uri="{FF2B5EF4-FFF2-40B4-BE49-F238E27FC236}">
                  <a16:creationId xmlns:a16="http://schemas.microsoft.com/office/drawing/2014/main" id="{DC11F310-73A7-493F-8A56-732D58393B1C}"/>
                </a:ext>
              </a:extLst>
            </p:cNvPr>
            <p:cNvSpPr>
              <a:spLocks/>
            </p:cNvSpPr>
            <p:nvPr/>
          </p:nvSpPr>
          <p:spPr bwMode="auto">
            <a:xfrm>
              <a:off x="2349" y="2222"/>
              <a:ext cx="134" cy="235"/>
            </a:xfrm>
            <a:custGeom>
              <a:avLst/>
              <a:gdLst>
                <a:gd name="T0" fmla="*/ 134 w 134"/>
                <a:gd name="T1" fmla="*/ 156 h 235"/>
                <a:gd name="T2" fmla="*/ 134 w 134"/>
                <a:gd name="T3" fmla="*/ 0 h 235"/>
                <a:gd name="T4" fmla="*/ 0 w 134"/>
                <a:gd name="T5" fmla="*/ 78 h 235"/>
                <a:gd name="T6" fmla="*/ 0 w 134"/>
                <a:gd name="T7" fmla="*/ 235 h 235"/>
                <a:gd name="T8" fmla="*/ 134 w 134"/>
                <a:gd name="T9" fmla="*/ 156 h 235"/>
              </a:gdLst>
              <a:ahLst/>
              <a:cxnLst>
                <a:cxn ang="0">
                  <a:pos x="T0" y="T1"/>
                </a:cxn>
                <a:cxn ang="0">
                  <a:pos x="T2" y="T3"/>
                </a:cxn>
                <a:cxn ang="0">
                  <a:pos x="T4" y="T5"/>
                </a:cxn>
                <a:cxn ang="0">
                  <a:pos x="T6" y="T7"/>
                </a:cxn>
                <a:cxn ang="0">
                  <a:pos x="T8" y="T9"/>
                </a:cxn>
              </a:cxnLst>
              <a:rect l="0" t="0" r="r" b="b"/>
              <a:pathLst>
                <a:path w="134" h="235">
                  <a:moveTo>
                    <a:pt x="134" y="156"/>
                  </a:moveTo>
                  <a:lnTo>
                    <a:pt x="134" y="0"/>
                  </a:lnTo>
                  <a:lnTo>
                    <a:pt x="0" y="78"/>
                  </a:lnTo>
                  <a:lnTo>
                    <a:pt x="0" y="235"/>
                  </a:lnTo>
                  <a:lnTo>
                    <a:pt x="1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12">
              <a:extLst>
                <a:ext uri="{FF2B5EF4-FFF2-40B4-BE49-F238E27FC236}">
                  <a16:creationId xmlns:a16="http://schemas.microsoft.com/office/drawing/2014/main" id="{2EAFFFBF-6522-40D3-AD8B-03E985F1AD89}"/>
                </a:ext>
              </a:extLst>
            </p:cNvPr>
            <p:cNvSpPr>
              <a:spLocks/>
            </p:cNvSpPr>
            <p:nvPr/>
          </p:nvSpPr>
          <p:spPr bwMode="auto">
            <a:xfrm>
              <a:off x="2509" y="2130"/>
              <a:ext cx="269" cy="156"/>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13">
              <a:extLst>
                <a:ext uri="{FF2B5EF4-FFF2-40B4-BE49-F238E27FC236}">
                  <a16:creationId xmlns:a16="http://schemas.microsoft.com/office/drawing/2014/main" id="{2296D431-2ADE-4F3F-985F-B31B49E0AEE6}"/>
                </a:ext>
              </a:extLst>
            </p:cNvPr>
            <p:cNvSpPr>
              <a:spLocks/>
            </p:cNvSpPr>
            <p:nvPr/>
          </p:nvSpPr>
          <p:spPr bwMode="auto">
            <a:xfrm>
              <a:off x="2500" y="2222"/>
              <a:ext cx="136" cy="235"/>
            </a:xfrm>
            <a:custGeom>
              <a:avLst/>
              <a:gdLst>
                <a:gd name="T0" fmla="*/ 0 w 136"/>
                <a:gd name="T1" fmla="*/ 156 h 235"/>
                <a:gd name="T2" fmla="*/ 136 w 136"/>
                <a:gd name="T3" fmla="*/ 235 h 235"/>
                <a:gd name="T4" fmla="*/ 136 w 136"/>
                <a:gd name="T5" fmla="*/ 78 h 235"/>
                <a:gd name="T6" fmla="*/ 0 w 136"/>
                <a:gd name="T7" fmla="*/ 0 h 235"/>
                <a:gd name="T8" fmla="*/ 0 w 136"/>
                <a:gd name="T9" fmla="*/ 156 h 235"/>
              </a:gdLst>
              <a:ahLst/>
              <a:cxnLst>
                <a:cxn ang="0">
                  <a:pos x="T0" y="T1"/>
                </a:cxn>
                <a:cxn ang="0">
                  <a:pos x="T2" y="T3"/>
                </a:cxn>
                <a:cxn ang="0">
                  <a:pos x="T4" y="T5"/>
                </a:cxn>
                <a:cxn ang="0">
                  <a:pos x="T6" y="T7"/>
                </a:cxn>
                <a:cxn ang="0">
                  <a:pos x="T8" y="T9"/>
                </a:cxn>
              </a:cxnLst>
              <a:rect l="0" t="0" r="r" b="b"/>
              <a:pathLst>
                <a:path w="136" h="235">
                  <a:moveTo>
                    <a:pt x="0" y="156"/>
                  </a:moveTo>
                  <a:lnTo>
                    <a:pt x="136" y="235"/>
                  </a:lnTo>
                  <a:lnTo>
                    <a:pt x="136" y="78"/>
                  </a:lnTo>
                  <a:lnTo>
                    <a:pt x="0"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4">
              <a:extLst>
                <a:ext uri="{FF2B5EF4-FFF2-40B4-BE49-F238E27FC236}">
                  <a16:creationId xmlns:a16="http://schemas.microsoft.com/office/drawing/2014/main" id="{A354D978-509F-42D5-87EE-B4D71CE4663F}"/>
                </a:ext>
              </a:extLst>
            </p:cNvPr>
            <p:cNvSpPr>
              <a:spLocks/>
            </p:cNvSpPr>
            <p:nvPr/>
          </p:nvSpPr>
          <p:spPr bwMode="auto">
            <a:xfrm>
              <a:off x="2500" y="2485"/>
              <a:ext cx="136" cy="234"/>
            </a:xfrm>
            <a:custGeom>
              <a:avLst/>
              <a:gdLst>
                <a:gd name="T0" fmla="*/ 0 w 136"/>
                <a:gd name="T1" fmla="*/ 78 h 234"/>
                <a:gd name="T2" fmla="*/ 0 w 136"/>
                <a:gd name="T3" fmla="*/ 234 h 234"/>
                <a:gd name="T4" fmla="*/ 136 w 136"/>
                <a:gd name="T5" fmla="*/ 156 h 234"/>
                <a:gd name="T6" fmla="*/ 136 w 136"/>
                <a:gd name="T7" fmla="*/ 0 h 234"/>
                <a:gd name="T8" fmla="*/ 0 w 136"/>
                <a:gd name="T9" fmla="*/ 78 h 234"/>
              </a:gdLst>
              <a:ahLst/>
              <a:cxnLst>
                <a:cxn ang="0">
                  <a:pos x="T0" y="T1"/>
                </a:cxn>
                <a:cxn ang="0">
                  <a:pos x="T2" y="T3"/>
                </a:cxn>
                <a:cxn ang="0">
                  <a:pos x="T4" y="T5"/>
                </a:cxn>
                <a:cxn ang="0">
                  <a:pos x="T6" y="T7"/>
                </a:cxn>
                <a:cxn ang="0">
                  <a:pos x="T8" y="T9"/>
                </a:cxn>
              </a:cxnLst>
              <a:rect l="0" t="0" r="r" b="b"/>
              <a:pathLst>
                <a:path w="136" h="234">
                  <a:moveTo>
                    <a:pt x="0" y="78"/>
                  </a:moveTo>
                  <a:lnTo>
                    <a:pt x="0" y="234"/>
                  </a:lnTo>
                  <a:lnTo>
                    <a:pt x="136" y="156"/>
                  </a:lnTo>
                  <a:lnTo>
                    <a:pt x="136" y="0"/>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6" name="Group 164">
            <a:extLst>
              <a:ext uri="{FF2B5EF4-FFF2-40B4-BE49-F238E27FC236}">
                <a16:creationId xmlns:a16="http://schemas.microsoft.com/office/drawing/2014/main" id="{69B9C75B-DE82-46D5-9AA0-65E94F7D1649}"/>
              </a:ext>
            </a:extLst>
          </p:cNvPr>
          <p:cNvGrpSpPr>
            <a:grpSpLocks noChangeAspect="1"/>
          </p:cNvGrpSpPr>
          <p:nvPr/>
        </p:nvGrpSpPr>
        <p:grpSpPr bwMode="auto">
          <a:xfrm>
            <a:off x="10696609" y="2606043"/>
            <a:ext cx="695764" cy="242285"/>
            <a:chOff x="2755" y="1783"/>
            <a:chExt cx="2171" cy="756"/>
          </a:xfrm>
          <a:solidFill>
            <a:srgbClr val="000000"/>
          </a:solidFill>
        </p:grpSpPr>
        <p:sp>
          <p:nvSpPr>
            <p:cNvPr id="227" name="Freeform 165">
              <a:extLst>
                <a:ext uri="{FF2B5EF4-FFF2-40B4-BE49-F238E27FC236}">
                  <a16:creationId xmlns:a16="http://schemas.microsoft.com/office/drawing/2014/main" id="{88400516-05E5-4746-AD85-CE969C749B75}"/>
                </a:ext>
              </a:extLst>
            </p:cNvPr>
            <p:cNvSpPr>
              <a:spLocks/>
            </p:cNvSpPr>
            <p:nvPr/>
          </p:nvSpPr>
          <p:spPr bwMode="auto">
            <a:xfrm>
              <a:off x="2948" y="1783"/>
              <a:ext cx="388" cy="187"/>
            </a:xfrm>
            <a:custGeom>
              <a:avLst/>
              <a:gdLst>
                <a:gd name="T0" fmla="*/ 388 w 388"/>
                <a:gd name="T1" fmla="*/ 0 h 187"/>
                <a:gd name="T2" fmla="*/ 194 w 388"/>
                <a:gd name="T3" fmla="*/ 0 h 187"/>
                <a:gd name="T4" fmla="*/ 0 w 388"/>
                <a:gd name="T5" fmla="*/ 187 h 187"/>
                <a:gd name="T6" fmla="*/ 388 w 388"/>
                <a:gd name="T7" fmla="*/ 187 h 187"/>
                <a:gd name="T8" fmla="*/ 388 w 388"/>
                <a:gd name="T9" fmla="*/ 0 h 187"/>
              </a:gdLst>
              <a:ahLst/>
              <a:cxnLst>
                <a:cxn ang="0">
                  <a:pos x="T0" y="T1"/>
                </a:cxn>
                <a:cxn ang="0">
                  <a:pos x="T2" y="T3"/>
                </a:cxn>
                <a:cxn ang="0">
                  <a:pos x="T4" y="T5"/>
                </a:cxn>
                <a:cxn ang="0">
                  <a:pos x="T6" y="T7"/>
                </a:cxn>
                <a:cxn ang="0">
                  <a:pos x="T8" y="T9"/>
                </a:cxn>
              </a:cxnLst>
              <a:rect l="0" t="0" r="r" b="b"/>
              <a:pathLst>
                <a:path w="388" h="187">
                  <a:moveTo>
                    <a:pt x="388" y="0"/>
                  </a:moveTo>
                  <a:lnTo>
                    <a:pt x="194" y="0"/>
                  </a:lnTo>
                  <a:lnTo>
                    <a:pt x="0" y="187"/>
                  </a:lnTo>
                  <a:lnTo>
                    <a:pt x="388" y="187"/>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66">
              <a:extLst>
                <a:ext uri="{FF2B5EF4-FFF2-40B4-BE49-F238E27FC236}">
                  <a16:creationId xmlns:a16="http://schemas.microsoft.com/office/drawing/2014/main" id="{63FDF5C4-4A55-4B3E-9B38-5BC64819E7E6}"/>
                </a:ext>
              </a:extLst>
            </p:cNvPr>
            <p:cNvSpPr>
              <a:spLocks/>
            </p:cNvSpPr>
            <p:nvPr/>
          </p:nvSpPr>
          <p:spPr bwMode="auto">
            <a:xfrm>
              <a:off x="3336" y="1970"/>
              <a:ext cx="191" cy="380"/>
            </a:xfrm>
            <a:custGeom>
              <a:avLst/>
              <a:gdLst>
                <a:gd name="T0" fmla="*/ 0 w 191"/>
                <a:gd name="T1" fmla="*/ 0 h 380"/>
                <a:gd name="T2" fmla="*/ 0 w 191"/>
                <a:gd name="T3" fmla="*/ 380 h 380"/>
                <a:gd name="T4" fmla="*/ 191 w 191"/>
                <a:gd name="T5" fmla="*/ 190 h 380"/>
                <a:gd name="T6" fmla="*/ 191 w 191"/>
                <a:gd name="T7" fmla="*/ 0 h 380"/>
                <a:gd name="T8" fmla="*/ 0 w 191"/>
                <a:gd name="T9" fmla="*/ 0 h 380"/>
              </a:gdLst>
              <a:ahLst/>
              <a:cxnLst>
                <a:cxn ang="0">
                  <a:pos x="T0" y="T1"/>
                </a:cxn>
                <a:cxn ang="0">
                  <a:pos x="T2" y="T3"/>
                </a:cxn>
                <a:cxn ang="0">
                  <a:pos x="T4" y="T5"/>
                </a:cxn>
                <a:cxn ang="0">
                  <a:pos x="T6" y="T7"/>
                </a:cxn>
                <a:cxn ang="0">
                  <a:pos x="T8" y="T9"/>
                </a:cxn>
              </a:cxnLst>
              <a:rect l="0" t="0" r="r" b="b"/>
              <a:pathLst>
                <a:path w="191" h="380">
                  <a:moveTo>
                    <a:pt x="0" y="0"/>
                  </a:moveTo>
                  <a:lnTo>
                    <a:pt x="0" y="380"/>
                  </a:lnTo>
                  <a:lnTo>
                    <a:pt x="191" y="190"/>
                  </a:lnTo>
                  <a:lnTo>
                    <a:pt x="19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7">
              <a:extLst>
                <a:ext uri="{FF2B5EF4-FFF2-40B4-BE49-F238E27FC236}">
                  <a16:creationId xmlns:a16="http://schemas.microsoft.com/office/drawing/2014/main" id="{937C6852-76C9-4B36-B58A-D4B5BB3002EC}"/>
                </a:ext>
              </a:extLst>
            </p:cNvPr>
            <p:cNvSpPr>
              <a:spLocks/>
            </p:cNvSpPr>
            <p:nvPr/>
          </p:nvSpPr>
          <p:spPr bwMode="auto">
            <a:xfrm>
              <a:off x="2948" y="2350"/>
              <a:ext cx="388" cy="189"/>
            </a:xfrm>
            <a:custGeom>
              <a:avLst/>
              <a:gdLst>
                <a:gd name="T0" fmla="*/ 388 w 388"/>
                <a:gd name="T1" fmla="*/ 0 h 189"/>
                <a:gd name="T2" fmla="*/ 0 w 388"/>
                <a:gd name="T3" fmla="*/ 0 h 189"/>
                <a:gd name="T4" fmla="*/ 0 w 388"/>
                <a:gd name="T5" fmla="*/ 189 h 189"/>
                <a:gd name="T6" fmla="*/ 194 w 388"/>
                <a:gd name="T7" fmla="*/ 189 h 189"/>
                <a:gd name="T8" fmla="*/ 388 w 388"/>
                <a:gd name="T9" fmla="*/ 0 h 189"/>
              </a:gdLst>
              <a:ahLst/>
              <a:cxnLst>
                <a:cxn ang="0">
                  <a:pos x="T0" y="T1"/>
                </a:cxn>
                <a:cxn ang="0">
                  <a:pos x="T2" y="T3"/>
                </a:cxn>
                <a:cxn ang="0">
                  <a:pos x="T4" y="T5"/>
                </a:cxn>
                <a:cxn ang="0">
                  <a:pos x="T6" y="T7"/>
                </a:cxn>
                <a:cxn ang="0">
                  <a:pos x="T8" y="T9"/>
                </a:cxn>
              </a:cxnLst>
              <a:rect l="0" t="0" r="r" b="b"/>
              <a:pathLst>
                <a:path w="388" h="189">
                  <a:moveTo>
                    <a:pt x="388" y="0"/>
                  </a:moveTo>
                  <a:lnTo>
                    <a:pt x="0" y="0"/>
                  </a:lnTo>
                  <a:lnTo>
                    <a:pt x="0" y="189"/>
                  </a:lnTo>
                  <a:lnTo>
                    <a:pt x="194" y="189"/>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68">
              <a:extLst>
                <a:ext uri="{FF2B5EF4-FFF2-40B4-BE49-F238E27FC236}">
                  <a16:creationId xmlns:a16="http://schemas.microsoft.com/office/drawing/2014/main" id="{AA1BEADF-F1C0-4D4C-BC51-C8024A5CB408}"/>
                </a:ext>
              </a:extLst>
            </p:cNvPr>
            <p:cNvSpPr>
              <a:spLocks/>
            </p:cNvSpPr>
            <p:nvPr/>
          </p:nvSpPr>
          <p:spPr bwMode="auto">
            <a:xfrm>
              <a:off x="2755" y="1970"/>
              <a:ext cx="193" cy="380"/>
            </a:xfrm>
            <a:custGeom>
              <a:avLst/>
              <a:gdLst>
                <a:gd name="T0" fmla="*/ 193 w 193"/>
                <a:gd name="T1" fmla="*/ 0 h 380"/>
                <a:gd name="T2" fmla="*/ 0 w 193"/>
                <a:gd name="T3" fmla="*/ 190 h 380"/>
                <a:gd name="T4" fmla="*/ 0 w 193"/>
                <a:gd name="T5" fmla="*/ 380 h 380"/>
                <a:gd name="T6" fmla="*/ 193 w 193"/>
                <a:gd name="T7" fmla="*/ 380 h 380"/>
                <a:gd name="T8" fmla="*/ 193 w 193"/>
                <a:gd name="T9" fmla="*/ 0 h 380"/>
              </a:gdLst>
              <a:ahLst/>
              <a:cxnLst>
                <a:cxn ang="0">
                  <a:pos x="T0" y="T1"/>
                </a:cxn>
                <a:cxn ang="0">
                  <a:pos x="T2" y="T3"/>
                </a:cxn>
                <a:cxn ang="0">
                  <a:pos x="T4" y="T5"/>
                </a:cxn>
                <a:cxn ang="0">
                  <a:pos x="T6" y="T7"/>
                </a:cxn>
                <a:cxn ang="0">
                  <a:pos x="T8" y="T9"/>
                </a:cxn>
              </a:cxnLst>
              <a:rect l="0" t="0" r="r" b="b"/>
              <a:pathLst>
                <a:path w="193" h="380">
                  <a:moveTo>
                    <a:pt x="193" y="0"/>
                  </a:moveTo>
                  <a:lnTo>
                    <a:pt x="0" y="190"/>
                  </a:lnTo>
                  <a:lnTo>
                    <a:pt x="0" y="380"/>
                  </a:lnTo>
                  <a:lnTo>
                    <a:pt x="193" y="380"/>
                  </a:lnTo>
                  <a:lnTo>
                    <a:pt x="1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169">
              <a:extLst>
                <a:ext uri="{FF2B5EF4-FFF2-40B4-BE49-F238E27FC236}">
                  <a16:creationId xmlns:a16="http://schemas.microsoft.com/office/drawing/2014/main" id="{F80BF3F2-27B5-49EE-A6DF-BA76838B67DA}"/>
                </a:ext>
              </a:extLst>
            </p:cNvPr>
            <p:cNvSpPr>
              <a:spLocks noChangeArrowheads="1"/>
            </p:cNvSpPr>
            <p:nvPr/>
          </p:nvSpPr>
          <p:spPr bwMode="auto">
            <a:xfrm>
              <a:off x="3336" y="1783"/>
              <a:ext cx="191" cy="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70">
              <a:extLst>
                <a:ext uri="{FF2B5EF4-FFF2-40B4-BE49-F238E27FC236}">
                  <a16:creationId xmlns:a16="http://schemas.microsoft.com/office/drawing/2014/main" id="{D67B749A-D013-4BA1-93EB-74A9BEE4C4B5}"/>
                </a:ext>
              </a:extLst>
            </p:cNvPr>
            <p:cNvSpPr>
              <a:spLocks noChangeArrowheads="1"/>
            </p:cNvSpPr>
            <p:nvPr/>
          </p:nvSpPr>
          <p:spPr bwMode="auto">
            <a:xfrm>
              <a:off x="2755" y="2350"/>
              <a:ext cx="19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71">
              <a:extLst>
                <a:ext uri="{FF2B5EF4-FFF2-40B4-BE49-F238E27FC236}">
                  <a16:creationId xmlns:a16="http://schemas.microsoft.com/office/drawing/2014/main" id="{0C9E8353-35E5-411E-BB88-380C21B72EAD}"/>
                </a:ext>
              </a:extLst>
            </p:cNvPr>
            <p:cNvSpPr>
              <a:spLocks noEditPoints="1"/>
            </p:cNvSpPr>
            <p:nvPr/>
          </p:nvSpPr>
          <p:spPr bwMode="auto">
            <a:xfrm>
              <a:off x="3700" y="2018"/>
              <a:ext cx="267" cy="351"/>
            </a:xfrm>
            <a:custGeom>
              <a:avLst/>
              <a:gdLst>
                <a:gd name="T0" fmla="*/ 97 w 113"/>
                <a:gd name="T1" fmla="*/ 10 h 148"/>
                <a:gd name="T2" fmla="*/ 79 w 113"/>
                <a:gd name="T3" fmla="*/ 2 h 148"/>
                <a:gd name="T4" fmla="*/ 55 w 113"/>
                <a:gd name="T5" fmla="*/ 0 h 148"/>
                <a:gd name="T6" fmla="*/ 31 w 113"/>
                <a:gd name="T7" fmla="*/ 2 h 148"/>
                <a:gd name="T8" fmla="*/ 13 w 113"/>
                <a:gd name="T9" fmla="*/ 6 h 148"/>
                <a:gd name="T10" fmla="*/ 11 w 113"/>
                <a:gd name="T11" fmla="*/ 7 h 148"/>
                <a:gd name="T12" fmla="*/ 11 w 113"/>
                <a:gd name="T13" fmla="*/ 35 h 148"/>
                <a:gd name="T14" fmla="*/ 15 w 113"/>
                <a:gd name="T15" fmla="*/ 35 h 148"/>
                <a:gd name="T16" fmla="*/ 16 w 113"/>
                <a:gd name="T17" fmla="*/ 35 h 148"/>
                <a:gd name="T18" fmla="*/ 37 w 113"/>
                <a:gd name="T19" fmla="*/ 28 h 148"/>
                <a:gd name="T20" fmla="*/ 55 w 113"/>
                <a:gd name="T21" fmla="*/ 26 h 148"/>
                <a:gd name="T22" fmla="*/ 67 w 113"/>
                <a:gd name="T23" fmla="*/ 27 h 148"/>
                <a:gd name="T24" fmla="*/ 77 w 113"/>
                <a:gd name="T25" fmla="*/ 30 h 148"/>
                <a:gd name="T26" fmla="*/ 83 w 113"/>
                <a:gd name="T27" fmla="*/ 36 h 148"/>
                <a:gd name="T28" fmla="*/ 85 w 113"/>
                <a:gd name="T29" fmla="*/ 48 h 148"/>
                <a:gd name="T30" fmla="*/ 85 w 113"/>
                <a:gd name="T31" fmla="*/ 50 h 148"/>
                <a:gd name="T32" fmla="*/ 54 w 113"/>
                <a:gd name="T33" fmla="*/ 52 h 148"/>
                <a:gd name="T34" fmla="*/ 26 w 113"/>
                <a:gd name="T35" fmla="*/ 60 h 148"/>
                <a:gd name="T36" fmla="*/ 6 w 113"/>
                <a:gd name="T37" fmla="*/ 77 h 148"/>
                <a:gd name="T38" fmla="*/ 0 w 113"/>
                <a:gd name="T39" fmla="*/ 102 h 148"/>
                <a:gd name="T40" fmla="*/ 3 w 113"/>
                <a:gd name="T41" fmla="*/ 120 h 148"/>
                <a:gd name="T42" fmla="*/ 13 w 113"/>
                <a:gd name="T43" fmla="*/ 135 h 148"/>
                <a:gd name="T44" fmla="*/ 27 w 113"/>
                <a:gd name="T45" fmla="*/ 145 h 148"/>
                <a:gd name="T46" fmla="*/ 44 w 113"/>
                <a:gd name="T47" fmla="*/ 148 h 148"/>
                <a:gd name="T48" fmla="*/ 60 w 113"/>
                <a:gd name="T49" fmla="*/ 146 h 148"/>
                <a:gd name="T50" fmla="*/ 73 w 113"/>
                <a:gd name="T51" fmla="*/ 141 h 148"/>
                <a:gd name="T52" fmla="*/ 82 w 113"/>
                <a:gd name="T53" fmla="*/ 135 h 148"/>
                <a:gd name="T54" fmla="*/ 85 w 113"/>
                <a:gd name="T55" fmla="*/ 133 h 148"/>
                <a:gd name="T56" fmla="*/ 85 w 113"/>
                <a:gd name="T57" fmla="*/ 144 h 148"/>
                <a:gd name="T58" fmla="*/ 113 w 113"/>
                <a:gd name="T59" fmla="*/ 144 h 148"/>
                <a:gd name="T60" fmla="*/ 113 w 113"/>
                <a:gd name="T61" fmla="*/ 49 h 148"/>
                <a:gd name="T62" fmla="*/ 109 w 113"/>
                <a:gd name="T63" fmla="*/ 26 h 148"/>
                <a:gd name="T64" fmla="*/ 97 w 113"/>
                <a:gd name="T65" fmla="*/ 10 h 148"/>
                <a:gd name="T66" fmla="*/ 85 w 113"/>
                <a:gd name="T67" fmla="*/ 73 h 148"/>
                <a:gd name="T68" fmla="*/ 85 w 113"/>
                <a:gd name="T69" fmla="*/ 107 h 148"/>
                <a:gd name="T70" fmla="*/ 70 w 113"/>
                <a:gd name="T71" fmla="*/ 117 h 148"/>
                <a:gd name="T72" fmla="*/ 52 w 113"/>
                <a:gd name="T73" fmla="*/ 121 h 148"/>
                <a:gd name="T74" fmla="*/ 34 w 113"/>
                <a:gd name="T75" fmla="*/ 116 h 148"/>
                <a:gd name="T76" fmla="*/ 29 w 113"/>
                <a:gd name="T77" fmla="*/ 100 h 148"/>
                <a:gd name="T78" fmla="*/ 34 w 113"/>
                <a:gd name="T79" fmla="*/ 86 h 148"/>
                <a:gd name="T80" fmla="*/ 48 w 113"/>
                <a:gd name="T81" fmla="*/ 79 h 148"/>
                <a:gd name="T82" fmla="*/ 67 w 113"/>
                <a:gd name="T83" fmla="*/ 75 h 148"/>
                <a:gd name="T84" fmla="*/ 85 w 113"/>
                <a:gd name="T85" fmla="*/ 7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97" y="10"/>
                  </a:moveTo>
                  <a:cubicBezTo>
                    <a:pt x="92" y="6"/>
                    <a:pt x="86" y="4"/>
                    <a:pt x="79" y="2"/>
                  </a:cubicBezTo>
                  <a:cubicBezTo>
                    <a:pt x="72" y="1"/>
                    <a:pt x="64" y="0"/>
                    <a:pt x="55" y="0"/>
                  </a:cubicBezTo>
                  <a:cubicBezTo>
                    <a:pt x="47" y="0"/>
                    <a:pt x="39" y="1"/>
                    <a:pt x="31" y="2"/>
                  </a:cubicBezTo>
                  <a:cubicBezTo>
                    <a:pt x="23" y="4"/>
                    <a:pt x="17" y="5"/>
                    <a:pt x="13" y="6"/>
                  </a:cubicBezTo>
                  <a:cubicBezTo>
                    <a:pt x="11" y="7"/>
                    <a:pt x="11" y="7"/>
                    <a:pt x="11" y="7"/>
                  </a:cubicBezTo>
                  <a:cubicBezTo>
                    <a:pt x="11" y="35"/>
                    <a:pt x="11" y="35"/>
                    <a:pt x="11" y="35"/>
                  </a:cubicBezTo>
                  <a:cubicBezTo>
                    <a:pt x="15" y="35"/>
                    <a:pt x="15" y="35"/>
                    <a:pt x="15" y="35"/>
                  </a:cubicBezTo>
                  <a:cubicBezTo>
                    <a:pt x="16" y="35"/>
                    <a:pt x="16" y="35"/>
                    <a:pt x="16" y="35"/>
                  </a:cubicBezTo>
                  <a:cubicBezTo>
                    <a:pt x="23" y="32"/>
                    <a:pt x="30" y="29"/>
                    <a:pt x="37" y="28"/>
                  </a:cubicBezTo>
                  <a:cubicBezTo>
                    <a:pt x="44" y="26"/>
                    <a:pt x="50" y="26"/>
                    <a:pt x="55" y="26"/>
                  </a:cubicBezTo>
                  <a:cubicBezTo>
                    <a:pt x="59" y="26"/>
                    <a:pt x="63" y="26"/>
                    <a:pt x="67" y="27"/>
                  </a:cubicBezTo>
                  <a:cubicBezTo>
                    <a:pt x="71" y="27"/>
                    <a:pt x="74" y="28"/>
                    <a:pt x="77" y="30"/>
                  </a:cubicBezTo>
                  <a:cubicBezTo>
                    <a:pt x="79" y="31"/>
                    <a:pt x="81" y="33"/>
                    <a:pt x="83" y="36"/>
                  </a:cubicBezTo>
                  <a:cubicBezTo>
                    <a:pt x="84" y="39"/>
                    <a:pt x="85" y="43"/>
                    <a:pt x="85" y="48"/>
                  </a:cubicBezTo>
                  <a:cubicBezTo>
                    <a:pt x="85" y="50"/>
                    <a:pt x="85" y="50"/>
                    <a:pt x="85" y="50"/>
                  </a:cubicBezTo>
                  <a:cubicBezTo>
                    <a:pt x="74" y="50"/>
                    <a:pt x="63" y="51"/>
                    <a:pt x="54" y="52"/>
                  </a:cubicBezTo>
                  <a:cubicBezTo>
                    <a:pt x="43" y="54"/>
                    <a:pt x="34" y="56"/>
                    <a:pt x="26" y="60"/>
                  </a:cubicBezTo>
                  <a:cubicBezTo>
                    <a:pt x="17" y="64"/>
                    <a:pt x="10" y="70"/>
                    <a:pt x="6" y="77"/>
                  </a:cubicBezTo>
                  <a:cubicBezTo>
                    <a:pt x="2" y="84"/>
                    <a:pt x="0" y="92"/>
                    <a:pt x="0" y="102"/>
                  </a:cubicBezTo>
                  <a:cubicBezTo>
                    <a:pt x="0" y="108"/>
                    <a:pt x="1" y="115"/>
                    <a:pt x="3" y="120"/>
                  </a:cubicBezTo>
                  <a:cubicBezTo>
                    <a:pt x="6" y="126"/>
                    <a:pt x="9" y="131"/>
                    <a:pt x="13" y="135"/>
                  </a:cubicBezTo>
                  <a:cubicBezTo>
                    <a:pt x="17" y="139"/>
                    <a:pt x="21" y="142"/>
                    <a:pt x="27" y="145"/>
                  </a:cubicBezTo>
                  <a:cubicBezTo>
                    <a:pt x="32" y="147"/>
                    <a:pt x="38" y="148"/>
                    <a:pt x="44" y="148"/>
                  </a:cubicBezTo>
                  <a:cubicBezTo>
                    <a:pt x="51" y="148"/>
                    <a:pt x="56" y="147"/>
                    <a:pt x="60" y="146"/>
                  </a:cubicBezTo>
                  <a:cubicBezTo>
                    <a:pt x="64" y="145"/>
                    <a:pt x="68" y="143"/>
                    <a:pt x="73" y="141"/>
                  </a:cubicBezTo>
                  <a:cubicBezTo>
                    <a:pt x="76" y="140"/>
                    <a:pt x="79" y="138"/>
                    <a:pt x="82" y="135"/>
                  </a:cubicBezTo>
                  <a:cubicBezTo>
                    <a:pt x="83" y="134"/>
                    <a:pt x="84" y="133"/>
                    <a:pt x="85" y="133"/>
                  </a:cubicBezTo>
                  <a:cubicBezTo>
                    <a:pt x="85" y="144"/>
                    <a:pt x="85" y="144"/>
                    <a:pt x="85" y="144"/>
                  </a:cubicBezTo>
                  <a:cubicBezTo>
                    <a:pt x="113" y="144"/>
                    <a:pt x="113" y="144"/>
                    <a:pt x="113" y="144"/>
                  </a:cubicBezTo>
                  <a:cubicBezTo>
                    <a:pt x="113" y="49"/>
                    <a:pt x="113" y="49"/>
                    <a:pt x="113" y="49"/>
                  </a:cubicBezTo>
                  <a:cubicBezTo>
                    <a:pt x="113" y="40"/>
                    <a:pt x="112" y="32"/>
                    <a:pt x="109" y="26"/>
                  </a:cubicBezTo>
                  <a:cubicBezTo>
                    <a:pt x="106" y="20"/>
                    <a:pt x="103" y="14"/>
                    <a:pt x="97" y="10"/>
                  </a:cubicBezTo>
                  <a:moveTo>
                    <a:pt x="85" y="73"/>
                  </a:moveTo>
                  <a:cubicBezTo>
                    <a:pt x="85" y="107"/>
                    <a:pt x="85" y="107"/>
                    <a:pt x="85" y="107"/>
                  </a:cubicBezTo>
                  <a:cubicBezTo>
                    <a:pt x="80" y="110"/>
                    <a:pt x="75" y="114"/>
                    <a:pt x="70" y="117"/>
                  </a:cubicBezTo>
                  <a:cubicBezTo>
                    <a:pt x="64" y="120"/>
                    <a:pt x="58" y="121"/>
                    <a:pt x="52" y="121"/>
                  </a:cubicBezTo>
                  <a:cubicBezTo>
                    <a:pt x="44" y="121"/>
                    <a:pt x="38" y="119"/>
                    <a:pt x="34" y="116"/>
                  </a:cubicBezTo>
                  <a:cubicBezTo>
                    <a:pt x="31" y="113"/>
                    <a:pt x="29" y="107"/>
                    <a:pt x="29" y="100"/>
                  </a:cubicBezTo>
                  <a:cubicBezTo>
                    <a:pt x="29" y="94"/>
                    <a:pt x="30" y="90"/>
                    <a:pt x="34" y="86"/>
                  </a:cubicBezTo>
                  <a:cubicBezTo>
                    <a:pt x="37" y="83"/>
                    <a:pt x="42" y="80"/>
                    <a:pt x="48" y="79"/>
                  </a:cubicBezTo>
                  <a:cubicBezTo>
                    <a:pt x="52" y="77"/>
                    <a:pt x="59" y="76"/>
                    <a:pt x="67" y="75"/>
                  </a:cubicBezTo>
                  <a:cubicBezTo>
                    <a:pt x="74" y="74"/>
                    <a:pt x="80" y="74"/>
                    <a:pt x="85"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72">
              <a:extLst>
                <a:ext uri="{FF2B5EF4-FFF2-40B4-BE49-F238E27FC236}">
                  <a16:creationId xmlns:a16="http://schemas.microsoft.com/office/drawing/2014/main" id="{BA4ED162-A858-4256-A85E-8D88413E9AC7}"/>
                </a:ext>
              </a:extLst>
            </p:cNvPr>
            <p:cNvSpPr>
              <a:spLocks noEditPoints="1"/>
            </p:cNvSpPr>
            <p:nvPr/>
          </p:nvSpPr>
          <p:spPr bwMode="auto">
            <a:xfrm>
              <a:off x="4007" y="2015"/>
              <a:ext cx="281" cy="463"/>
            </a:xfrm>
            <a:custGeom>
              <a:avLst/>
              <a:gdLst>
                <a:gd name="T0" fmla="*/ 92 w 119"/>
                <a:gd name="T1" fmla="*/ 8 h 195"/>
                <a:gd name="T2" fmla="*/ 79 w 119"/>
                <a:gd name="T3" fmla="*/ 3 h 195"/>
                <a:gd name="T4" fmla="*/ 60 w 119"/>
                <a:gd name="T5" fmla="*/ 0 h 195"/>
                <a:gd name="T6" fmla="*/ 37 w 119"/>
                <a:gd name="T7" fmla="*/ 5 h 195"/>
                <a:gd name="T8" fmla="*/ 18 w 119"/>
                <a:gd name="T9" fmla="*/ 20 h 195"/>
                <a:gd name="T10" fmla="*/ 5 w 119"/>
                <a:gd name="T11" fmla="*/ 43 h 195"/>
                <a:gd name="T12" fmla="*/ 0 w 119"/>
                <a:gd name="T13" fmla="*/ 75 h 195"/>
                <a:gd name="T14" fmla="*/ 14 w 119"/>
                <a:gd name="T15" fmla="*/ 128 h 195"/>
                <a:gd name="T16" fmla="*/ 53 w 119"/>
                <a:gd name="T17" fmla="*/ 147 h 195"/>
                <a:gd name="T18" fmla="*/ 75 w 119"/>
                <a:gd name="T19" fmla="*/ 143 h 195"/>
                <a:gd name="T20" fmla="*/ 91 w 119"/>
                <a:gd name="T21" fmla="*/ 133 h 195"/>
                <a:gd name="T22" fmla="*/ 91 w 119"/>
                <a:gd name="T23" fmla="*/ 195 h 195"/>
                <a:gd name="T24" fmla="*/ 119 w 119"/>
                <a:gd name="T25" fmla="*/ 195 h 195"/>
                <a:gd name="T26" fmla="*/ 119 w 119"/>
                <a:gd name="T27" fmla="*/ 4 h 195"/>
                <a:gd name="T28" fmla="*/ 93 w 119"/>
                <a:gd name="T29" fmla="*/ 4 h 195"/>
                <a:gd name="T30" fmla="*/ 92 w 119"/>
                <a:gd name="T31" fmla="*/ 8 h 195"/>
                <a:gd name="T32" fmla="*/ 77 w 119"/>
                <a:gd name="T33" fmla="*/ 28 h 195"/>
                <a:gd name="T34" fmla="*/ 91 w 119"/>
                <a:gd name="T35" fmla="*/ 33 h 195"/>
                <a:gd name="T36" fmla="*/ 91 w 119"/>
                <a:gd name="T37" fmla="*/ 107 h 195"/>
                <a:gd name="T38" fmla="*/ 76 w 119"/>
                <a:gd name="T39" fmla="*/ 117 h 195"/>
                <a:gd name="T40" fmla="*/ 58 w 119"/>
                <a:gd name="T41" fmla="*/ 121 h 195"/>
                <a:gd name="T42" fmla="*/ 36 w 119"/>
                <a:gd name="T43" fmla="*/ 109 h 195"/>
                <a:gd name="T44" fmla="*/ 29 w 119"/>
                <a:gd name="T45" fmla="*/ 74 h 195"/>
                <a:gd name="T46" fmla="*/ 38 w 119"/>
                <a:gd name="T47" fmla="*/ 39 h 195"/>
                <a:gd name="T48" fmla="*/ 64 w 119"/>
                <a:gd name="T49" fmla="*/ 27 h 195"/>
                <a:gd name="T50" fmla="*/ 77 w 119"/>
                <a:gd name="T51" fmla="*/ 2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95">
                  <a:moveTo>
                    <a:pt x="92" y="8"/>
                  </a:moveTo>
                  <a:cubicBezTo>
                    <a:pt x="87" y="6"/>
                    <a:pt x="83" y="4"/>
                    <a:pt x="79" y="3"/>
                  </a:cubicBezTo>
                  <a:cubicBezTo>
                    <a:pt x="73" y="1"/>
                    <a:pt x="67" y="0"/>
                    <a:pt x="60" y="0"/>
                  </a:cubicBezTo>
                  <a:cubicBezTo>
                    <a:pt x="52" y="0"/>
                    <a:pt x="45" y="2"/>
                    <a:pt x="37" y="5"/>
                  </a:cubicBezTo>
                  <a:cubicBezTo>
                    <a:pt x="30" y="9"/>
                    <a:pt x="23" y="14"/>
                    <a:pt x="18" y="20"/>
                  </a:cubicBezTo>
                  <a:cubicBezTo>
                    <a:pt x="13" y="26"/>
                    <a:pt x="8" y="34"/>
                    <a:pt x="5" y="43"/>
                  </a:cubicBezTo>
                  <a:cubicBezTo>
                    <a:pt x="2" y="52"/>
                    <a:pt x="0" y="63"/>
                    <a:pt x="0" y="75"/>
                  </a:cubicBezTo>
                  <a:cubicBezTo>
                    <a:pt x="0" y="97"/>
                    <a:pt x="5" y="115"/>
                    <a:pt x="14" y="128"/>
                  </a:cubicBezTo>
                  <a:cubicBezTo>
                    <a:pt x="24" y="141"/>
                    <a:pt x="37" y="147"/>
                    <a:pt x="53" y="147"/>
                  </a:cubicBezTo>
                  <a:cubicBezTo>
                    <a:pt x="61" y="147"/>
                    <a:pt x="69" y="146"/>
                    <a:pt x="75" y="143"/>
                  </a:cubicBezTo>
                  <a:cubicBezTo>
                    <a:pt x="80" y="141"/>
                    <a:pt x="85" y="138"/>
                    <a:pt x="91" y="133"/>
                  </a:cubicBezTo>
                  <a:cubicBezTo>
                    <a:pt x="91" y="195"/>
                    <a:pt x="91" y="195"/>
                    <a:pt x="91" y="195"/>
                  </a:cubicBezTo>
                  <a:cubicBezTo>
                    <a:pt x="119" y="195"/>
                    <a:pt x="119" y="195"/>
                    <a:pt x="119" y="195"/>
                  </a:cubicBezTo>
                  <a:cubicBezTo>
                    <a:pt x="119" y="4"/>
                    <a:pt x="119" y="4"/>
                    <a:pt x="119" y="4"/>
                  </a:cubicBezTo>
                  <a:cubicBezTo>
                    <a:pt x="93" y="4"/>
                    <a:pt x="93" y="4"/>
                    <a:pt x="93" y="4"/>
                  </a:cubicBezTo>
                  <a:lnTo>
                    <a:pt x="92" y="8"/>
                  </a:lnTo>
                  <a:close/>
                  <a:moveTo>
                    <a:pt x="77" y="28"/>
                  </a:moveTo>
                  <a:cubicBezTo>
                    <a:pt x="81" y="29"/>
                    <a:pt x="86" y="31"/>
                    <a:pt x="91" y="33"/>
                  </a:cubicBezTo>
                  <a:cubicBezTo>
                    <a:pt x="91" y="107"/>
                    <a:pt x="91" y="107"/>
                    <a:pt x="91" y="107"/>
                  </a:cubicBezTo>
                  <a:cubicBezTo>
                    <a:pt x="86" y="111"/>
                    <a:pt x="81" y="114"/>
                    <a:pt x="76" y="117"/>
                  </a:cubicBezTo>
                  <a:cubicBezTo>
                    <a:pt x="70" y="119"/>
                    <a:pt x="64" y="121"/>
                    <a:pt x="58" y="121"/>
                  </a:cubicBezTo>
                  <a:cubicBezTo>
                    <a:pt x="48" y="121"/>
                    <a:pt x="41" y="117"/>
                    <a:pt x="36" y="109"/>
                  </a:cubicBezTo>
                  <a:cubicBezTo>
                    <a:pt x="32" y="101"/>
                    <a:pt x="29" y="89"/>
                    <a:pt x="29" y="74"/>
                  </a:cubicBezTo>
                  <a:cubicBezTo>
                    <a:pt x="29" y="59"/>
                    <a:pt x="32" y="47"/>
                    <a:pt x="38" y="39"/>
                  </a:cubicBezTo>
                  <a:cubicBezTo>
                    <a:pt x="44" y="30"/>
                    <a:pt x="52" y="27"/>
                    <a:pt x="64" y="27"/>
                  </a:cubicBezTo>
                  <a:cubicBezTo>
                    <a:pt x="69" y="26"/>
                    <a:pt x="73" y="27"/>
                    <a:pt x="7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73">
              <a:extLst>
                <a:ext uri="{FF2B5EF4-FFF2-40B4-BE49-F238E27FC236}">
                  <a16:creationId xmlns:a16="http://schemas.microsoft.com/office/drawing/2014/main" id="{BF932E4B-54ED-4545-9553-9AD5FB4CB067}"/>
                </a:ext>
              </a:extLst>
            </p:cNvPr>
            <p:cNvSpPr>
              <a:spLocks/>
            </p:cNvSpPr>
            <p:nvPr/>
          </p:nvSpPr>
          <p:spPr bwMode="auto">
            <a:xfrm>
              <a:off x="4349" y="2025"/>
              <a:ext cx="265" cy="344"/>
            </a:xfrm>
            <a:custGeom>
              <a:avLst/>
              <a:gdLst>
                <a:gd name="T0" fmla="*/ 84 w 112"/>
                <a:gd name="T1" fmla="*/ 103 h 145"/>
                <a:gd name="T2" fmla="*/ 68 w 112"/>
                <a:gd name="T3" fmla="*/ 113 h 145"/>
                <a:gd name="T4" fmla="*/ 52 w 112"/>
                <a:gd name="T5" fmla="*/ 118 h 145"/>
                <a:gd name="T6" fmla="*/ 39 w 112"/>
                <a:gd name="T7" fmla="*/ 115 h 145"/>
                <a:gd name="T8" fmla="*/ 33 w 112"/>
                <a:gd name="T9" fmla="*/ 109 h 145"/>
                <a:gd name="T10" fmla="*/ 29 w 112"/>
                <a:gd name="T11" fmla="*/ 98 h 145"/>
                <a:gd name="T12" fmla="*/ 29 w 112"/>
                <a:gd name="T13" fmla="*/ 80 h 145"/>
                <a:gd name="T14" fmla="*/ 29 w 112"/>
                <a:gd name="T15" fmla="*/ 0 h 145"/>
                <a:gd name="T16" fmla="*/ 0 w 112"/>
                <a:gd name="T17" fmla="*/ 0 h 145"/>
                <a:gd name="T18" fmla="*/ 0 w 112"/>
                <a:gd name="T19" fmla="*/ 91 h 145"/>
                <a:gd name="T20" fmla="*/ 4 w 112"/>
                <a:gd name="T21" fmla="*/ 115 h 145"/>
                <a:gd name="T22" fmla="*/ 13 w 112"/>
                <a:gd name="T23" fmla="*/ 132 h 145"/>
                <a:gd name="T24" fmla="*/ 28 w 112"/>
                <a:gd name="T25" fmla="*/ 141 h 145"/>
                <a:gd name="T26" fmla="*/ 46 w 112"/>
                <a:gd name="T27" fmla="*/ 145 h 145"/>
                <a:gd name="T28" fmla="*/ 68 w 112"/>
                <a:gd name="T29" fmla="*/ 140 h 145"/>
                <a:gd name="T30" fmla="*/ 84 w 112"/>
                <a:gd name="T31" fmla="*/ 129 h 145"/>
                <a:gd name="T32" fmla="*/ 84 w 112"/>
                <a:gd name="T33" fmla="*/ 141 h 145"/>
                <a:gd name="T34" fmla="*/ 112 w 112"/>
                <a:gd name="T35" fmla="*/ 141 h 145"/>
                <a:gd name="T36" fmla="*/ 112 w 112"/>
                <a:gd name="T37" fmla="*/ 0 h 145"/>
                <a:gd name="T38" fmla="*/ 84 w 112"/>
                <a:gd name="T39" fmla="*/ 0 h 145"/>
                <a:gd name="T40" fmla="*/ 84 w 112"/>
                <a:gd name="T41" fmla="*/ 10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45">
                  <a:moveTo>
                    <a:pt x="84" y="103"/>
                  </a:moveTo>
                  <a:cubicBezTo>
                    <a:pt x="79" y="107"/>
                    <a:pt x="74" y="110"/>
                    <a:pt x="68" y="113"/>
                  </a:cubicBezTo>
                  <a:cubicBezTo>
                    <a:pt x="62" y="116"/>
                    <a:pt x="57" y="118"/>
                    <a:pt x="52" y="118"/>
                  </a:cubicBezTo>
                  <a:cubicBezTo>
                    <a:pt x="46" y="118"/>
                    <a:pt x="42" y="117"/>
                    <a:pt x="39" y="115"/>
                  </a:cubicBezTo>
                  <a:cubicBezTo>
                    <a:pt x="36" y="114"/>
                    <a:pt x="34" y="112"/>
                    <a:pt x="33" y="109"/>
                  </a:cubicBezTo>
                  <a:cubicBezTo>
                    <a:pt x="31" y="106"/>
                    <a:pt x="30" y="102"/>
                    <a:pt x="29" y="98"/>
                  </a:cubicBezTo>
                  <a:cubicBezTo>
                    <a:pt x="29" y="93"/>
                    <a:pt x="29" y="87"/>
                    <a:pt x="29" y="80"/>
                  </a:cubicBezTo>
                  <a:cubicBezTo>
                    <a:pt x="29" y="0"/>
                    <a:pt x="29" y="0"/>
                    <a:pt x="29" y="0"/>
                  </a:cubicBezTo>
                  <a:cubicBezTo>
                    <a:pt x="0" y="0"/>
                    <a:pt x="0" y="0"/>
                    <a:pt x="0" y="0"/>
                  </a:cubicBezTo>
                  <a:cubicBezTo>
                    <a:pt x="0" y="91"/>
                    <a:pt x="0" y="91"/>
                    <a:pt x="0" y="91"/>
                  </a:cubicBezTo>
                  <a:cubicBezTo>
                    <a:pt x="0" y="100"/>
                    <a:pt x="1" y="108"/>
                    <a:pt x="4" y="115"/>
                  </a:cubicBezTo>
                  <a:cubicBezTo>
                    <a:pt x="6" y="121"/>
                    <a:pt x="9" y="127"/>
                    <a:pt x="13" y="132"/>
                  </a:cubicBezTo>
                  <a:cubicBezTo>
                    <a:pt x="17" y="136"/>
                    <a:pt x="22" y="139"/>
                    <a:pt x="28" y="141"/>
                  </a:cubicBezTo>
                  <a:cubicBezTo>
                    <a:pt x="34" y="143"/>
                    <a:pt x="39" y="145"/>
                    <a:pt x="46" y="145"/>
                  </a:cubicBezTo>
                  <a:cubicBezTo>
                    <a:pt x="54" y="145"/>
                    <a:pt x="61" y="143"/>
                    <a:pt x="68" y="140"/>
                  </a:cubicBezTo>
                  <a:cubicBezTo>
                    <a:pt x="73" y="137"/>
                    <a:pt x="79" y="133"/>
                    <a:pt x="84" y="129"/>
                  </a:cubicBezTo>
                  <a:cubicBezTo>
                    <a:pt x="84" y="141"/>
                    <a:pt x="84" y="141"/>
                    <a:pt x="84" y="141"/>
                  </a:cubicBezTo>
                  <a:cubicBezTo>
                    <a:pt x="112" y="141"/>
                    <a:pt x="112" y="141"/>
                    <a:pt x="112" y="141"/>
                  </a:cubicBezTo>
                  <a:cubicBezTo>
                    <a:pt x="112" y="0"/>
                    <a:pt x="112" y="0"/>
                    <a:pt x="112" y="0"/>
                  </a:cubicBezTo>
                  <a:cubicBezTo>
                    <a:pt x="84" y="0"/>
                    <a:pt x="84" y="0"/>
                    <a:pt x="84" y="0"/>
                  </a:cubicBezTo>
                  <a:lnTo>
                    <a:pt x="84"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74">
              <a:extLst>
                <a:ext uri="{FF2B5EF4-FFF2-40B4-BE49-F238E27FC236}">
                  <a16:creationId xmlns:a16="http://schemas.microsoft.com/office/drawing/2014/main" id="{7526680B-D64B-406E-ACB0-DB833B8DB45D}"/>
                </a:ext>
              </a:extLst>
            </p:cNvPr>
            <p:cNvSpPr>
              <a:spLocks noEditPoints="1"/>
            </p:cNvSpPr>
            <p:nvPr/>
          </p:nvSpPr>
          <p:spPr bwMode="auto">
            <a:xfrm>
              <a:off x="4659" y="2018"/>
              <a:ext cx="267" cy="351"/>
            </a:xfrm>
            <a:custGeom>
              <a:avLst/>
              <a:gdLst>
                <a:gd name="T0" fmla="*/ 109 w 113"/>
                <a:gd name="T1" fmla="*/ 26 h 148"/>
                <a:gd name="T2" fmla="*/ 97 w 113"/>
                <a:gd name="T3" fmla="*/ 10 h 148"/>
                <a:gd name="T4" fmla="*/ 79 w 113"/>
                <a:gd name="T5" fmla="*/ 2 h 148"/>
                <a:gd name="T6" fmla="*/ 55 w 113"/>
                <a:gd name="T7" fmla="*/ 0 h 148"/>
                <a:gd name="T8" fmla="*/ 31 w 113"/>
                <a:gd name="T9" fmla="*/ 2 h 148"/>
                <a:gd name="T10" fmla="*/ 13 w 113"/>
                <a:gd name="T11" fmla="*/ 6 h 148"/>
                <a:gd name="T12" fmla="*/ 11 w 113"/>
                <a:gd name="T13" fmla="*/ 7 h 148"/>
                <a:gd name="T14" fmla="*/ 11 w 113"/>
                <a:gd name="T15" fmla="*/ 35 h 148"/>
                <a:gd name="T16" fmla="*/ 15 w 113"/>
                <a:gd name="T17" fmla="*/ 35 h 148"/>
                <a:gd name="T18" fmla="*/ 16 w 113"/>
                <a:gd name="T19" fmla="*/ 34 h 148"/>
                <a:gd name="T20" fmla="*/ 37 w 113"/>
                <a:gd name="T21" fmla="*/ 28 h 148"/>
                <a:gd name="T22" fmla="*/ 55 w 113"/>
                <a:gd name="T23" fmla="*/ 25 h 148"/>
                <a:gd name="T24" fmla="*/ 67 w 113"/>
                <a:gd name="T25" fmla="*/ 26 h 148"/>
                <a:gd name="T26" fmla="*/ 77 w 113"/>
                <a:gd name="T27" fmla="*/ 30 h 148"/>
                <a:gd name="T28" fmla="*/ 82 w 113"/>
                <a:gd name="T29" fmla="*/ 36 h 148"/>
                <a:gd name="T30" fmla="*/ 84 w 113"/>
                <a:gd name="T31" fmla="*/ 48 h 148"/>
                <a:gd name="T32" fmla="*/ 84 w 113"/>
                <a:gd name="T33" fmla="*/ 49 h 148"/>
                <a:gd name="T34" fmla="*/ 53 w 113"/>
                <a:gd name="T35" fmla="*/ 52 h 148"/>
                <a:gd name="T36" fmla="*/ 26 w 113"/>
                <a:gd name="T37" fmla="*/ 60 h 148"/>
                <a:gd name="T38" fmla="*/ 6 w 113"/>
                <a:gd name="T39" fmla="*/ 77 h 148"/>
                <a:gd name="T40" fmla="*/ 0 w 113"/>
                <a:gd name="T41" fmla="*/ 102 h 148"/>
                <a:gd name="T42" fmla="*/ 3 w 113"/>
                <a:gd name="T43" fmla="*/ 120 h 148"/>
                <a:gd name="T44" fmla="*/ 12 w 113"/>
                <a:gd name="T45" fmla="*/ 135 h 148"/>
                <a:gd name="T46" fmla="*/ 27 w 113"/>
                <a:gd name="T47" fmla="*/ 144 h 148"/>
                <a:gd name="T48" fmla="*/ 44 w 113"/>
                <a:gd name="T49" fmla="*/ 148 h 148"/>
                <a:gd name="T50" fmla="*/ 60 w 113"/>
                <a:gd name="T51" fmla="*/ 146 h 148"/>
                <a:gd name="T52" fmla="*/ 72 w 113"/>
                <a:gd name="T53" fmla="*/ 141 h 148"/>
                <a:gd name="T54" fmla="*/ 82 w 113"/>
                <a:gd name="T55" fmla="*/ 135 h 148"/>
                <a:gd name="T56" fmla="*/ 85 w 113"/>
                <a:gd name="T57" fmla="*/ 132 h 148"/>
                <a:gd name="T58" fmla="*/ 85 w 113"/>
                <a:gd name="T59" fmla="*/ 144 h 148"/>
                <a:gd name="T60" fmla="*/ 113 w 113"/>
                <a:gd name="T61" fmla="*/ 144 h 148"/>
                <a:gd name="T62" fmla="*/ 113 w 113"/>
                <a:gd name="T63" fmla="*/ 49 h 148"/>
                <a:gd name="T64" fmla="*/ 109 w 113"/>
                <a:gd name="T65" fmla="*/ 26 h 148"/>
                <a:gd name="T66" fmla="*/ 84 w 113"/>
                <a:gd name="T67" fmla="*/ 73 h 148"/>
                <a:gd name="T68" fmla="*/ 84 w 113"/>
                <a:gd name="T69" fmla="*/ 107 h 148"/>
                <a:gd name="T70" fmla="*/ 69 w 113"/>
                <a:gd name="T71" fmla="*/ 117 h 148"/>
                <a:gd name="T72" fmla="*/ 51 w 113"/>
                <a:gd name="T73" fmla="*/ 121 h 148"/>
                <a:gd name="T74" fmla="*/ 34 w 113"/>
                <a:gd name="T75" fmla="*/ 116 h 148"/>
                <a:gd name="T76" fmla="*/ 28 w 113"/>
                <a:gd name="T77" fmla="*/ 100 h 148"/>
                <a:gd name="T78" fmla="*/ 33 w 113"/>
                <a:gd name="T79" fmla="*/ 86 h 148"/>
                <a:gd name="T80" fmla="*/ 47 w 113"/>
                <a:gd name="T81" fmla="*/ 79 h 148"/>
                <a:gd name="T82" fmla="*/ 67 w 113"/>
                <a:gd name="T83" fmla="*/ 75 h 148"/>
                <a:gd name="T84" fmla="*/ 84 w 113"/>
                <a:gd name="T85" fmla="*/ 7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109" y="26"/>
                  </a:moveTo>
                  <a:cubicBezTo>
                    <a:pt x="106" y="20"/>
                    <a:pt x="102" y="14"/>
                    <a:pt x="97" y="10"/>
                  </a:cubicBezTo>
                  <a:cubicBezTo>
                    <a:pt x="91" y="6"/>
                    <a:pt x="85" y="3"/>
                    <a:pt x="79" y="2"/>
                  </a:cubicBezTo>
                  <a:cubicBezTo>
                    <a:pt x="72" y="0"/>
                    <a:pt x="64" y="0"/>
                    <a:pt x="55" y="0"/>
                  </a:cubicBezTo>
                  <a:cubicBezTo>
                    <a:pt x="47" y="0"/>
                    <a:pt x="39" y="0"/>
                    <a:pt x="31" y="2"/>
                  </a:cubicBezTo>
                  <a:cubicBezTo>
                    <a:pt x="23" y="3"/>
                    <a:pt x="17" y="5"/>
                    <a:pt x="13" y="6"/>
                  </a:cubicBezTo>
                  <a:cubicBezTo>
                    <a:pt x="11" y="7"/>
                    <a:pt x="11" y="7"/>
                    <a:pt x="11" y="7"/>
                  </a:cubicBezTo>
                  <a:cubicBezTo>
                    <a:pt x="11" y="35"/>
                    <a:pt x="11" y="35"/>
                    <a:pt x="11" y="35"/>
                  </a:cubicBezTo>
                  <a:cubicBezTo>
                    <a:pt x="15" y="35"/>
                    <a:pt x="15" y="35"/>
                    <a:pt x="15" y="35"/>
                  </a:cubicBezTo>
                  <a:cubicBezTo>
                    <a:pt x="16" y="34"/>
                    <a:pt x="16" y="34"/>
                    <a:pt x="16" y="34"/>
                  </a:cubicBezTo>
                  <a:cubicBezTo>
                    <a:pt x="23" y="31"/>
                    <a:pt x="30" y="29"/>
                    <a:pt x="37" y="28"/>
                  </a:cubicBezTo>
                  <a:cubicBezTo>
                    <a:pt x="44" y="26"/>
                    <a:pt x="49" y="25"/>
                    <a:pt x="55" y="25"/>
                  </a:cubicBezTo>
                  <a:cubicBezTo>
                    <a:pt x="59" y="25"/>
                    <a:pt x="63" y="26"/>
                    <a:pt x="67" y="26"/>
                  </a:cubicBezTo>
                  <a:cubicBezTo>
                    <a:pt x="71" y="27"/>
                    <a:pt x="74" y="28"/>
                    <a:pt x="77" y="30"/>
                  </a:cubicBezTo>
                  <a:cubicBezTo>
                    <a:pt x="79" y="31"/>
                    <a:pt x="81" y="33"/>
                    <a:pt x="82" y="36"/>
                  </a:cubicBezTo>
                  <a:cubicBezTo>
                    <a:pt x="84" y="39"/>
                    <a:pt x="84" y="43"/>
                    <a:pt x="84" y="48"/>
                  </a:cubicBezTo>
                  <a:cubicBezTo>
                    <a:pt x="84" y="49"/>
                    <a:pt x="84" y="49"/>
                    <a:pt x="84" y="49"/>
                  </a:cubicBezTo>
                  <a:cubicBezTo>
                    <a:pt x="73" y="50"/>
                    <a:pt x="63" y="51"/>
                    <a:pt x="53" y="52"/>
                  </a:cubicBezTo>
                  <a:cubicBezTo>
                    <a:pt x="43" y="54"/>
                    <a:pt x="33" y="56"/>
                    <a:pt x="26" y="60"/>
                  </a:cubicBezTo>
                  <a:cubicBezTo>
                    <a:pt x="17" y="64"/>
                    <a:pt x="10" y="69"/>
                    <a:pt x="6" y="77"/>
                  </a:cubicBezTo>
                  <a:cubicBezTo>
                    <a:pt x="2" y="83"/>
                    <a:pt x="0" y="92"/>
                    <a:pt x="0" y="102"/>
                  </a:cubicBezTo>
                  <a:cubicBezTo>
                    <a:pt x="0" y="108"/>
                    <a:pt x="1" y="114"/>
                    <a:pt x="3" y="120"/>
                  </a:cubicBezTo>
                  <a:cubicBezTo>
                    <a:pt x="5" y="126"/>
                    <a:pt x="8" y="131"/>
                    <a:pt x="12" y="135"/>
                  </a:cubicBezTo>
                  <a:cubicBezTo>
                    <a:pt x="16" y="139"/>
                    <a:pt x="21" y="142"/>
                    <a:pt x="27" y="144"/>
                  </a:cubicBezTo>
                  <a:cubicBezTo>
                    <a:pt x="32" y="147"/>
                    <a:pt x="38" y="148"/>
                    <a:pt x="44" y="148"/>
                  </a:cubicBezTo>
                  <a:cubicBezTo>
                    <a:pt x="51" y="148"/>
                    <a:pt x="56" y="147"/>
                    <a:pt x="60" y="146"/>
                  </a:cubicBezTo>
                  <a:cubicBezTo>
                    <a:pt x="64" y="145"/>
                    <a:pt x="68" y="143"/>
                    <a:pt x="72" y="141"/>
                  </a:cubicBezTo>
                  <a:cubicBezTo>
                    <a:pt x="75" y="139"/>
                    <a:pt x="79" y="137"/>
                    <a:pt x="82" y="135"/>
                  </a:cubicBezTo>
                  <a:cubicBezTo>
                    <a:pt x="83" y="134"/>
                    <a:pt x="84" y="133"/>
                    <a:pt x="85" y="132"/>
                  </a:cubicBezTo>
                  <a:cubicBezTo>
                    <a:pt x="85" y="144"/>
                    <a:pt x="85" y="144"/>
                    <a:pt x="85" y="144"/>
                  </a:cubicBezTo>
                  <a:cubicBezTo>
                    <a:pt x="113" y="144"/>
                    <a:pt x="113" y="144"/>
                    <a:pt x="113" y="144"/>
                  </a:cubicBezTo>
                  <a:cubicBezTo>
                    <a:pt x="113" y="49"/>
                    <a:pt x="113" y="49"/>
                    <a:pt x="113" y="49"/>
                  </a:cubicBezTo>
                  <a:cubicBezTo>
                    <a:pt x="113" y="40"/>
                    <a:pt x="111" y="32"/>
                    <a:pt x="109" y="26"/>
                  </a:cubicBezTo>
                  <a:moveTo>
                    <a:pt x="84" y="73"/>
                  </a:moveTo>
                  <a:cubicBezTo>
                    <a:pt x="84" y="107"/>
                    <a:pt x="84" y="107"/>
                    <a:pt x="84" y="107"/>
                  </a:cubicBezTo>
                  <a:cubicBezTo>
                    <a:pt x="80" y="110"/>
                    <a:pt x="75" y="114"/>
                    <a:pt x="69" y="117"/>
                  </a:cubicBezTo>
                  <a:cubicBezTo>
                    <a:pt x="64" y="120"/>
                    <a:pt x="58" y="121"/>
                    <a:pt x="51" y="121"/>
                  </a:cubicBezTo>
                  <a:cubicBezTo>
                    <a:pt x="44" y="121"/>
                    <a:pt x="38" y="119"/>
                    <a:pt x="34" y="116"/>
                  </a:cubicBezTo>
                  <a:cubicBezTo>
                    <a:pt x="30" y="113"/>
                    <a:pt x="28" y="107"/>
                    <a:pt x="28" y="100"/>
                  </a:cubicBezTo>
                  <a:cubicBezTo>
                    <a:pt x="28" y="94"/>
                    <a:pt x="30" y="90"/>
                    <a:pt x="33" y="86"/>
                  </a:cubicBezTo>
                  <a:cubicBezTo>
                    <a:pt x="37" y="83"/>
                    <a:pt x="42" y="80"/>
                    <a:pt x="47" y="79"/>
                  </a:cubicBezTo>
                  <a:cubicBezTo>
                    <a:pt x="52" y="77"/>
                    <a:pt x="59" y="76"/>
                    <a:pt x="67" y="75"/>
                  </a:cubicBezTo>
                  <a:cubicBezTo>
                    <a:pt x="74" y="74"/>
                    <a:pt x="80" y="74"/>
                    <a:pt x="84"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7" name="Graphic 228">
            <a:extLst>
              <a:ext uri="{FF2B5EF4-FFF2-40B4-BE49-F238E27FC236}">
                <a16:creationId xmlns:a16="http://schemas.microsoft.com/office/drawing/2014/main" id="{D9B4696F-8877-401E-A19E-82A7A86BB511}"/>
              </a:ext>
            </a:extLst>
          </p:cNvPr>
          <p:cNvGrpSpPr/>
          <p:nvPr/>
        </p:nvGrpSpPr>
        <p:grpSpPr>
          <a:xfrm>
            <a:off x="10632854" y="3066724"/>
            <a:ext cx="823274" cy="411637"/>
            <a:chOff x="9726444" y="3063320"/>
            <a:chExt cx="980216" cy="490108"/>
          </a:xfrm>
          <a:solidFill>
            <a:srgbClr val="000000"/>
          </a:solidFill>
        </p:grpSpPr>
        <p:sp>
          <p:nvSpPr>
            <p:cNvPr id="238" name="Freeform: Shape 237">
              <a:extLst>
                <a:ext uri="{FF2B5EF4-FFF2-40B4-BE49-F238E27FC236}">
                  <a16:creationId xmlns:a16="http://schemas.microsoft.com/office/drawing/2014/main" id="{638D2CF2-086E-4BAE-8C83-398E92B318A4}"/>
                </a:ext>
              </a:extLst>
            </p:cNvPr>
            <p:cNvSpPr/>
            <p:nvPr/>
          </p:nvSpPr>
          <p:spPr>
            <a:xfrm>
              <a:off x="10135194" y="3221135"/>
              <a:ext cx="506445" cy="171538"/>
            </a:xfrm>
            <a:custGeom>
              <a:avLst/>
              <a:gdLst>
                <a:gd name="connsiteX0" fmla="*/ 90098 w 506444"/>
                <a:gd name="connsiteY0" fmla="*/ 131676 h 171537"/>
                <a:gd name="connsiteX1" fmla="*/ 66900 w 506444"/>
                <a:gd name="connsiteY1" fmla="*/ 131676 h 171537"/>
                <a:gd name="connsiteX2" fmla="*/ 66900 w 506444"/>
                <a:gd name="connsiteY2" fmla="*/ 81113 h 171537"/>
                <a:gd name="connsiteX3" fmla="*/ 62979 w 506444"/>
                <a:gd name="connsiteY3" fmla="*/ 65348 h 171537"/>
                <a:gd name="connsiteX4" fmla="*/ 51788 w 506444"/>
                <a:gd name="connsiteY4" fmla="*/ 60365 h 171537"/>
                <a:gd name="connsiteX5" fmla="*/ 45335 w 506444"/>
                <a:gd name="connsiteY5" fmla="*/ 61754 h 171537"/>
                <a:gd name="connsiteX6" fmla="*/ 38882 w 506444"/>
                <a:gd name="connsiteY6" fmla="*/ 65674 h 171537"/>
                <a:gd name="connsiteX7" fmla="*/ 33164 w 506444"/>
                <a:gd name="connsiteY7" fmla="*/ 71719 h 171537"/>
                <a:gd name="connsiteX8" fmla="*/ 29488 w 506444"/>
                <a:gd name="connsiteY8" fmla="*/ 79316 h 171537"/>
                <a:gd name="connsiteX9" fmla="*/ 29488 w 506444"/>
                <a:gd name="connsiteY9" fmla="*/ 132002 h 171537"/>
                <a:gd name="connsiteX10" fmla="*/ 6126 w 506444"/>
                <a:gd name="connsiteY10" fmla="*/ 132002 h 171537"/>
                <a:gd name="connsiteX11" fmla="*/ 6126 w 506444"/>
                <a:gd name="connsiteY11" fmla="*/ 6371 h 171537"/>
                <a:gd name="connsiteX12" fmla="*/ 29161 w 506444"/>
                <a:gd name="connsiteY12" fmla="*/ 6371 h 171537"/>
                <a:gd name="connsiteX13" fmla="*/ 29161 w 506444"/>
                <a:gd name="connsiteY13" fmla="*/ 58568 h 171537"/>
                <a:gd name="connsiteX14" fmla="*/ 42558 w 506444"/>
                <a:gd name="connsiteY14" fmla="*/ 45090 h 171537"/>
                <a:gd name="connsiteX15" fmla="*/ 61345 w 506444"/>
                <a:gd name="connsiteY15" fmla="*/ 40434 h 171537"/>
                <a:gd name="connsiteX16" fmla="*/ 75640 w 506444"/>
                <a:gd name="connsiteY16" fmla="*/ 43456 h 171537"/>
                <a:gd name="connsiteX17" fmla="*/ 84217 w 506444"/>
                <a:gd name="connsiteY17" fmla="*/ 51625 h 171537"/>
                <a:gd name="connsiteX18" fmla="*/ 88628 w 506444"/>
                <a:gd name="connsiteY18" fmla="*/ 62734 h 171537"/>
                <a:gd name="connsiteX19" fmla="*/ 89526 w 506444"/>
                <a:gd name="connsiteY19" fmla="*/ 75885 h 171537"/>
                <a:gd name="connsiteX20" fmla="*/ 89526 w 506444"/>
                <a:gd name="connsiteY20" fmla="*/ 131676 h 171537"/>
                <a:gd name="connsiteX21" fmla="*/ 147768 w 506444"/>
                <a:gd name="connsiteY21" fmla="*/ 133391 h 171537"/>
                <a:gd name="connsiteX22" fmla="*/ 128163 w 506444"/>
                <a:gd name="connsiteY22" fmla="*/ 129715 h 171537"/>
                <a:gd name="connsiteX23" fmla="*/ 113215 w 506444"/>
                <a:gd name="connsiteY23" fmla="*/ 119913 h 171537"/>
                <a:gd name="connsiteX24" fmla="*/ 100309 w 506444"/>
                <a:gd name="connsiteY24" fmla="*/ 87239 h 171537"/>
                <a:gd name="connsiteX25" fmla="*/ 103494 w 506444"/>
                <a:gd name="connsiteY25" fmla="*/ 69105 h 171537"/>
                <a:gd name="connsiteX26" fmla="*/ 112888 w 506444"/>
                <a:gd name="connsiteY26" fmla="*/ 54565 h 171537"/>
                <a:gd name="connsiteX27" fmla="*/ 128000 w 506444"/>
                <a:gd name="connsiteY27" fmla="*/ 44355 h 171537"/>
                <a:gd name="connsiteX28" fmla="*/ 147931 w 506444"/>
                <a:gd name="connsiteY28" fmla="*/ 40679 h 171537"/>
                <a:gd name="connsiteX29" fmla="*/ 167699 w 506444"/>
                <a:gd name="connsiteY29" fmla="*/ 44355 h 171537"/>
                <a:gd name="connsiteX30" fmla="*/ 191714 w 506444"/>
                <a:gd name="connsiteY30" fmla="*/ 69350 h 171537"/>
                <a:gd name="connsiteX31" fmla="*/ 194900 w 506444"/>
                <a:gd name="connsiteY31" fmla="*/ 86831 h 171537"/>
                <a:gd name="connsiteX32" fmla="*/ 194900 w 506444"/>
                <a:gd name="connsiteY32" fmla="*/ 91242 h 171537"/>
                <a:gd name="connsiteX33" fmla="*/ 194409 w 506444"/>
                <a:gd name="connsiteY33" fmla="*/ 94591 h 171537"/>
                <a:gd name="connsiteX34" fmla="*/ 124569 w 506444"/>
                <a:gd name="connsiteY34" fmla="*/ 94591 h 171537"/>
                <a:gd name="connsiteX35" fmla="*/ 127183 w 506444"/>
                <a:gd name="connsiteY35" fmla="*/ 103576 h 171537"/>
                <a:gd name="connsiteX36" fmla="*/ 132493 w 506444"/>
                <a:gd name="connsiteY36" fmla="*/ 110764 h 171537"/>
                <a:gd name="connsiteX37" fmla="*/ 140008 w 506444"/>
                <a:gd name="connsiteY37" fmla="*/ 115257 h 171537"/>
                <a:gd name="connsiteX38" fmla="*/ 161572 w 506444"/>
                <a:gd name="connsiteY38" fmla="*/ 113460 h 171537"/>
                <a:gd name="connsiteX39" fmla="*/ 169741 w 506444"/>
                <a:gd name="connsiteY39" fmla="*/ 104556 h 171537"/>
                <a:gd name="connsiteX40" fmla="*/ 189508 w 506444"/>
                <a:gd name="connsiteY40" fmla="*/ 110111 h 171537"/>
                <a:gd name="connsiteX41" fmla="*/ 173171 w 506444"/>
                <a:gd name="connsiteY41" fmla="*/ 127101 h 171537"/>
                <a:gd name="connsiteX42" fmla="*/ 147114 w 506444"/>
                <a:gd name="connsiteY42" fmla="*/ 133391 h 171537"/>
                <a:gd name="connsiteX43" fmla="*/ 171211 w 506444"/>
                <a:gd name="connsiteY43" fmla="*/ 79071 h 171537"/>
                <a:gd name="connsiteX44" fmla="*/ 146985 w 506444"/>
                <a:gd name="connsiteY44" fmla="*/ 56437 h 171537"/>
                <a:gd name="connsiteX45" fmla="*/ 138537 w 506444"/>
                <a:gd name="connsiteY45" fmla="*/ 58323 h 171537"/>
                <a:gd name="connsiteX46" fmla="*/ 131349 w 506444"/>
                <a:gd name="connsiteY46" fmla="*/ 62816 h 171537"/>
                <a:gd name="connsiteX47" fmla="*/ 124079 w 506444"/>
                <a:gd name="connsiteY47" fmla="*/ 79152 h 171537"/>
                <a:gd name="connsiteX48" fmla="*/ 259022 w 506444"/>
                <a:gd name="connsiteY48" fmla="*/ 133473 h 171537"/>
                <a:gd name="connsiteX49" fmla="*/ 240398 w 506444"/>
                <a:gd name="connsiteY49" fmla="*/ 128817 h 171537"/>
                <a:gd name="connsiteX50" fmla="*/ 228390 w 506444"/>
                <a:gd name="connsiteY50" fmla="*/ 115911 h 171537"/>
                <a:gd name="connsiteX51" fmla="*/ 228390 w 506444"/>
                <a:gd name="connsiteY51" fmla="*/ 168434 h 171537"/>
                <a:gd name="connsiteX52" fmla="*/ 205110 w 506444"/>
                <a:gd name="connsiteY52" fmla="*/ 168434 h 171537"/>
                <a:gd name="connsiteX53" fmla="*/ 205110 w 506444"/>
                <a:gd name="connsiteY53" fmla="*/ 41496 h 171537"/>
                <a:gd name="connsiteX54" fmla="*/ 225205 w 506444"/>
                <a:gd name="connsiteY54" fmla="*/ 41496 h 171537"/>
                <a:gd name="connsiteX55" fmla="*/ 225205 w 506444"/>
                <a:gd name="connsiteY55" fmla="*/ 57098 h 171537"/>
                <a:gd name="connsiteX56" fmla="*/ 238192 w 506444"/>
                <a:gd name="connsiteY56" fmla="*/ 44600 h 171537"/>
                <a:gd name="connsiteX57" fmla="*/ 256490 w 506444"/>
                <a:gd name="connsiteY57" fmla="*/ 40107 h 171537"/>
                <a:gd name="connsiteX58" fmla="*/ 273399 w 506444"/>
                <a:gd name="connsiteY58" fmla="*/ 43783 h 171537"/>
                <a:gd name="connsiteX59" fmla="*/ 286631 w 506444"/>
                <a:gd name="connsiteY59" fmla="*/ 53830 h 171537"/>
                <a:gd name="connsiteX60" fmla="*/ 295372 w 506444"/>
                <a:gd name="connsiteY60" fmla="*/ 68615 h 171537"/>
                <a:gd name="connsiteX61" fmla="*/ 298639 w 506444"/>
                <a:gd name="connsiteY61" fmla="*/ 86586 h 171537"/>
                <a:gd name="connsiteX62" fmla="*/ 295698 w 506444"/>
                <a:gd name="connsiteY62" fmla="*/ 105046 h 171537"/>
                <a:gd name="connsiteX63" fmla="*/ 287530 w 506444"/>
                <a:gd name="connsiteY63" fmla="*/ 119995 h 171537"/>
                <a:gd name="connsiteX64" fmla="*/ 275032 w 506444"/>
                <a:gd name="connsiteY64" fmla="*/ 130042 h 171537"/>
                <a:gd name="connsiteX65" fmla="*/ 259104 w 506444"/>
                <a:gd name="connsiteY65" fmla="*/ 133391 h 171537"/>
                <a:gd name="connsiteX66" fmla="*/ 250854 w 506444"/>
                <a:gd name="connsiteY66" fmla="*/ 113868 h 171537"/>
                <a:gd name="connsiteX67" fmla="*/ 261064 w 506444"/>
                <a:gd name="connsiteY67" fmla="*/ 111745 h 171537"/>
                <a:gd name="connsiteX68" fmla="*/ 268498 w 506444"/>
                <a:gd name="connsiteY68" fmla="*/ 105700 h 171537"/>
                <a:gd name="connsiteX69" fmla="*/ 273399 w 506444"/>
                <a:gd name="connsiteY69" fmla="*/ 96960 h 171537"/>
                <a:gd name="connsiteX70" fmla="*/ 275114 w 506444"/>
                <a:gd name="connsiteY70" fmla="*/ 86586 h 171537"/>
                <a:gd name="connsiteX71" fmla="*/ 273235 w 506444"/>
                <a:gd name="connsiteY71" fmla="*/ 76048 h 171537"/>
                <a:gd name="connsiteX72" fmla="*/ 268007 w 506444"/>
                <a:gd name="connsiteY72" fmla="*/ 67472 h 171537"/>
                <a:gd name="connsiteX73" fmla="*/ 250200 w 506444"/>
                <a:gd name="connsiteY73" fmla="*/ 59711 h 171537"/>
                <a:gd name="connsiteX74" fmla="*/ 243584 w 506444"/>
                <a:gd name="connsiteY74" fmla="*/ 60855 h 171537"/>
                <a:gd name="connsiteX75" fmla="*/ 237212 w 506444"/>
                <a:gd name="connsiteY75" fmla="*/ 64041 h 171537"/>
                <a:gd name="connsiteX76" fmla="*/ 232066 w 506444"/>
                <a:gd name="connsiteY76" fmla="*/ 68942 h 171537"/>
                <a:gd name="connsiteX77" fmla="*/ 228472 w 506444"/>
                <a:gd name="connsiteY77" fmla="*/ 74905 h 171537"/>
                <a:gd name="connsiteX78" fmla="*/ 228472 w 506444"/>
                <a:gd name="connsiteY78" fmla="*/ 96143 h 171537"/>
                <a:gd name="connsiteX79" fmla="*/ 237866 w 506444"/>
                <a:gd name="connsiteY79" fmla="*/ 108967 h 171537"/>
                <a:gd name="connsiteX80" fmla="*/ 251507 w 506444"/>
                <a:gd name="connsiteY80" fmla="*/ 113950 h 171537"/>
                <a:gd name="connsiteX81" fmla="*/ 361210 w 506444"/>
                <a:gd name="connsiteY81" fmla="*/ 127020 h 171537"/>
                <a:gd name="connsiteX82" fmla="*/ 349855 w 506444"/>
                <a:gd name="connsiteY82" fmla="*/ 131104 h 171537"/>
                <a:gd name="connsiteX83" fmla="*/ 335724 w 506444"/>
                <a:gd name="connsiteY83" fmla="*/ 133146 h 171537"/>
                <a:gd name="connsiteX84" fmla="*/ 326657 w 506444"/>
                <a:gd name="connsiteY84" fmla="*/ 132084 h 171537"/>
                <a:gd name="connsiteX85" fmla="*/ 319224 w 506444"/>
                <a:gd name="connsiteY85" fmla="*/ 128163 h 171537"/>
                <a:gd name="connsiteX86" fmla="*/ 314241 w 506444"/>
                <a:gd name="connsiteY86" fmla="*/ 121383 h 171537"/>
                <a:gd name="connsiteX87" fmla="*/ 312280 w 506444"/>
                <a:gd name="connsiteY87" fmla="*/ 111173 h 171537"/>
                <a:gd name="connsiteX88" fmla="*/ 312280 w 506444"/>
                <a:gd name="connsiteY88" fmla="*/ 59221 h 171537"/>
                <a:gd name="connsiteX89" fmla="*/ 300926 w 506444"/>
                <a:gd name="connsiteY89" fmla="*/ 59221 h 171537"/>
                <a:gd name="connsiteX90" fmla="*/ 300926 w 506444"/>
                <a:gd name="connsiteY90" fmla="*/ 41496 h 171537"/>
                <a:gd name="connsiteX91" fmla="*/ 312771 w 506444"/>
                <a:gd name="connsiteY91" fmla="*/ 41496 h 171537"/>
                <a:gd name="connsiteX92" fmla="*/ 312771 w 506444"/>
                <a:gd name="connsiteY92" fmla="*/ 12171 h 171537"/>
                <a:gd name="connsiteX93" fmla="*/ 335724 w 506444"/>
                <a:gd name="connsiteY93" fmla="*/ 12171 h 171537"/>
                <a:gd name="connsiteX94" fmla="*/ 335724 w 506444"/>
                <a:gd name="connsiteY94" fmla="*/ 41496 h 171537"/>
                <a:gd name="connsiteX95" fmla="*/ 354757 w 506444"/>
                <a:gd name="connsiteY95" fmla="*/ 41496 h 171537"/>
                <a:gd name="connsiteX96" fmla="*/ 354757 w 506444"/>
                <a:gd name="connsiteY96" fmla="*/ 59221 h 171537"/>
                <a:gd name="connsiteX97" fmla="*/ 335724 w 506444"/>
                <a:gd name="connsiteY97" fmla="*/ 59221 h 171537"/>
                <a:gd name="connsiteX98" fmla="*/ 335724 w 506444"/>
                <a:gd name="connsiteY98" fmla="*/ 103576 h 171537"/>
                <a:gd name="connsiteX99" fmla="*/ 338175 w 506444"/>
                <a:gd name="connsiteY99" fmla="*/ 110438 h 171537"/>
                <a:gd name="connsiteX100" fmla="*/ 344383 w 506444"/>
                <a:gd name="connsiteY100" fmla="*/ 112398 h 171537"/>
                <a:gd name="connsiteX101" fmla="*/ 351489 w 506444"/>
                <a:gd name="connsiteY101" fmla="*/ 111255 h 171537"/>
                <a:gd name="connsiteX102" fmla="*/ 356962 w 506444"/>
                <a:gd name="connsiteY102" fmla="*/ 109131 h 171537"/>
                <a:gd name="connsiteX103" fmla="*/ 361700 w 506444"/>
                <a:gd name="connsiteY103" fmla="*/ 127265 h 171537"/>
                <a:gd name="connsiteX104" fmla="*/ 375504 w 506444"/>
                <a:gd name="connsiteY104" fmla="*/ 28998 h 171537"/>
                <a:gd name="connsiteX105" fmla="*/ 375504 w 506444"/>
                <a:gd name="connsiteY105" fmla="*/ 6126 h 171537"/>
                <a:gd name="connsiteX106" fmla="*/ 398458 w 506444"/>
                <a:gd name="connsiteY106" fmla="*/ 6126 h 171537"/>
                <a:gd name="connsiteX107" fmla="*/ 398458 w 506444"/>
                <a:gd name="connsiteY107" fmla="*/ 28998 h 171537"/>
                <a:gd name="connsiteX108" fmla="*/ 375504 w 506444"/>
                <a:gd name="connsiteY108" fmla="*/ 131757 h 171537"/>
                <a:gd name="connsiteX109" fmla="*/ 375504 w 506444"/>
                <a:gd name="connsiteY109" fmla="*/ 41904 h 171537"/>
                <a:gd name="connsiteX110" fmla="*/ 398458 w 506444"/>
                <a:gd name="connsiteY110" fmla="*/ 41904 h 171537"/>
                <a:gd name="connsiteX111" fmla="*/ 398458 w 506444"/>
                <a:gd name="connsiteY111" fmla="*/ 131757 h 171537"/>
                <a:gd name="connsiteX112" fmla="*/ 459395 w 506444"/>
                <a:gd name="connsiteY112" fmla="*/ 133473 h 171537"/>
                <a:gd name="connsiteX113" fmla="*/ 439627 w 506444"/>
                <a:gd name="connsiteY113" fmla="*/ 129797 h 171537"/>
                <a:gd name="connsiteX114" fmla="*/ 425250 w 506444"/>
                <a:gd name="connsiteY114" fmla="*/ 119913 h 171537"/>
                <a:gd name="connsiteX115" fmla="*/ 416265 w 506444"/>
                <a:gd name="connsiteY115" fmla="*/ 104556 h 171537"/>
                <a:gd name="connsiteX116" fmla="*/ 416265 w 506444"/>
                <a:gd name="connsiteY116" fmla="*/ 69105 h 171537"/>
                <a:gd name="connsiteX117" fmla="*/ 425250 w 506444"/>
                <a:gd name="connsiteY117" fmla="*/ 54565 h 171537"/>
                <a:gd name="connsiteX118" fmla="*/ 440117 w 506444"/>
                <a:gd name="connsiteY118" fmla="*/ 44355 h 171537"/>
                <a:gd name="connsiteX119" fmla="*/ 459885 w 506444"/>
                <a:gd name="connsiteY119" fmla="*/ 40679 h 171537"/>
                <a:gd name="connsiteX120" fmla="*/ 479652 w 506444"/>
                <a:gd name="connsiteY120" fmla="*/ 44355 h 171537"/>
                <a:gd name="connsiteX121" fmla="*/ 494437 w 506444"/>
                <a:gd name="connsiteY121" fmla="*/ 54565 h 171537"/>
                <a:gd name="connsiteX122" fmla="*/ 503831 w 506444"/>
                <a:gd name="connsiteY122" fmla="*/ 69514 h 171537"/>
                <a:gd name="connsiteX123" fmla="*/ 507098 w 506444"/>
                <a:gd name="connsiteY123" fmla="*/ 87321 h 171537"/>
                <a:gd name="connsiteX124" fmla="*/ 503831 w 506444"/>
                <a:gd name="connsiteY124" fmla="*/ 104965 h 171537"/>
                <a:gd name="connsiteX125" fmla="*/ 494601 w 506444"/>
                <a:gd name="connsiteY125" fmla="*/ 119913 h 171537"/>
                <a:gd name="connsiteX126" fmla="*/ 479816 w 506444"/>
                <a:gd name="connsiteY126" fmla="*/ 130124 h 171537"/>
                <a:gd name="connsiteX127" fmla="*/ 459885 w 506444"/>
                <a:gd name="connsiteY127" fmla="*/ 133391 h 171537"/>
                <a:gd name="connsiteX128" fmla="*/ 435951 w 506444"/>
                <a:gd name="connsiteY128" fmla="*/ 86831 h 171537"/>
                <a:gd name="connsiteX129" fmla="*/ 437666 w 506444"/>
                <a:gd name="connsiteY129" fmla="*/ 97695 h 171537"/>
                <a:gd name="connsiteX130" fmla="*/ 442731 w 506444"/>
                <a:gd name="connsiteY130" fmla="*/ 106272 h 171537"/>
                <a:gd name="connsiteX131" fmla="*/ 450164 w 506444"/>
                <a:gd name="connsiteY131" fmla="*/ 111990 h 171537"/>
                <a:gd name="connsiteX132" fmla="*/ 459395 w 506444"/>
                <a:gd name="connsiteY132" fmla="*/ 113868 h 171537"/>
                <a:gd name="connsiteX133" fmla="*/ 475731 w 506444"/>
                <a:gd name="connsiteY133" fmla="*/ 106272 h 171537"/>
                <a:gd name="connsiteX134" fmla="*/ 480714 w 506444"/>
                <a:gd name="connsiteY134" fmla="*/ 97695 h 171537"/>
                <a:gd name="connsiteX135" fmla="*/ 480714 w 506444"/>
                <a:gd name="connsiteY135" fmla="*/ 75803 h 171537"/>
                <a:gd name="connsiteX136" fmla="*/ 475731 w 506444"/>
                <a:gd name="connsiteY136" fmla="*/ 67226 h 171537"/>
                <a:gd name="connsiteX137" fmla="*/ 468217 w 506444"/>
                <a:gd name="connsiteY137" fmla="*/ 61590 h 171537"/>
                <a:gd name="connsiteX138" fmla="*/ 458986 w 506444"/>
                <a:gd name="connsiteY138" fmla="*/ 59630 h 171537"/>
                <a:gd name="connsiteX139" fmla="*/ 449756 w 506444"/>
                <a:gd name="connsiteY139" fmla="*/ 61754 h 171537"/>
                <a:gd name="connsiteX140" fmla="*/ 442322 w 506444"/>
                <a:gd name="connsiteY140" fmla="*/ 67390 h 171537"/>
                <a:gd name="connsiteX141" fmla="*/ 437258 w 506444"/>
                <a:gd name="connsiteY141" fmla="*/ 75967 h 171537"/>
                <a:gd name="connsiteX142" fmla="*/ 436441 w 506444"/>
                <a:gd name="connsiteY142" fmla="*/ 86749 h 171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506444" h="171537">
                  <a:moveTo>
                    <a:pt x="90098" y="131676"/>
                  </a:moveTo>
                  <a:lnTo>
                    <a:pt x="66900" y="131676"/>
                  </a:lnTo>
                  <a:lnTo>
                    <a:pt x="66900" y="81113"/>
                  </a:lnTo>
                  <a:cubicBezTo>
                    <a:pt x="67300" y="75575"/>
                    <a:pt x="65927" y="70053"/>
                    <a:pt x="62979" y="65348"/>
                  </a:cubicBezTo>
                  <a:cubicBezTo>
                    <a:pt x="60325" y="61910"/>
                    <a:pt x="56119" y="60037"/>
                    <a:pt x="51788" y="60365"/>
                  </a:cubicBezTo>
                  <a:cubicBezTo>
                    <a:pt x="49565" y="60384"/>
                    <a:pt x="47369" y="60857"/>
                    <a:pt x="45335" y="61754"/>
                  </a:cubicBezTo>
                  <a:cubicBezTo>
                    <a:pt x="43013" y="62755"/>
                    <a:pt x="40841" y="64075"/>
                    <a:pt x="38882" y="65674"/>
                  </a:cubicBezTo>
                  <a:cubicBezTo>
                    <a:pt x="36692" y="67400"/>
                    <a:pt x="34766" y="69437"/>
                    <a:pt x="33164" y="71719"/>
                  </a:cubicBezTo>
                  <a:cubicBezTo>
                    <a:pt x="31441" y="73979"/>
                    <a:pt x="30191" y="76562"/>
                    <a:pt x="29488" y="79316"/>
                  </a:cubicBezTo>
                  <a:lnTo>
                    <a:pt x="29488" y="132002"/>
                  </a:lnTo>
                  <a:lnTo>
                    <a:pt x="6126" y="132002"/>
                  </a:lnTo>
                  <a:lnTo>
                    <a:pt x="6126" y="6371"/>
                  </a:lnTo>
                  <a:lnTo>
                    <a:pt x="29161" y="6371"/>
                  </a:lnTo>
                  <a:lnTo>
                    <a:pt x="29161" y="58568"/>
                  </a:lnTo>
                  <a:cubicBezTo>
                    <a:pt x="32290" y="52919"/>
                    <a:pt x="36928" y="48253"/>
                    <a:pt x="42558" y="45090"/>
                  </a:cubicBezTo>
                  <a:cubicBezTo>
                    <a:pt x="48326" y="41976"/>
                    <a:pt x="54790" y="40373"/>
                    <a:pt x="61345" y="40434"/>
                  </a:cubicBezTo>
                  <a:cubicBezTo>
                    <a:pt x="66291" y="40194"/>
                    <a:pt x="71215" y="41234"/>
                    <a:pt x="75640" y="43456"/>
                  </a:cubicBezTo>
                  <a:cubicBezTo>
                    <a:pt x="79179" y="45363"/>
                    <a:pt x="82140" y="48183"/>
                    <a:pt x="84217" y="51625"/>
                  </a:cubicBezTo>
                  <a:cubicBezTo>
                    <a:pt x="86358" y="55025"/>
                    <a:pt x="87853" y="58791"/>
                    <a:pt x="88628" y="62734"/>
                  </a:cubicBezTo>
                  <a:cubicBezTo>
                    <a:pt x="89294" y="67084"/>
                    <a:pt x="89595" y="71484"/>
                    <a:pt x="89526" y="75885"/>
                  </a:cubicBezTo>
                  <a:lnTo>
                    <a:pt x="89526" y="131676"/>
                  </a:lnTo>
                  <a:close/>
                  <a:moveTo>
                    <a:pt x="147768" y="133391"/>
                  </a:moveTo>
                  <a:cubicBezTo>
                    <a:pt x="141053" y="133484"/>
                    <a:pt x="134388" y="132234"/>
                    <a:pt x="128163" y="129715"/>
                  </a:cubicBezTo>
                  <a:cubicBezTo>
                    <a:pt x="122565" y="127498"/>
                    <a:pt x="117480" y="124163"/>
                    <a:pt x="113215" y="119913"/>
                  </a:cubicBezTo>
                  <a:cubicBezTo>
                    <a:pt x="104811" y="111125"/>
                    <a:pt x="100179" y="99398"/>
                    <a:pt x="100309" y="87239"/>
                  </a:cubicBezTo>
                  <a:cubicBezTo>
                    <a:pt x="100257" y="81051"/>
                    <a:pt x="101337" y="74906"/>
                    <a:pt x="103494" y="69105"/>
                  </a:cubicBezTo>
                  <a:cubicBezTo>
                    <a:pt x="105662" y="63700"/>
                    <a:pt x="108852" y="58764"/>
                    <a:pt x="112888" y="54565"/>
                  </a:cubicBezTo>
                  <a:cubicBezTo>
                    <a:pt x="117124" y="50104"/>
                    <a:pt x="122280" y="46619"/>
                    <a:pt x="128000" y="44355"/>
                  </a:cubicBezTo>
                  <a:cubicBezTo>
                    <a:pt x="134302" y="41711"/>
                    <a:pt x="141100" y="40458"/>
                    <a:pt x="147931" y="40679"/>
                  </a:cubicBezTo>
                  <a:cubicBezTo>
                    <a:pt x="154699" y="40584"/>
                    <a:pt x="161418" y="41833"/>
                    <a:pt x="167699" y="44355"/>
                  </a:cubicBezTo>
                  <a:cubicBezTo>
                    <a:pt x="178785" y="49052"/>
                    <a:pt x="187463" y="58085"/>
                    <a:pt x="191714" y="69350"/>
                  </a:cubicBezTo>
                  <a:cubicBezTo>
                    <a:pt x="193832" y="74934"/>
                    <a:pt x="194912" y="80859"/>
                    <a:pt x="194900" y="86831"/>
                  </a:cubicBezTo>
                  <a:cubicBezTo>
                    <a:pt x="195022" y="88299"/>
                    <a:pt x="195022" y="89774"/>
                    <a:pt x="194900" y="91242"/>
                  </a:cubicBezTo>
                  <a:cubicBezTo>
                    <a:pt x="194971" y="92380"/>
                    <a:pt x="194805" y="93521"/>
                    <a:pt x="194409" y="94591"/>
                  </a:cubicBezTo>
                  <a:lnTo>
                    <a:pt x="124569" y="94591"/>
                  </a:lnTo>
                  <a:cubicBezTo>
                    <a:pt x="124855" y="97726"/>
                    <a:pt x="125743" y="100777"/>
                    <a:pt x="127183" y="103576"/>
                  </a:cubicBezTo>
                  <a:cubicBezTo>
                    <a:pt x="128421" y="106323"/>
                    <a:pt x="130231" y="108774"/>
                    <a:pt x="132493" y="110764"/>
                  </a:cubicBezTo>
                  <a:cubicBezTo>
                    <a:pt x="134724" y="112677"/>
                    <a:pt x="137265" y="114197"/>
                    <a:pt x="140008" y="115257"/>
                  </a:cubicBezTo>
                  <a:cubicBezTo>
                    <a:pt x="147098" y="117950"/>
                    <a:pt x="155025" y="117289"/>
                    <a:pt x="161572" y="113460"/>
                  </a:cubicBezTo>
                  <a:cubicBezTo>
                    <a:pt x="165213" y="111487"/>
                    <a:pt x="168088" y="108353"/>
                    <a:pt x="169741" y="104556"/>
                  </a:cubicBezTo>
                  <a:lnTo>
                    <a:pt x="189508" y="110111"/>
                  </a:lnTo>
                  <a:cubicBezTo>
                    <a:pt x="185797" y="117218"/>
                    <a:pt x="180128" y="123114"/>
                    <a:pt x="173171" y="127101"/>
                  </a:cubicBezTo>
                  <a:cubicBezTo>
                    <a:pt x="165187" y="131445"/>
                    <a:pt x="156201" y="133614"/>
                    <a:pt x="147114" y="133391"/>
                  </a:cubicBezTo>
                  <a:close/>
                  <a:moveTo>
                    <a:pt x="171211" y="79071"/>
                  </a:moveTo>
                  <a:cubicBezTo>
                    <a:pt x="170772" y="66131"/>
                    <a:pt x="159925" y="55997"/>
                    <a:pt x="146985" y="56437"/>
                  </a:cubicBezTo>
                  <a:cubicBezTo>
                    <a:pt x="144076" y="56536"/>
                    <a:pt x="141212" y="57175"/>
                    <a:pt x="138537" y="58323"/>
                  </a:cubicBezTo>
                  <a:cubicBezTo>
                    <a:pt x="135905" y="59406"/>
                    <a:pt x="133475" y="60925"/>
                    <a:pt x="131349" y="62816"/>
                  </a:cubicBezTo>
                  <a:cubicBezTo>
                    <a:pt x="127020" y="67196"/>
                    <a:pt x="124435" y="73004"/>
                    <a:pt x="124079" y="79152"/>
                  </a:cubicBezTo>
                  <a:close/>
                  <a:moveTo>
                    <a:pt x="259022" y="133473"/>
                  </a:moveTo>
                  <a:cubicBezTo>
                    <a:pt x="252508" y="133630"/>
                    <a:pt x="246072" y="132021"/>
                    <a:pt x="240398" y="128817"/>
                  </a:cubicBezTo>
                  <a:cubicBezTo>
                    <a:pt x="235270" y="125719"/>
                    <a:pt x="231110" y="121249"/>
                    <a:pt x="228390" y="115911"/>
                  </a:cubicBezTo>
                  <a:lnTo>
                    <a:pt x="228390" y="168434"/>
                  </a:lnTo>
                  <a:lnTo>
                    <a:pt x="205110" y="168434"/>
                  </a:lnTo>
                  <a:lnTo>
                    <a:pt x="205110" y="41496"/>
                  </a:lnTo>
                  <a:lnTo>
                    <a:pt x="225205" y="41496"/>
                  </a:lnTo>
                  <a:lnTo>
                    <a:pt x="225205" y="57098"/>
                  </a:lnTo>
                  <a:cubicBezTo>
                    <a:pt x="228448" y="51933"/>
                    <a:pt x="232908" y="47643"/>
                    <a:pt x="238192" y="44600"/>
                  </a:cubicBezTo>
                  <a:cubicBezTo>
                    <a:pt x="243781" y="41494"/>
                    <a:pt x="250099" y="39943"/>
                    <a:pt x="256490" y="40107"/>
                  </a:cubicBezTo>
                  <a:cubicBezTo>
                    <a:pt x="262330" y="40050"/>
                    <a:pt x="268109" y="41305"/>
                    <a:pt x="273399" y="43783"/>
                  </a:cubicBezTo>
                  <a:cubicBezTo>
                    <a:pt x="278452" y="46190"/>
                    <a:pt x="282956" y="49610"/>
                    <a:pt x="286631" y="53830"/>
                  </a:cubicBezTo>
                  <a:cubicBezTo>
                    <a:pt x="290465" y="58153"/>
                    <a:pt x="293433" y="63172"/>
                    <a:pt x="295372" y="68615"/>
                  </a:cubicBezTo>
                  <a:cubicBezTo>
                    <a:pt x="297555" y="74353"/>
                    <a:pt x="298663" y="80446"/>
                    <a:pt x="298639" y="86586"/>
                  </a:cubicBezTo>
                  <a:cubicBezTo>
                    <a:pt x="298687" y="92860"/>
                    <a:pt x="297693" y="99098"/>
                    <a:pt x="295698" y="105046"/>
                  </a:cubicBezTo>
                  <a:cubicBezTo>
                    <a:pt x="293882" y="110474"/>
                    <a:pt x="291116" y="115535"/>
                    <a:pt x="287530" y="119995"/>
                  </a:cubicBezTo>
                  <a:cubicBezTo>
                    <a:pt x="284099" y="124167"/>
                    <a:pt x="279844" y="127587"/>
                    <a:pt x="275032" y="130042"/>
                  </a:cubicBezTo>
                  <a:cubicBezTo>
                    <a:pt x="270009" y="132242"/>
                    <a:pt x="264587" y="133382"/>
                    <a:pt x="259104" y="133391"/>
                  </a:cubicBezTo>
                  <a:close/>
                  <a:moveTo>
                    <a:pt x="250854" y="113868"/>
                  </a:moveTo>
                  <a:cubicBezTo>
                    <a:pt x="254379" y="113997"/>
                    <a:pt x="257883" y="113268"/>
                    <a:pt x="261064" y="111745"/>
                  </a:cubicBezTo>
                  <a:cubicBezTo>
                    <a:pt x="263902" y="110218"/>
                    <a:pt x="266424" y="108167"/>
                    <a:pt x="268498" y="105700"/>
                  </a:cubicBezTo>
                  <a:cubicBezTo>
                    <a:pt x="270614" y="103084"/>
                    <a:pt x="272271" y="100129"/>
                    <a:pt x="273399" y="96960"/>
                  </a:cubicBezTo>
                  <a:cubicBezTo>
                    <a:pt x="274536" y="93620"/>
                    <a:pt x="275116" y="90115"/>
                    <a:pt x="275114" y="86586"/>
                  </a:cubicBezTo>
                  <a:cubicBezTo>
                    <a:pt x="275187" y="82983"/>
                    <a:pt x="274549" y="79403"/>
                    <a:pt x="273235" y="76048"/>
                  </a:cubicBezTo>
                  <a:cubicBezTo>
                    <a:pt x="271959" y="72931"/>
                    <a:pt x="270194" y="70036"/>
                    <a:pt x="268007" y="67472"/>
                  </a:cubicBezTo>
                  <a:cubicBezTo>
                    <a:pt x="263448" y="62467"/>
                    <a:pt x="256970" y="59645"/>
                    <a:pt x="250200" y="59711"/>
                  </a:cubicBezTo>
                  <a:cubicBezTo>
                    <a:pt x="247943" y="59680"/>
                    <a:pt x="245699" y="60067"/>
                    <a:pt x="243584" y="60855"/>
                  </a:cubicBezTo>
                  <a:cubicBezTo>
                    <a:pt x="241309" y="61584"/>
                    <a:pt x="239160" y="62659"/>
                    <a:pt x="237212" y="64041"/>
                  </a:cubicBezTo>
                  <a:cubicBezTo>
                    <a:pt x="235268" y="65416"/>
                    <a:pt x="233534" y="67066"/>
                    <a:pt x="232066" y="68942"/>
                  </a:cubicBezTo>
                  <a:cubicBezTo>
                    <a:pt x="230501" y="70683"/>
                    <a:pt x="229281" y="72708"/>
                    <a:pt x="228472" y="74905"/>
                  </a:cubicBezTo>
                  <a:lnTo>
                    <a:pt x="228472" y="96143"/>
                  </a:lnTo>
                  <a:cubicBezTo>
                    <a:pt x="230466" y="101144"/>
                    <a:pt x="233698" y="105558"/>
                    <a:pt x="237866" y="108967"/>
                  </a:cubicBezTo>
                  <a:cubicBezTo>
                    <a:pt x="241694" y="112168"/>
                    <a:pt x="246519" y="113930"/>
                    <a:pt x="251507" y="113950"/>
                  </a:cubicBezTo>
                  <a:close/>
                  <a:moveTo>
                    <a:pt x="361210" y="127020"/>
                  </a:moveTo>
                  <a:cubicBezTo>
                    <a:pt x="357535" y="128671"/>
                    <a:pt x="353740" y="130037"/>
                    <a:pt x="349855" y="131104"/>
                  </a:cubicBezTo>
                  <a:cubicBezTo>
                    <a:pt x="345263" y="132439"/>
                    <a:pt x="340507" y="133126"/>
                    <a:pt x="335724" y="133146"/>
                  </a:cubicBezTo>
                  <a:cubicBezTo>
                    <a:pt x="332668" y="133197"/>
                    <a:pt x="329619" y="132840"/>
                    <a:pt x="326657" y="132084"/>
                  </a:cubicBezTo>
                  <a:cubicBezTo>
                    <a:pt x="323948" y="131273"/>
                    <a:pt x="321423" y="129942"/>
                    <a:pt x="319224" y="128163"/>
                  </a:cubicBezTo>
                  <a:cubicBezTo>
                    <a:pt x="317023" y="126355"/>
                    <a:pt x="315310" y="124023"/>
                    <a:pt x="314241" y="121383"/>
                  </a:cubicBezTo>
                  <a:cubicBezTo>
                    <a:pt x="312826" y="118172"/>
                    <a:pt x="312156" y="114680"/>
                    <a:pt x="312280" y="111173"/>
                  </a:cubicBezTo>
                  <a:lnTo>
                    <a:pt x="312280" y="59221"/>
                  </a:lnTo>
                  <a:lnTo>
                    <a:pt x="300926" y="59221"/>
                  </a:lnTo>
                  <a:lnTo>
                    <a:pt x="300926" y="41496"/>
                  </a:lnTo>
                  <a:lnTo>
                    <a:pt x="312771" y="41496"/>
                  </a:lnTo>
                  <a:lnTo>
                    <a:pt x="312771" y="12171"/>
                  </a:lnTo>
                  <a:lnTo>
                    <a:pt x="335724" y="12171"/>
                  </a:lnTo>
                  <a:lnTo>
                    <a:pt x="335724" y="41496"/>
                  </a:lnTo>
                  <a:lnTo>
                    <a:pt x="354757" y="41496"/>
                  </a:lnTo>
                  <a:lnTo>
                    <a:pt x="354757" y="59221"/>
                  </a:lnTo>
                  <a:lnTo>
                    <a:pt x="335724" y="59221"/>
                  </a:lnTo>
                  <a:lnTo>
                    <a:pt x="335724" y="103576"/>
                  </a:lnTo>
                  <a:cubicBezTo>
                    <a:pt x="335419" y="106121"/>
                    <a:pt x="336326" y="108662"/>
                    <a:pt x="338175" y="110438"/>
                  </a:cubicBezTo>
                  <a:cubicBezTo>
                    <a:pt x="339969" y="111762"/>
                    <a:pt x="342153" y="112452"/>
                    <a:pt x="344383" y="112398"/>
                  </a:cubicBezTo>
                  <a:cubicBezTo>
                    <a:pt x="346796" y="112383"/>
                    <a:pt x="349193" y="111998"/>
                    <a:pt x="351489" y="111255"/>
                  </a:cubicBezTo>
                  <a:cubicBezTo>
                    <a:pt x="353776" y="110438"/>
                    <a:pt x="355573" y="109784"/>
                    <a:pt x="356962" y="109131"/>
                  </a:cubicBezTo>
                  <a:lnTo>
                    <a:pt x="361700" y="127265"/>
                  </a:lnTo>
                  <a:close/>
                  <a:moveTo>
                    <a:pt x="375504" y="28998"/>
                  </a:moveTo>
                  <a:lnTo>
                    <a:pt x="375504" y="6126"/>
                  </a:lnTo>
                  <a:lnTo>
                    <a:pt x="398458" y="6126"/>
                  </a:lnTo>
                  <a:lnTo>
                    <a:pt x="398458" y="28998"/>
                  </a:lnTo>
                  <a:close/>
                  <a:moveTo>
                    <a:pt x="375504" y="131757"/>
                  </a:moveTo>
                  <a:lnTo>
                    <a:pt x="375504" y="41904"/>
                  </a:lnTo>
                  <a:lnTo>
                    <a:pt x="398458" y="41904"/>
                  </a:lnTo>
                  <a:lnTo>
                    <a:pt x="398458" y="131757"/>
                  </a:lnTo>
                  <a:close/>
                  <a:moveTo>
                    <a:pt x="459395" y="133473"/>
                  </a:moveTo>
                  <a:cubicBezTo>
                    <a:pt x="452623" y="133568"/>
                    <a:pt x="445908" y="132319"/>
                    <a:pt x="439627" y="129797"/>
                  </a:cubicBezTo>
                  <a:cubicBezTo>
                    <a:pt x="434268" y="127413"/>
                    <a:pt x="429392" y="124062"/>
                    <a:pt x="425250" y="119913"/>
                  </a:cubicBezTo>
                  <a:cubicBezTo>
                    <a:pt x="421272" y="115438"/>
                    <a:pt x="418217" y="110219"/>
                    <a:pt x="416265" y="104556"/>
                  </a:cubicBezTo>
                  <a:cubicBezTo>
                    <a:pt x="411936" y="93136"/>
                    <a:pt x="411936" y="80526"/>
                    <a:pt x="416265" y="69105"/>
                  </a:cubicBezTo>
                  <a:cubicBezTo>
                    <a:pt x="418307" y="63733"/>
                    <a:pt x="421362" y="58798"/>
                    <a:pt x="425250" y="54565"/>
                  </a:cubicBezTo>
                  <a:cubicBezTo>
                    <a:pt x="429416" y="50137"/>
                    <a:pt x="434489" y="46655"/>
                    <a:pt x="440117" y="44355"/>
                  </a:cubicBezTo>
                  <a:cubicBezTo>
                    <a:pt x="446374" y="41756"/>
                    <a:pt x="453113" y="40503"/>
                    <a:pt x="459885" y="40679"/>
                  </a:cubicBezTo>
                  <a:cubicBezTo>
                    <a:pt x="466648" y="40584"/>
                    <a:pt x="473371" y="41833"/>
                    <a:pt x="479652" y="44355"/>
                  </a:cubicBezTo>
                  <a:cubicBezTo>
                    <a:pt x="485182" y="46786"/>
                    <a:pt x="490206" y="50252"/>
                    <a:pt x="494437" y="54565"/>
                  </a:cubicBezTo>
                  <a:cubicBezTo>
                    <a:pt x="498464" y="58927"/>
                    <a:pt x="501650" y="63995"/>
                    <a:pt x="503831" y="69514"/>
                  </a:cubicBezTo>
                  <a:cubicBezTo>
                    <a:pt x="505971" y="75209"/>
                    <a:pt x="507074" y="81239"/>
                    <a:pt x="507098" y="87321"/>
                  </a:cubicBezTo>
                  <a:cubicBezTo>
                    <a:pt x="507082" y="93351"/>
                    <a:pt x="505971" y="99329"/>
                    <a:pt x="503831" y="104965"/>
                  </a:cubicBezTo>
                  <a:cubicBezTo>
                    <a:pt x="501740" y="110491"/>
                    <a:pt x="498603" y="115565"/>
                    <a:pt x="494601" y="119913"/>
                  </a:cubicBezTo>
                  <a:cubicBezTo>
                    <a:pt x="490476" y="124358"/>
                    <a:pt x="485436" y="127843"/>
                    <a:pt x="479816" y="130124"/>
                  </a:cubicBezTo>
                  <a:cubicBezTo>
                    <a:pt x="473453" y="132512"/>
                    <a:pt x="466681" y="133623"/>
                    <a:pt x="459885" y="133391"/>
                  </a:cubicBezTo>
                  <a:close/>
                  <a:moveTo>
                    <a:pt x="435951" y="86831"/>
                  </a:moveTo>
                  <a:cubicBezTo>
                    <a:pt x="435902" y="90523"/>
                    <a:pt x="436482" y="94196"/>
                    <a:pt x="437666" y="97695"/>
                  </a:cubicBezTo>
                  <a:cubicBezTo>
                    <a:pt x="438802" y="100845"/>
                    <a:pt x="440525" y="103754"/>
                    <a:pt x="442731" y="106272"/>
                  </a:cubicBezTo>
                  <a:cubicBezTo>
                    <a:pt x="444797" y="108664"/>
                    <a:pt x="447322" y="110610"/>
                    <a:pt x="450164" y="111990"/>
                  </a:cubicBezTo>
                  <a:cubicBezTo>
                    <a:pt x="453072" y="113262"/>
                    <a:pt x="456217" y="113902"/>
                    <a:pt x="459395" y="113868"/>
                  </a:cubicBezTo>
                  <a:cubicBezTo>
                    <a:pt x="465692" y="113875"/>
                    <a:pt x="471680" y="111094"/>
                    <a:pt x="475731" y="106272"/>
                  </a:cubicBezTo>
                  <a:cubicBezTo>
                    <a:pt x="477872" y="103719"/>
                    <a:pt x="479554" y="100818"/>
                    <a:pt x="480714" y="97695"/>
                  </a:cubicBezTo>
                  <a:cubicBezTo>
                    <a:pt x="483083" y="90590"/>
                    <a:pt x="483083" y="82908"/>
                    <a:pt x="480714" y="75803"/>
                  </a:cubicBezTo>
                  <a:cubicBezTo>
                    <a:pt x="479636" y="72642"/>
                    <a:pt x="477945" y="69727"/>
                    <a:pt x="475731" y="67226"/>
                  </a:cubicBezTo>
                  <a:cubicBezTo>
                    <a:pt x="473616" y="64881"/>
                    <a:pt x="471059" y="62967"/>
                    <a:pt x="468217" y="61590"/>
                  </a:cubicBezTo>
                  <a:cubicBezTo>
                    <a:pt x="465317" y="60286"/>
                    <a:pt x="462164" y="59618"/>
                    <a:pt x="458986" y="59630"/>
                  </a:cubicBezTo>
                  <a:cubicBezTo>
                    <a:pt x="455776" y="59552"/>
                    <a:pt x="452607" y="60282"/>
                    <a:pt x="449756" y="61754"/>
                  </a:cubicBezTo>
                  <a:cubicBezTo>
                    <a:pt x="446905" y="63077"/>
                    <a:pt x="444365" y="64999"/>
                    <a:pt x="442322" y="67390"/>
                  </a:cubicBezTo>
                  <a:cubicBezTo>
                    <a:pt x="440191" y="69960"/>
                    <a:pt x="438475" y="72855"/>
                    <a:pt x="437258" y="75967"/>
                  </a:cubicBezTo>
                  <a:cubicBezTo>
                    <a:pt x="436392" y="79491"/>
                    <a:pt x="436114" y="83135"/>
                    <a:pt x="436441" y="86749"/>
                  </a:cubicBezTo>
                  <a:close/>
                </a:path>
              </a:pathLst>
            </a:custGeom>
            <a:grpFill/>
            <a:ln w="9525"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619E3AC1-D0AA-43F2-B2CA-48265975FC33}"/>
                </a:ext>
              </a:extLst>
            </p:cNvPr>
            <p:cNvSpPr/>
            <p:nvPr/>
          </p:nvSpPr>
          <p:spPr>
            <a:xfrm>
              <a:off x="9784685" y="3156686"/>
              <a:ext cx="277728" cy="302233"/>
            </a:xfrm>
            <a:custGeom>
              <a:avLst/>
              <a:gdLst>
                <a:gd name="connsiteX0" fmla="*/ 61672 w 277727"/>
                <a:gd name="connsiteY0" fmla="*/ 179380 h 302233"/>
                <a:gd name="connsiteX1" fmla="*/ 61672 w 277727"/>
                <a:gd name="connsiteY1" fmla="*/ 235497 h 302233"/>
                <a:gd name="connsiteX2" fmla="*/ 143357 w 277727"/>
                <a:gd name="connsiteY2" fmla="*/ 235497 h 302233"/>
                <a:gd name="connsiteX3" fmla="*/ 133881 w 277727"/>
                <a:gd name="connsiteY3" fmla="*/ 251262 h 302233"/>
                <a:gd name="connsiteX4" fmla="*/ 111418 w 277727"/>
                <a:gd name="connsiteY4" fmla="*/ 297251 h 302233"/>
                <a:gd name="connsiteX5" fmla="*/ 6126 w 277727"/>
                <a:gd name="connsiteY5" fmla="*/ 297251 h 302233"/>
                <a:gd name="connsiteX6" fmla="*/ 6126 w 277727"/>
                <a:gd name="connsiteY6" fmla="*/ 6126 h 302233"/>
                <a:gd name="connsiteX7" fmla="*/ 111173 w 277727"/>
                <a:gd name="connsiteY7" fmla="*/ 6126 h 302233"/>
                <a:gd name="connsiteX8" fmla="*/ 133636 w 277727"/>
                <a:gd name="connsiteY8" fmla="*/ 52115 h 302233"/>
                <a:gd name="connsiteX9" fmla="*/ 143112 w 277727"/>
                <a:gd name="connsiteY9" fmla="*/ 67880 h 302233"/>
                <a:gd name="connsiteX10" fmla="*/ 61427 w 277727"/>
                <a:gd name="connsiteY10" fmla="*/ 67880 h 302233"/>
                <a:gd name="connsiteX11" fmla="*/ 61427 w 277727"/>
                <a:gd name="connsiteY11" fmla="*/ 123997 h 302233"/>
                <a:gd name="connsiteX12" fmla="*/ 221284 w 277727"/>
                <a:gd name="connsiteY12" fmla="*/ 123997 h 302233"/>
                <a:gd name="connsiteX13" fmla="*/ 221284 w 277727"/>
                <a:gd name="connsiteY13" fmla="*/ 82175 h 302233"/>
                <a:gd name="connsiteX14" fmla="*/ 218098 w 277727"/>
                <a:gd name="connsiteY14" fmla="*/ 79071 h 302233"/>
                <a:gd name="connsiteX15" fmla="*/ 185424 w 277727"/>
                <a:gd name="connsiteY15" fmla="*/ 32837 h 302233"/>
                <a:gd name="connsiteX16" fmla="*/ 179216 w 277727"/>
                <a:gd name="connsiteY16" fmla="*/ 21238 h 302233"/>
                <a:gd name="connsiteX17" fmla="*/ 171783 w 277727"/>
                <a:gd name="connsiteY17" fmla="*/ 6126 h 302233"/>
                <a:gd name="connsiteX18" fmla="*/ 276666 w 277727"/>
                <a:gd name="connsiteY18" fmla="*/ 6126 h 302233"/>
                <a:gd name="connsiteX19" fmla="*/ 276666 w 277727"/>
                <a:gd name="connsiteY19" fmla="*/ 297169 h 302233"/>
                <a:gd name="connsiteX20" fmla="*/ 171374 w 277727"/>
                <a:gd name="connsiteY20" fmla="*/ 297169 h 302233"/>
                <a:gd name="connsiteX21" fmla="*/ 178644 w 277727"/>
                <a:gd name="connsiteY21" fmla="*/ 282384 h 302233"/>
                <a:gd name="connsiteX22" fmla="*/ 184852 w 277727"/>
                <a:gd name="connsiteY22" fmla="*/ 270785 h 302233"/>
                <a:gd name="connsiteX23" fmla="*/ 217935 w 277727"/>
                <a:gd name="connsiteY23" fmla="*/ 224469 h 302233"/>
                <a:gd name="connsiteX24" fmla="*/ 221120 w 277727"/>
                <a:gd name="connsiteY24" fmla="*/ 221447 h 302233"/>
                <a:gd name="connsiteX25" fmla="*/ 221120 w 277727"/>
                <a:gd name="connsiteY25" fmla="*/ 179380 h 30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7727" h="302233">
                  <a:moveTo>
                    <a:pt x="61672" y="179380"/>
                  </a:moveTo>
                  <a:lnTo>
                    <a:pt x="61672" y="235497"/>
                  </a:lnTo>
                  <a:lnTo>
                    <a:pt x="143357" y="235497"/>
                  </a:lnTo>
                  <a:lnTo>
                    <a:pt x="133881" y="251262"/>
                  </a:lnTo>
                  <a:cubicBezTo>
                    <a:pt x="125143" y="265948"/>
                    <a:pt x="117629" y="281329"/>
                    <a:pt x="111418" y="297251"/>
                  </a:cubicBezTo>
                  <a:lnTo>
                    <a:pt x="6126" y="297251"/>
                  </a:lnTo>
                  <a:lnTo>
                    <a:pt x="6126" y="6126"/>
                  </a:lnTo>
                  <a:lnTo>
                    <a:pt x="111173" y="6126"/>
                  </a:lnTo>
                  <a:cubicBezTo>
                    <a:pt x="117467" y="22010"/>
                    <a:pt x="124978" y="37385"/>
                    <a:pt x="133636" y="52115"/>
                  </a:cubicBezTo>
                  <a:lnTo>
                    <a:pt x="143112" y="67880"/>
                  </a:lnTo>
                  <a:lnTo>
                    <a:pt x="61427" y="67880"/>
                  </a:lnTo>
                  <a:lnTo>
                    <a:pt x="61427" y="123997"/>
                  </a:lnTo>
                  <a:lnTo>
                    <a:pt x="221284" y="123997"/>
                  </a:lnTo>
                  <a:lnTo>
                    <a:pt x="221284" y="82175"/>
                  </a:lnTo>
                  <a:lnTo>
                    <a:pt x="218098" y="79071"/>
                  </a:lnTo>
                  <a:cubicBezTo>
                    <a:pt x="205113" y="65251"/>
                    <a:pt x="194116" y="49690"/>
                    <a:pt x="185424" y="32837"/>
                  </a:cubicBezTo>
                  <a:cubicBezTo>
                    <a:pt x="183219" y="28998"/>
                    <a:pt x="181177" y="25159"/>
                    <a:pt x="179216" y="21238"/>
                  </a:cubicBezTo>
                  <a:lnTo>
                    <a:pt x="171783" y="6126"/>
                  </a:lnTo>
                  <a:lnTo>
                    <a:pt x="276666" y="6126"/>
                  </a:lnTo>
                  <a:lnTo>
                    <a:pt x="276666" y="297169"/>
                  </a:lnTo>
                  <a:lnTo>
                    <a:pt x="171374" y="297169"/>
                  </a:lnTo>
                  <a:lnTo>
                    <a:pt x="178644" y="282384"/>
                  </a:lnTo>
                  <a:cubicBezTo>
                    <a:pt x="180523" y="278463"/>
                    <a:pt x="182647" y="274215"/>
                    <a:pt x="184852" y="270785"/>
                  </a:cubicBezTo>
                  <a:cubicBezTo>
                    <a:pt x="193735" y="253922"/>
                    <a:pt x="204864" y="238341"/>
                    <a:pt x="217935" y="224469"/>
                  </a:cubicBezTo>
                  <a:lnTo>
                    <a:pt x="221120" y="221447"/>
                  </a:lnTo>
                  <a:lnTo>
                    <a:pt x="221120" y="179380"/>
                  </a:lnTo>
                  <a:close/>
                </a:path>
              </a:pathLst>
            </a:custGeom>
            <a:grpFill/>
            <a:ln w="9525" cap="flat">
              <a:noFill/>
              <a:prstDash val="solid"/>
              <a:miter/>
            </a:ln>
          </p:spPr>
          <p:txBody>
            <a:bodyPr rtlCol="0" anchor="ctr"/>
            <a:lstStyle/>
            <a:p>
              <a:endParaRPr lang="en-IN"/>
            </a:p>
          </p:txBody>
        </p:sp>
      </p:grpSp>
      <p:grpSp>
        <p:nvGrpSpPr>
          <p:cNvPr id="258" name="Group 257">
            <a:extLst>
              <a:ext uri="{FF2B5EF4-FFF2-40B4-BE49-F238E27FC236}">
                <a16:creationId xmlns:a16="http://schemas.microsoft.com/office/drawing/2014/main" id="{FA516A63-54D4-4EF4-946A-9334B1761385}"/>
              </a:ext>
            </a:extLst>
          </p:cNvPr>
          <p:cNvGrpSpPr/>
          <p:nvPr/>
        </p:nvGrpSpPr>
        <p:grpSpPr>
          <a:xfrm>
            <a:off x="5985243" y="3986855"/>
            <a:ext cx="469922" cy="417772"/>
            <a:chOff x="9849735" y="488152"/>
            <a:chExt cx="511592" cy="454818"/>
          </a:xfrm>
        </p:grpSpPr>
        <p:sp>
          <p:nvSpPr>
            <p:cNvPr id="244" name="Freeform: Shape 243">
              <a:extLst>
                <a:ext uri="{FF2B5EF4-FFF2-40B4-BE49-F238E27FC236}">
                  <a16:creationId xmlns:a16="http://schemas.microsoft.com/office/drawing/2014/main" id="{41FDD900-3111-41C9-B965-7CDE2D987E5B}"/>
                </a:ext>
              </a:extLst>
            </p:cNvPr>
            <p:cNvSpPr/>
            <p:nvPr/>
          </p:nvSpPr>
          <p:spPr>
            <a:xfrm>
              <a:off x="9849735" y="612307"/>
              <a:ext cx="511592" cy="330663"/>
            </a:xfrm>
            <a:custGeom>
              <a:avLst/>
              <a:gdLst>
                <a:gd name="connsiteX0" fmla="*/ 222307 w 781050"/>
                <a:gd name="connsiteY0" fmla="*/ 7144 h 504825"/>
                <a:gd name="connsiteX1" fmla="*/ 199447 w 781050"/>
                <a:gd name="connsiteY1" fmla="*/ 50006 h 504825"/>
                <a:gd name="connsiteX2" fmla="*/ 139440 w 781050"/>
                <a:gd name="connsiteY2" fmla="*/ 160496 h 504825"/>
                <a:gd name="connsiteX3" fmla="*/ 139440 w 781050"/>
                <a:gd name="connsiteY3" fmla="*/ 170021 h 504825"/>
                <a:gd name="connsiteX4" fmla="*/ 261360 w 781050"/>
                <a:gd name="connsiteY4" fmla="*/ 379571 h 504825"/>
                <a:gd name="connsiteX5" fmla="*/ 271837 w 781050"/>
                <a:gd name="connsiteY5" fmla="*/ 385286 h 504825"/>
                <a:gd name="connsiteX6" fmla="*/ 514725 w 781050"/>
                <a:gd name="connsiteY6" fmla="*/ 385286 h 504825"/>
                <a:gd name="connsiteX7" fmla="*/ 524250 w 781050"/>
                <a:gd name="connsiteY7" fmla="*/ 379571 h 504825"/>
                <a:gd name="connsiteX8" fmla="*/ 559492 w 781050"/>
                <a:gd name="connsiteY8" fmla="*/ 319564 h 504825"/>
                <a:gd name="connsiteX9" fmla="*/ 646170 w 781050"/>
                <a:gd name="connsiteY9" fmla="*/ 173831 h 504825"/>
                <a:gd name="connsiteX10" fmla="*/ 652837 w 781050"/>
                <a:gd name="connsiteY10" fmla="*/ 169069 h 504825"/>
                <a:gd name="connsiteX11" fmla="*/ 778567 w 781050"/>
                <a:gd name="connsiteY11" fmla="*/ 169069 h 504825"/>
                <a:gd name="connsiteX12" fmla="*/ 761422 w 781050"/>
                <a:gd name="connsiteY12" fmla="*/ 199549 h 504825"/>
                <a:gd name="connsiteX13" fmla="*/ 664267 w 781050"/>
                <a:gd name="connsiteY13" fmla="*/ 367189 h 504825"/>
                <a:gd name="connsiteX14" fmla="*/ 589020 w 781050"/>
                <a:gd name="connsiteY14" fmla="*/ 496729 h 504825"/>
                <a:gd name="connsiteX15" fmla="*/ 583305 w 781050"/>
                <a:gd name="connsiteY15" fmla="*/ 500539 h 504825"/>
                <a:gd name="connsiteX16" fmla="*/ 566160 w 781050"/>
                <a:gd name="connsiteY16" fmla="*/ 500539 h 504825"/>
                <a:gd name="connsiteX17" fmla="*/ 207067 w 781050"/>
                <a:gd name="connsiteY17" fmla="*/ 500539 h 504825"/>
                <a:gd name="connsiteX18" fmla="*/ 197542 w 781050"/>
                <a:gd name="connsiteY18" fmla="*/ 494824 h 504825"/>
                <a:gd name="connsiteX19" fmla="*/ 51810 w 781050"/>
                <a:gd name="connsiteY19" fmla="*/ 243364 h 504825"/>
                <a:gd name="connsiteX20" fmla="*/ 31807 w 781050"/>
                <a:gd name="connsiteY20" fmla="*/ 209074 h 504825"/>
                <a:gd name="connsiteX21" fmla="*/ 8947 w 781050"/>
                <a:gd name="connsiteY21" fmla="*/ 171926 h 504825"/>
                <a:gd name="connsiteX22" fmla="*/ 8947 w 781050"/>
                <a:gd name="connsiteY22" fmla="*/ 162401 h 504825"/>
                <a:gd name="connsiteX23" fmla="*/ 91815 w 781050"/>
                <a:gd name="connsiteY23" fmla="*/ 11906 h 504825"/>
                <a:gd name="connsiteX24" fmla="*/ 97530 w 781050"/>
                <a:gd name="connsiteY24" fmla="*/ 8096 h 504825"/>
                <a:gd name="connsiteX25" fmla="*/ 222307 w 781050"/>
                <a:gd name="connsiteY25"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1050" h="504825">
                  <a:moveTo>
                    <a:pt x="222307" y="7144"/>
                  </a:moveTo>
                  <a:cubicBezTo>
                    <a:pt x="214687" y="22384"/>
                    <a:pt x="207067" y="35719"/>
                    <a:pt x="199447" y="50006"/>
                  </a:cubicBezTo>
                  <a:cubicBezTo>
                    <a:pt x="179445" y="87154"/>
                    <a:pt x="159442" y="123349"/>
                    <a:pt x="139440" y="160496"/>
                  </a:cubicBezTo>
                  <a:cubicBezTo>
                    <a:pt x="137535" y="164306"/>
                    <a:pt x="137535" y="167164"/>
                    <a:pt x="139440" y="170021"/>
                  </a:cubicBezTo>
                  <a:cubicBezTo>
                    <a:pt x="180397" y="239554"/>
                    <a:pt x="221355" y="309086"/>
                    <a:pt x="261360" y="379571"/>
                  </a:cubicBezTo>
                  <a:cubicBezTo>
                    <a:pt x="264217" y="384334"/>
                    <a:pt x="266122" y="385286"/>
                    <a:pt x="271837" y="385286"/>
                  </a:cubicBezTo>
                  <a:cubicBezTo>
                    <a:pt x="352800" y="385286"/>
                    <a:pt x="433762" y="385286"/>
                    <a:pt x="514725" y="385286"/>
                  </a:cubicBezTo>
                  <a:cubicBezTo>
                    <a:pt x="519487" y="385286"/>
                    <a:pt x="522345" y="384334"/>
                    <a:pt x="524250" y="379571"/>
                  </a:cubicBezTo>
                  <a:cubicBezTo>
                    <a:pt x="535680" y="359569"/>
                    <a:pt x="547110" y="338614"/>
                    <a:pt x="559492" y="319564"/>
                  </a:cubicBezTo>
                  <a:cubicBezTo>
                    <a:pt x="589972" y="271939"/>
                    <a:pt x="617595" y="222409"/>
                    <a:pt x="646170" y="173831"/>
                  </a:cubicBezTo>
                  <a:cubicBezTo>
                    <a:pt x="648075" y="170974"/>
                    <a:pt x="649027" y="169069"/>
                    <a:pt x="652837" y="169069"/>
                  </a:cubicBezTo>
                  <a:cubicBezTo>
                    <a:pt x="694747" y="169069"/>
                    <a:pt x="735705" y="169069"/>
                    <a:pt x="778567" y="169069"/>
                  </a:cubicBezTo>
                  <a:cubicBezTo>
                    <a:pt x="772852" y="179546"/>
                    <a:pt x="767137" y="189071"/>
                    <a:pt x="761422" y="199549"/>
                  </a:cubicBezTo>
                  <a:cubicBezTo>
                    <a:pt x="729037" y="255746"/>
                    <a:pt x="696652" y="310991"/>
                    <a:pt x="664267" y="367189"/>
                  </a:cubicBezTo>
                  <a:cubicBezTo>
                    <a:pt x="639502" y="410051"/>
                    <a:pt x="613785" y="453866"/>
                    <a:pt x="589020" y="496729"/>
                  </a:cubicBezTo>
                  <a:cubicBezTo>
                    <a:pt x="587115" y="499586"/>
                    <a:pt x="586162" y="500539"/>
                    <a:pt x="583305" y="500539"/>
                  </a:cubicBezTo>
                  <a:cubicBezTo>
                    <a:pt x="577590" y="500539"/>
                    <a:pt x="571875" y="500539"/>
                    <a:pt x="566160" y="500539"/>
                  </a:cubicBezTo>
                  <a:cubicBezTo>
                    <a:pt x="446145" y="500539"/>
                    <a:pt x="326130" y="500539"/>
                    <a:pt x="207067" y="500539"/>
                  </a:cubicBezTo>
                  <a:cubicBezTo>
                    <a:pt x="202305" y="500539"/>
                    <a:pt x="199447" y="499586"/>
                    <a:pt x="197542" y="494824"/>
                  </a:cubicBezTo>
                  <a:cubicBezTo>
                    <a:pt x="148965" y="410051"/>
                    <a:pt x="100387" y="327184"/>
                    <a:pt x="51810" y="243364"/>
                  </a:cubicBezTo>
                  <a:cubicBezTo>
                    <a:pt x="45142" y="231934"/>
                    <a:pt x="38475" y="219551"/>
                    <a:pt x="31807" y="209074"/>
                  </a:cubicBezTo>
                  <a:cubicBezTo>
                    <a:pt x="24187" y="196691"/>
                    <a:pt x="16567" y="184309"/>
                    <a:pt x="8947" y="171926"/>
                  </a:cubicBezTo>
                  <a:cubicBezTo>
                    <a:pt x="7042" y="169069"/>
                    <a:pt x="6090" y="166211"/>
                    <a:pt x="8947" y="162401"/>
                  </a:cubicBezTo>
                  <a:cubicBezTo>
                    <a:pt x="37522" y="112871"/>
                    <a:pt x="64192" y="62389"/>
                    <a:pt x="91815" y="11906"/>
                  </a:cubicBezTo>
                  <a:cubicBezTo>
                    <a:pt x="92767" y="9049"/>
                    <a:pt x="94672" y="8096"/>
                    <a:pt x="97530" y="8096"/>
                  </a:cubicBezTo>
                  <a:cubicBezTo>
                    <a:pt x="138487" y="7144"/>
                    <a:pt x="179445" y="7144"/>
                    <a:pt x="222307" y="7144"/>
                  </a:cubicBezTo>
                  <a:close/>
                </a:path>
              </a:pathLst>
            </a:custGeom>
            <a:solidFill>
              <a:srgbClr val="000000"/>
            </a:solid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FDC1767-E929-4011-BC81-69F4EC68E79D}"/>
                </a:ext>
              </a:extLst>
            </p:cNvPr>
            <p:cNvSpPr/>
            <p:nvPr/>
          </p:nvSpPr>
          <p:spPr>
            <a:xfrm>
              <a:off x="9933270" y="488152"/>
              <a:ext cx="399291" cy="330663"/>
            </a:xfrm>
            <a:custGeom>
              <a:avLst/>
              <a:gdLst>
                <a:gd name="connsiteX0" fmla="*/ 7144 w 609600"/>
                <a:gd name="connsiteY0" fmla="*/ 120491 h 504825"/>
                <a:gd name="connsiteX1" fmla="*/ 31909 w 609600"/>
                <a:gd name="connsiteY1" fmla="*/ 73819 h 504825"/>
                <a:gd name="connsiteX2" fmla="*/ 64294 w 609600"/>
                <a:gd name="connsiteY2" fmla="*/ 12859 h 504825"/>
                <a:gd name="connsiteX3" fmla="*/ 74771 w 609600"/>
                <a:gd name="connsiteY3" fmla="*/ 7144 h 504825"/>
                <a:gd name="connsiteX4" fmla="*/ 449104 w 609600"/>
                <a:gd name="connsiteY4" fmla="*/ 7144 h 504825"/>
                <a:gd name="connsiteX5" fmla="*/ 466249 w 609600"/>
                <a:gd name="connsiteY5" fmla="*/ 17621 h 504825"/>
                <a:gd name="connsiteX6" fmla="*/ 606266 w 609600"/>
                <a:gd name="connsiteY6" fmla="*/ 273844 h 504825"/>
                <a:gd name="connsiteX7" fmla="*/ 610076 w 609600"/>
                <a:gd name="connsiteY7" fmla="*/ 280511 h 504825"/>
                <a:gd name="connsiteX8" fmla="*/ 604361 w 609600"/>
                <a:gd name="connsiteY8" fmla="*/ 281464 h 504825"/>
                <a:gd name="connsiteX9" fmla="*/ 488156 w 609600"/>
                <a:gd name="connsiteY9" fmla="*/ 281464 h 504825"/>
                <a:gd name="connsiteX10" fmla="*/ 478631 w 609600"/>
                <a:gd name="connsiteY10" fmla="*/ 275749 h 504825"/>
                <a:gd name="connsiteX11" fmla="*/ 440531 w 609600"/>
                <a:gd name="connsiteY11" fmla="*/ 205264 h 504825"/>
                <a:gd name="connsiteX12" fmla="*/ 396716 w 609600"/>
                <a:gd name="connsiteY12" fmla="*/ 125254 h 504825"/>
                <a:gd name="connsiteX13" fmla="*/ 389096 w 609600"/>
                <a:gd name="connsiteY13" fmla="*/ 120491 h 504825"/>
                <a:gd name="connsiteX14" fmla="*/ 324326 w 609600"/>
                <a:gd name="connsiteY14" fmla="*/ 120491 h 504825"/>
                <a:gd name="connsiteX15" fmla="*/ 317659 w 609600"/>
                <a:gd name="connsiteY15" fmla="*/ 127159 h 504825"/>
                <a:gd name="connsiteX16" fmla="*/ 317659 w 609600"/>
                <a:gd name="connsiteY16" fmla="*/ 490061 h 504825"/>
                <a:gd name="connsiteX17" fmla="*/ 309086 w 609600"/>
                <a:gd name="connsiteY17" fmla="*/ 498634 h 504825"/>
                <a:gd name="connsiteX18" fmla="*/ 212884 w 609600"/>
                <a:gd name="connsiteY18" fmla="*/ 498634 h 504825"/>
                <a:gd name="connsiteX19" fmla="*/ 205264 w 609600"/>
                <a:gd name="connsiteY19" fmla="*/ 491014 h 504825"/>
                <a:gd name="connsiteX20" fmla="*/ 205264 w 609600"/>
                <a:gd name="connsiteY20" fmla="*/ 128111 h 504825"/>
                <a:gd name="connsiteX21" fmla="*/ 197644 w 609600"/>
                <a:gd name="connsiteY21" fmla="*/ 119539 h 504825"/>
                <a:gd name="connsiteX22" fmla="*/ 15716 w 609600"/>
                <a:gd name="connsiteY22" fmla="*/ 119539 h 504825"/>
                <a:gd name="connsiteX23" fmla="*/ 7144 w 609600"/>
                <a:gd name="connsiteY23" fmla="*/ 12049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504825">
                  <a:moveTo>
                    <a:pt x="7144" y="120491"/>
                  </a:moveTo>
                  <a:cubicBezTo>
                    <a:pt x="15716" y="104299"/>
                    <a:pt x="23336" y="89059"/>
                    <a:pt x="31909" y="73819"/>
                  </a:cubicBezTo>
                  <a:cubicBezTo>
                    <a:pt x="42386" y="53816"/>
                    <a:pt x="53816" y="33814"/>
                    <a:pt x="64294" y="12859"/>
                  </a:cubicBezTo>
                  <a:cubicBezTo>
                    <a:pt x="66199" y="8096"/>
                    <a:pt x="69056" y="7144"/>
                    <a:pt x="74771" y="7144"/>
                  </a:cubicBezTo>
                  <a:cubicBezTo>
                    <a:pt x="199549" y="7144"/>
                    <a:pt x="324326" y="7144"/>
                    <a:pt x="449104" y="7144"/>
                  </a:cubicBezTo>
                  <a:cubicBezTo>
                    <a:pt x="457676" y="7144"/>
                    <a:pt x="462439" y="10001"/>
                    <a:pt x="466249" y="17621"/>
                  </a:cubicBezTo>
                  <a:cubicBezTo>
                    <a:pt x="512921" y="103346"/>
                    <a:pt x="559594" y="188119"/>
                    <a:pt x="606266" y="273844"/>
                  </a:cubicBezTo>
                  <a:cubicBezTo>
                    <a:pt x="607219" y="275749"/>
                    <a:pt x="608171" y="278606"/>
                    <a:pt x="610076" y="280511"/>
                  </a:cubicBezTo>
                  <a:cubicBezTo>
                    <a:pt x="608171" y="282416"/>
                    <a:pt x="606266" y="281464"/>
                    <a:pt x="604361" y="281464"/>
                  </a:cubicBezTo>
                  <a:cubicBezTo>
                    <a:pt x="565309" y="281464"/>
                    <a:pt x="527209" y="281464"/>
                    <a:pt x="488156" y="281464"/>
                  </a:cubicBezTo>
                  <a:cubicBezTo>
                    <a:pt x="483394" y="281464"/>
                    <a:pt x="480536" y="279559"/>
                    <a:pt x="478631" y="275749"/>
                  </a:cubicBezTo>
                  <a:cubicBezTo>
                    <a:pt x="466249" y="251936"/>
                    <a:pt x="453866" y="228124"/>
                    <a:pt x="440531" y="205264"/>
                  </a:cubicBezTo>
                  <a:cubicBezTo>
                    <a:pt x="425291" y="178594"/>
                    <a:pt x="411004" y="151924"/>
                    <a:pt x="396716" y="125254"/>
                  </a:cubicBezTo>
                  <a:cubicBezTo>
                    <a:pt x="394811" y="122396"/>
                    <a:pt x="392906" y="120491"/>
                    <a:pt x="389096" y="120491"/>
                  </a:cubicBezTo>
                  <a:cubicBezTo>
                    <a:pt x="367189" y="120491"/>
                    <a:pt x="346234" y="120491"/>
                    <a:pt x="324326" y="120491"/>
                  </a:cubicBezTo>
                  <a:cubicBezTo>
                    <a:pt x="318611" y="120491"/>
                    <a:pt x="317659" y="122396"/>
                    <a:pt x="317659" y="127159"/>
                  </a:cubicBezTo>
                  <a:cubicBezTo>
                    <a:pt x="317659" y="248126"/>
                    <a:pt x="317659" y="369094"/>
                    <a:pt x="317659" y="490061"/>
                  </a:cubicBezTo>
                  <a:cubicBezTo>
                    <a:pt x="317659" y="498634"/>
                    <a:pt x="317659" y="498634"/>
                    <a:pt x="309086" y="498634"/>
                  </a:cubicBezTo>
                  <a:cubicBezTo>
                    <a:pt x="276701" y="498634"/>
                    <a:pt x="244316" y="498634"/>
                    <a:pt x="212884" y="498634"/>
                  </a:cubicBezTo>
                  <a:cubicBezTo>
                    <a:pt x="206216" y="498634"/>
                    <a:pt x="205264" y="496729"/>
                    <a:pt x="205264" y="491014"/>
                  </a:cubicBezTo>
                  <a:cubicBezTo>
                    <a:pt x="205264" y="370046"/>
                    <a:pt x="205264" y="249079"/>
                    <a:pt x="205264" y="128111"/>
                  </a:cubicBezTo>
                  <a:cubicBezTo>
                    <a:pt x="205264" y="121444"/>
                    <a:pt x="203359" y="119539"/>
                    <a:pt x="197644" y="119539"/>
                  </a:cubicBezTo>
                  <a:cubicBezTo>
                    <a:pt x="136684" y="119539"/>
                    <a:pt x="76676" y="119539"/>
                    <a:pt x="15716" y="119539"/>
                  </a:cubicBezTo>
                  <a:cubicBezTo>
                    <a:pt x="12859" y="120491"/>
                    <a:pt x="10001" y="120491"/>
                    <a:pt x="7144" y="120491"/>
                  </a:cubicBezTo>
                  <a:close/>
                </a:path>
              </a:pathLst>
            </a:custGeom>
            <a:solidFill>
              <a:srgbClr val="000000"/>
            </a:solidFill>
            <a:ln w="9525" cap="flat">
              <a:noFill/>
              <a:prstDash val="solid"/>
              <a:miter/>
            </a:ln>
          </p:spPr>
          <p:txBody>
            <a:bodyPr rtlCol="0" anchor="ctr"/>
            <a:lstStyle/>
            <a:p>
              <a:endParaRPr lang="en-US"/>
            </a:p>
          </p:txBody>
        </p:sp>
      </p:grpSp>
      <p:grpSp>
        <p:nvGrpSpPr>
          <p:cNvPr id="259" name="Group 258">
            <a:extLst>
              <a:ext uri="{FF2B5EF4-FFF2-40B4-BE49-F238E27FC236}">
                <a16:creationId xmlns:a16="http://schemas.microsoft.com/office/drawing/2014/main" id="{17A3F9B9-629A-45B3-9943-47FDF72C5B44}"/>
              </a:ext>
            </a:extLst>
          </p:cNvPr>
          <p:cNvGrpSpPr/>
          <p:nvPr/>
        </p:nvGrpSpPr>
        <p:grpSpPr>
          <a:xfrm>
            <a:off x="2461051" y="4835349"/>
            <a:ext cx="1047629" cy="834328"/>
            <a:chOff x="2168607" y="5445904"/>
            <a:chExt cx="1068636" cy="851059"/>
          </a:xfrm>
        </p:grpSpPr>
        <p:pic>
          <p:nvPicPr>
            <p:cNvPr id="260" name="Picture 259">
              <a:extLst>
                <a:ext uri="{FF2B5EF4-FFF2-40B4-BE49-F238E27FC236}">
                  <a16:creationId xmlns:a16="http://schemas.microsoft.com/office/drawing/2014/main" id="{FF22A762-03E4-46BF-8E7D-78C7C3AC74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4666" y="5445904"/>
              <a:ext cx="396518" cy="394866"/>
            </a:xfrm>
            <a:prstGeom prst="rect">
              <a:avLst/>
            </a:prstGeom>
          </p:spPr>
        </p:pic>
        <p:sp>
          <p:nvSpPr>
            <p:cNvPr id="261" name="TextBox 260">
              <a:extLst>
                <a:ext uri="{FF2B5EF4-FFF2-40B4-BE49-F238E27FC236}">
                  <a16:creationId xmlns:a16="http://schemas.microsoft.com/office/drawing/2014/main" id="{7823F95D-8A0F-4B6C-851E-1E0822A1D27B}"/>
                </a:ext>
              </a:extLst>
            </p:cNvPr>
            <p:cNvSpPr txBox="1"/>
            <p:nvPr/>
          </p:nvSpPr>
          <p:spPr>
            <a:xfrm>
              <a:off x="2168607" y="5835298"/>
              <a:ext cx="1068636" cy="461665"/>
            </a:xfrm>
            <a:prstGeom prst="rect">
              <a:avLst/>
            </a:prstGeom>
            <a:noFill/>
          </p:spPr>
          <p:txBody>
            <a:bodyPr wrap="square" lIns="179285" tIns="143428" rIns="179285" bIns="143428" rtlCol="0">
              <a:spAutoFit/>
            </a:bodyPr>
            <a:lstStyle/>
            <a:p>
              <a:pPr algn="ctr">
                <a:lnSpc>
                  <a:spcPct val="90000"/>
                </a:lnSpc>
              </a:pPr>
              <a:r>
                <a:rPr lang="en-US" sz="1200" b="1" dirty="0">
                  <a:latin typeface="Segoe UI Semibold" charset="0"/>
                  <a:ea typeface="Segoe UI Semibold" charset="0"/>
                  <a:cs typeface="Segoe UI Semibold" charset="0"/>
                </a:rPr>
                <a:t>VS</a:t>
              </a:r>
              <a:r>
                <a:rPr lang="en-US" sz="1200" b="1" dirty="0">
                  <a:solidFill>
                    <a:srgbClr val="FF0000"/>
                  </a:solidFill>
                  <a:latin typeface="Segoe UI Semibold" charset="0"/>
                  <a:ea typeface="Segoe UI Semibold" charset="0"/>
                  <a:cs typeface="Segoe UI Semibold" charset="0"/>
                </a:rPr>
                <a:t> </a:t>
              </a:r>
              <a:r>
                <a:rPr lang="en-US" sz="1200" b="1" dirty="0">
                  <a:latin typeface="Segoe UI Semibold" charset="0"/>
                  <a:ea typeface="Segoe UI Semibold" charset="0"/>
                  <a:cs typeface="Segoe UI Semibold" charset="0"/>
                </a:rPr>
                <a:t>Code</a:t>
              </a:r>
            </a:p>
          </p:txBody>
        </p:sp>
      </p:grpSp>
      <p:grpSp>
        <p:nvGrpSpPr>
          <p:cNvPr id="262" name="Group 261">
            <a:extLst>
              <a:ext uri="{FF2B5EF4-FFF2-40B4-BE49-F238E27FC236}">
                <a16:creationId xmlns:a16="http://schemas.microsoft.com/office/drawing/2014/main" id="{1F59B283-0922-4F0A-A1D4-56DA10DC9579}"/>
              </a:ext>
            </a:extLst>
          </p:cNvPr>
          <p:cNvGrpSpPr/>
          <p:nvPr/>
        </p:nvGrpSpPr>
        <p:grpSpPr>
          <a:xfrm>
            <a:off x="4150940" y="4822433"/>
            <a:ext cx="1422408" cy="1086216"/>
            <a:chOff x="3898510" y="5411167"/>
            <a:chExt cx="1450928" cy="1107996"/>
          </a:xfrm>
        </p:grpSpPr>
        <p:pic>
          <p:nvPicPr>
            <p:cNvPr id="264" name="Graphic 263">
              <a:extLst>
                <a:ext uri="{FF2B5EF4-FFF2-40B4-BE49-F238E27FC236}">
                  <a16:creationId xmlns:a16="http://schemas.microsoft.com/office/drawing/2014/main" id="{CC58B73B-A0CB-4914-88FE-306D78366B5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3898510" y="6098760"/>
              <a:ext cx="432333" cy="353575"/>
            </a:xfrm>
            <a:prstGeom prst="rect">
              <a:avLst/>
            </a:prstGeom>
          </p:spPr>
        </p:pic>
        <p:sp>
          <p:nvSpPr>
            <p:cNvPr id="265" name="TextBox 264">
              <a:extLst>
                <a:ext uri="{FF2B5EF4-FFF2-40B4-BE49-F238E27FC236}">
                  <a16:creationId xmlns:a16="http://schemas.microsoft.com/office/drawing/2014/main" id="{5AB707B9-2B7A-4529-92D9-A9D32F444D92}"/>
                </a:ext>
              </a:extLst>
            </p:cNvPr>
            <p:cNvSpPr txBox="1"/>
            <p:nvPr/>
          </p:nvSpPr>
          <p:spPr>
            <a:xfrm>
              <a:off x="4280802" y="5411167"/>
              <a:ext cx="1068636" cy="1107996"/>
            </a:xfrm>
            <a:prstGeom prst="rect">
              <a:avLst/>
            </a:prstGeom>
            <a:noFill/>
          </p:spPr>
          <p:txBody>
            <a:bodyPr wrap="square" lIns="179285" tIns="143428" rIns="179285" bIns="143428" rtlCol="0">
              <a:spAutoFit/>
            </a:bodyPr>
            <a:lstStyle/>
            <a:p>
              <a:pPr defTabSz="914192">
                <a:lnSpc>
                  <a:spcPct val="110000"/>
                </a:lnSpc>
              </a:pPr>
              <a:r>
                <a:rPr lang="en-US" sz="1200" b="1" dirty="0">
                  <a:latin typeface="Segoe UI Semibold" charset="0"/>
                  <a:ea typeface="Segoe UI Semibold" charset="0"/>
                  <a:cs typeface="Segoe UI Semibold" charset="0"/>
                </a:rPr>
                <a:t>DevOps</a:t>
              </a:r>
              <a:br>
                <a:rPr lang="en-US" sz="1200" b="1" dirty="0">
                  <a:latin typeface="Segoe UI Semibold" charset="0"/>
                  <a:ea typeface="Segoe UI Semibold" charset="0"/>
                  <a:cs typeface="Segoe UI Semibold" charset="0"/>
                </a:rPr>
              </a:br>
              <a:endParaRPr lang="en-US" sz="1200" b="1" dirty="0">
                <a:latin typeface="Segoe UI Semibold" charset="0"/>
                <a:ea typeface="Segoe UI Semibold" charset="0"/>
                <a:cs typeface="Segoe UI Semibold" charset="0"/>
              </a:endParaRPr>
            </a:p>
            <a:p>
              <a:pPr defTabSz="914192">
                <a:lnSpc>
                  <a:spcPct val="110000"/>
                </a:lnSpc>
              </a:pPr>
              <a:endParaRPr lang="en-US" sz="1200" b="1" dirty="0">
                <a:latin typeface="Segoe UI Semibold" charset="0"/>
                <a:ea typeface="Segoe UI Semibold" charset="0"/>
                <a:cs typeface="Segoe UI Semibold" charset="0"/>
              </a:endParaRPr>
            </a:p>
            <a:p>
              <a:pPr defTabSz="914192">
                <a:lnSpc>
                  <a:spcPct val="110000"/>
                </a:lnSpc>
              </a:pPr>
              <a:r>
                <a:rPr lang="en-US" sz="1200" b="1" dirty="0">
                  <a:latin typeface="Segoe UI Semibold" charset="0"/>
                  <a:ea typeface="Segoe UI Semibold" charset="0"/>
                  <a:cs typeface="Segoe UI Semibold" charset="0"/>
                </a:rPr>
                <a:t>ARM</a:t>
              </a:r>
            </a:p>
          </p:txBody>
        </p:sp>
      </p:grpSp>
      <p:grpSp>
        <p:nvGrpSpPr>
          <p:cNvPr id="267" name="Group 266">
            <a:extLst>
              <a:ext uri="{FF2B5EF4-FFF2-40B4-BE49-F238E27FC236}">
                <a16:creationId xmlns:a16="http://schemas.microsoft.com/office/drawing/2014/main" id="{01EDB885-3F10-4476-AA0B-0A45B4D021F4}"/>
              </a:ext>
            </a:extLst>
          </p:cNvPr>
          <p:cNvGrpSpPr/>
          <p:nvPr/>
        </p:nvGrpSpPr>
        <p:grpSpPr>
          <a:xfrm>
            <a:off x="7197259" y="4798597"/>
            <a:ext cx="1258256" cy="874402"/>
            <a:chOff x="7088324" y="5482101"/>
            <a:chExt cx="1283487" cy="891935"/>
          </a:xfrm>
        </p:grpSpPr>
        <p:pic>
          <p:nvPicPr>
            <p:cNvPr id="268" name="Picture 267">
              <a:extLst>
                <a:ext uri="{FF2B5EF4-FFF2-40B4-BE49-F238E27FC236}">
                  <a16:creationId xmlns:a16="http://schemas.microsoft.com/office/drawing/2014/main" id="{746822C0-AABE-4580-80E6-7863765AC65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88138" y="5482101"/>
              <a:ext cx="483858" cy="483858"/>
            </a:xfrm>
            <a:prstGeom prst="rect">
              <a:avLst/>
            </a:prstGeom>
          </p:spPr>
        </p:pic>
        <p:sp>
          <p:nvSpPr>
            <p:cNvPr id="269" name="TextBox 268">
              <a:extLst>
                <a:ext uri="{FF2B5EF4-FFF2-40B4-BE49-F238E27FC236}">
                  <a16:creationId xmlns:a16="http://schemas.microsoft.com/office/drawing/2014/main" id="{1BB9FAD3-5D57-48DF-942E-FB722A75C8E8}"/>
                </a:ext>
              </a:extLst>
            </p:cNvPr>
            <p:cNvSpPr txBox="1"/>
            <p:nvPr/>
          </p:nvSpPr>
          <p:spPr>
            <a:xfrm>
              <a:off x="7088324" y="5887651"/>
              <a:ext cx="1283487" cy="486385"/>
            </a:xfrm>
            <a:prstGeom prst="rect">
              <a:avLst/>
            </a:prstGeom>
            <a:noFill/>
          </p:spPr>
          <p:txBody>
            <a:bodyPr wrap="square" lIns="179285" tIns="143428" rIns="179285" bIns="143428" rtlCol="0">
              <a:spAutoFit/>
            </a:bodyPr>
            <a:lstStyle/>
            <a:p>
              <a:pPr algn="ctr" defTabSz="914192">
                <a:lnSpc>
                  <a:spcPct val="110000"/>
                </a:lnSpc>
              </a:pPr>
              <a:r>
                <a:rPr lang="en-US" sz="1200" b="1" dirty="0">
                  <a:latin typeface="Segoe UI Semibold" charset="0"/>
                  <a:ea typeface="Segoe UI Semibold" charset="0"/>
                  <a:cs typeface="Segoe UI Semibold" charset="0"/>
                </a:rPr>
                <a:t>Azure VNET</a:t>
              </a:r>
            </a:p>
          </p:txBody>
        </p:sp>
      </p:grpSp>
      <p:grpSp>
        <p:nvGrpSpPr>
          <p:cNvPr id="270" name="Group 269">
            <a:extLst>
              <a:ext uri="{FF2B5EF4-FFF2-40B4-BE49-F238E27FC236}">
                <a16:creationId xmlns:a16="http://schemas.microsoft.com/office/drawing/2014/main" id="{DA14A3B1-BDE2-4395-BC7B-F184B66D3F8E}"/>
              </a:ext>
            </a:extLst>
          </p:cNvPr>
          <p:cNvGrpSpPr/>
          <p:nvPr/>
        </p:nvGrpSpPr>
        <p:grpSpPr>
          <a:xfrm>
            <a:off x="8761399" y="4860145"/>
            <a:ext cx="1347569" cy="807498"/>
            <a:chOff x="8749576" y="5542809"/>
            <a:chExt cx="1374591" cy="823691"/>
          </a:xfrm>
        </p:grpSpPr>
        <p:pic>
          <p:nvPicPr>
            <p:cNvPr id="271" name="Picture 270">
              <a:extLst>
                <a:ext uri="{FF2B5EF4-FFF2-40B4-BE49-F238E27FC236}">
                  <a16:creationId xmlns:a16="http://schemas.microsoft.com/office/drawing/2014/main" id="{B6A88D36-1CB7-4E3E-B46C-516100CF1B5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22338" y="5542809"/>
              <a:ext cx="429066" cy="429066"/>
            </a:xfrm>
            <a:prstGeom prst="rect">
              <a:avLst/>
            </a:prstGeom>
          </p:spPr>
        </p:pic>
        <p:sp>
          <p:nvSpPr>
            <p:cNvPr id="272" name="TextBox 271">
              <a:extLst>
                <a:ext uri="{FF2B5EF4-FFF2-40B4-BE49-F238E27FC236}">
                  <a16:creationId xmlns:a16="http://schemas.microsoft.com/office/drawing/2014/main" id="{410D9368-FE2A-49D5-9494-B4B687A226E4}"/>
                </a:ext>
              </a:extLst>
            </p:cNvPr>
            <p:cNvSpPr txBox="1"/>
            <p:nvPr/>
          </p:nvSpPr>
          <p:spPr>
            <a:xfrm>
              <a:off x="8749576" y="5887651"/>
              <a:ext cx="1374591" cy="478849"/>
            </a:xfrm>
            <a:prstGeom prst="rect">
              <a:avLst/>
            </a:prstGeom>
            <a:noFill/>
          </p:spPr>
          <p:txBody>
            <a:bodyPr wrap="square" lIns="179285" tIns="143428" rIns="179285" bIns="143428" rtlCol="0">
              <a:spAutoFit/>
            </a:bodyPr>
            <a:lstStyle/>
            <a:p>
              <a:pPr algn="ctr" defTabSz="914192">
                <a:lnSpc>
                  <a:spcPct val="110000"/>
                </a:lnSpc>
              </a:pPr>
              <a:r>
                <a:rPr lang="en-US" sz="1176" b="1">
                  <a:latin typeface="Segoe UI Semibold" charset="0"/>
                  <a:ea typeface="Segoe UI Semibold" charset="0"/>
                  <a:cs typeface="Segoe UI Semibold" charset="0"/>
                </a:rPr>
                <a:t>Azure Storage</a:t>
              </a:r>
            </a:p>
          </p:txBody>
        </p:sp>
      </p:grpSp>
      <p:grpSp>
        <p:nvGrpSpPr>
          <p:cNvPr id="273" name="Group 272">
            <a:extLst>
              <a:ext uri="{FF2B5EF4-FFF2-40B4-BE49-F238E27FC236}">
                <a16:creationId xmlns:a16="http://schemas.microsoft.com/office/drawing/2014/main" id="{BE79947B-47A5-46AB-854C-A76C1206F386}"/>
              </a:ext>
            </a:extLst>
          </p:cNvPr>
          <p:cNvGrpSpPr/>
          <p:nvPr/>
        </p:nvGrpSpPr>
        <p:grpSpPr>
          <a:xfrm>
            <a:off x="10389572" y="4765120"/>
            <a:ext cx="1407284" cy="1523841"/>
            <a:chOff x="10539262" y="5249899"/>
            <a:chExt cx="1435503" cy="1554397"/>
          </a:xfrm>
        </p:grpSpPr>
        <p:pic>
          <p:nvPicPr>
            <p:cNvPr id="274" name="Picture 273">
              <a:extLst>
                <a:ext uri="{FF2B5EF4-FFF2-40B4-BE49-F238E27FC236}">
                  <a16:creationId xmlns:a16="http://schemas.microsoft.com/office/drawing/2014/main" id="{9082A40C-74E3-486D-B715-350AAF2D76C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539262" y="5370345"/>
              <a:ext cx="403095" cy="403095"/>
            </a:xfrm>
            <a:prstGeom prst="rect">
              <a:avLst/>
            </a:prstGeom>
          </p:spPr>
        </p:pic>
        <p:pic>
          <p:nvPicPr>
            <p:cNvPr id="275" name="Picture 274">
              <a:extLst>
                <a:ext uri="{FF2B5EF4-FFF2-40B4-BE49-F238E27FC236}">
                  <a16:creationId xmlns:a16="http://schemas.microsoft.com/office/drawing/2014/main" id="{A8513444-AD3A-44D4-BF4F-F0B6E6998C6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596757" y="6447410"/>
              <a:ext cx="302691" cy="302691"/>
            </a:xfrm>
            <a:prstGeom prst="rect">
              <a:avLst/>
            </a:prstGeom>
          </p:spPr>
        </p:pic>
        <p:pic>
          <p:nvPicPr>
            <p:cNvPr id="276" name="Graphic 275">
              <a:extLst>
                <a:ext uri="{FF2B5EF4-FFF2-40B4-BE49-F238E27FC236}">
                  <a16:creationId xmlns:a16="http://schemas.microsoft.com/office/drawing/2014/main" id="{3499F9A0-010F-45CC-BC9C-0E2B787C44C7}"/>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10555964" y="5873622"/>
              <a:ext cx="369692" cy="372464"/>
            </a:xfrm>
            <a:prstGeom prst="rect">
              <a:avLst/>
            </a:prstGeom>
          </p:spPr>
        </p:pic>
        <p:sp>
          <p:nvSpPr>
            <p:cNvPr id="277" name="TextBox 276">
              <a:extLst>
                <a:ext uri="{FF2B5EF4-FFF2-40B4-BE49-F238E27FC236}">
                  <a16:creationId xmlns:a16="http://schemas.microsoft.com/office/drawing/2014/main" id="{DC3E8AED-C7B8-4A6B-AD66-062A0FA9FD89}"/>
                </a:ext>
              </a:extLst>
            </p:cNvPr>
            <p:cNvSpPr txBox="1"/>
            <p:nvPr/>
          </p:nvSpPr>
          <p:spPr>
            <a:xfrm>
              <a:off x="10900484" y="5249899"/>
              <a:ext cx="1074281" cy="1554397"/>
            </a:xfrm>
            <a:prstGeom prst="rect">
              <a:avLst/>
            </a:prstGeom>
            <a:noFill/>
          </p:spPr>
          <p:txBody>
            <a:bodyPr wrap="square" lIns="179285" tIns="143428" rIns="179285" bIns="143428" rtlCol="0">
              <a:spAutoFit/>
            </a:bodyPr>
            <a:lstStyle/>
            <a:p>
              <a:pPr defTabSz="914192">
                <a:lnSpc>
                  <a:spcPct val="90000"/>
                </a:lnSpc>
                <a:spcAft>
                  <a:spcPts val="294"/>
                </a:spcAft>
              </a:pPr>
              <a:r>
                <a:rPr lang="en-US" sz="1200" b="1" dirty="0">
                  <a:latin typeface="Segoe UI Semibold" charset="0"/>
                  <a:ea typeface="Segoe UI Semibold" charset="0"/>
                  <a:cs typeface="Segoe UI Semibold" charset="0"/>
                </a:rPr>
                <a:t>Container Registry</a:t>
              </a:r>
            </a:p>
            <a:p>
              <a:pPr>
                <a:lnSpc>
                  <a:spcPct val="90000"/>
                </a:lnSpc>
                <a:spcAft>
                  <a:spcPts val="294"/>
                </a:spcAft>
              </a:pPr>
              <a:endParaRPr lang="en-US" sz="300"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200" b="1" dirty="0">
                  <a:latin typeface="Segoe UI Semibold" charset="0"/>
                  <a:ea typeface="Segoe UI Semibold" charset="0"/>
                  <a:cs typeface="Segoe UI Semibold" charset="0"/>
                </a:rPr>
                <a:t>Azure Active Directory</a:t>
              </a:r>
            </a:p>
            <a:p>
              <a:pPr>
                <a:lnSpc>
                  <a:spcPct val="90000"/>
                </a:lnSpc>
                <a:spcAft>
                  <a:spcPts val="294"/>
                </a:spcAft>
              </a:pPr>
              <a:endParaRPr lang="en-US" sz="300"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200" b="1" dirty="0">
                  <a:latin typeface="Segoe UI Semibold" charset="0"/>
                  <a:ea typeface="Segoe UI Semibold" charset="0"/>
                  <a:cs typeface="Segoe UI Semibold" charset="0"/>
                </a:rPr>
                <a:t>Key Vault</a:t>
              </a:r>
            </a:p>
          </p:txBody>
        </p:sp>
      </p:grpSp>
      <p:grpSp>
        <p:nvGrpSpPr>
          <p:cNvPr id="279" name="Group 278">
            <a:extLst>
              <a:ext uri="{FF2B5EF4-FFF2-40B4-BE49-F238E27FC236}">
                <a16:creationId xmlns:a16="http://schemas.microsoft.com/office/drawing/2014/main" id="{B84D6F3D-8519-40A6-ABA3-12A6BB6721E5}"/>
              </a:ext>
            </a:extLst>
          </p:cNvPr>
          <p:cNvGrpSpPr/>
          <p:nvPr/>
        </p:nvGrpSpPr>
        <p:grpSpPr>
          <a:xfrm>
            <a:off x="5435659" y="4821899"/>
            <a:ext cx="1562703" cy="856439"/>
            <a:chOff x="5163227" y="4979173"/>
            <a:chExt cx="1562703" cy="856439"/>
          </a:xfrm>
        </p:grpSpPr>
        <p:sp>
          <p:nvSpPr>
            <p:cNvPr id="266" name="TextBox 265">
              <a:extLst>
                <a:ext uri="{FF2B5EF4-FFF2-40B4-BE49-F238E27FC236}">
                  <a16:creationId xmlns:a16="http://schemas.microsoft.com/office/drawing/2014/main" id="{63CF9E3B-F180-4E8F-A4E0-CA5477D315F2}"/>
                </a:ext>
              </a:extLst>
            </p:cNvPr>
            <p:cNvSpPr txBox="1"/>
            <p:nvPr/>
          </p:nvSpPr>
          <p:spPr>
            <a:xfrm>
              <a:off x="5163227" y="5358788"/>
              <a:ext cx="1562703" cy="476824"/>
            </a:xfrm>
            <a:prstGeom prst="rect">
              <a:avLst/>
            </a:prstGeom>
            <a:noFill/>
          </p:spPr>
          <p:txBody>
            <a:bodyPr wrap="square" lIns="179285" tIns="143428" rIns="179285" bIns="143428" rtlCol="0">
              <a:spAutoFit/>
            </a:bodyPr>
            <a:lstStyle/>
            <a:p>
              <a:pPr algn="ctr" defTabSz="914192">
                <a:lnSpc>
                  <a:spcPct val="110000"/>
                </a:lnSpc>
              </a:pPr>
              <a:r>
                <a:rPr lang="en-US" sz="1200" b="1" dirty="0">
                  <a:latin typeface="Segoe UI Semibold" charset="0"/>
                  <a:ea typeface="Segoe UI Semibold" charset="0"/>
                  <a:cs typeface="Segoe UI Semibold" charset="0"/>
                </a:rPr>
                <a:t>Azure Monitor</a:t>
              </a:r>
            </a:p>
          </p:txBody>
        </p:sp>
        <p:sp>
          <p:nvSpPr>
            <p:cNvPr id="278" name="speedometer_2" title="Icon of a spedometer showing fast speed">
              <a:extLst>
                <a:ext uri="{FF2B5EF4-FFF2-40B4-BE49-F238E27FC236}">
                  <a16:creationId xmlns:a16="http://schemas.microsoft.com/office/drawing/2014/main" id="{4F62BCE2-D197-43C7-AABD-D691BE95C2C8}"/>
                </a:ext>
              </a:extLst>
            </p:cNvPr>
            <p:cNvSpPr>
              <a:spLocks noChangeAspect="1" noEditPoints="1"/>
            </p:cNvSpPr>
            <p:nvPr/>
          </p:nvSpPr>
          <p:spPr bwMode="auto">
            <a:xfrm>
              <a:off x="5747832" y="4979173"/>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sp>
        <p:nvSpPr>
          <p:cNvPr id="286" name="Rectangle 285" hidden="1">
            <a:extLst>
              <a:ext uri="{FF2B5EF4-FFF2-40B4-BE49-F238E27FC236}">
                <a16:creationId xmlns:a16="http://schemas.microsoft.com/office/drawing/2014/main" id="{22F7B9E4-FF28-4F21-B972-2F1FEC865A6E}"/>
              </a:ext>
            </a:extLst>
          </p:cNvPr>
          <p:cNvSpPr/>
          <p:nvPr/>
        </p:nvSpPr>
        <p:spPr bwMode="auto">
          <a:xfrm>
            <a:off x="265845" y="3196126"/>
            <a:ext cx="11904785" cy="60227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ea typeface="Segoe UI" pitchFamily="34" charset="0"/>
                <a:cs typeface="Segoe UI" pitchFamily="34" charset="0"/>
              </a:rPr>
              <a:t>WIP. See comments.</a:t>
            </a:r>
          </a:p>
        </p:txBody>
      </p:sp>
      <p:grpSp>
        <p:nvGrpSpPr>
          <p:cNvPr id="7" name="Group 6">
            <a:extLst>
              <a:ext uri="{FF2B5EF4-FFF2-40B4-BE49-F238E27FC236}">
                <a16:creationId xmlns:a16="http://schemas.microsoft.com/office/drawing/2014/main" id="{B28435EC-CAB2-4D00-88FB-4C8076ECA09A}"/>
              </a:ext>
            </a:extLst>
          </p:cNvPr>
          <p:cNvGrpSpPr/>
          <p:nvPr/>
        </p:nvGrpSpPr>
        <p:grpSpPr>
          <a:xfrm>
            <a:off x="4038851" y="2108238"/>
            <a:ext cx="1153500" cy="2327083"/>
            <a:chOff x="4038851" y="2108238"/>
            <a:chExt cx="1153500" cy="2327083"/>
          </a:xfrm>
        </p:grpSpPr>
        <p:grpSp>
          <p:nvGrpSpPr>
            <p:cNvPr id="45" name="Group 44">
              <a:extLst>
                <a:ext uri="{FF2B5EF4-FFF2-40B4-BE49-F238E27FC236}">
                  <a16:creationId xmlns:a16="http://schemas.microsoft.com/office/drawing/2014/main" id="{FDF32DEA-94E3-4417-A826-8248FAF42B6D}"/>
                </a:ext>
              </a:extLst>
            </p:cNvPr>
            <p:cNvGrpSpPr/>
            <p:nvPr/>
          </p:nvGrpSpPr>
          <p:grpSpPr>
            <a:xfrm>
              <a:off x="4038851" y="2773798"/>
              <a:ext cx="1153500" cy="494024"/>
              <a:chOff x="3994607" y="2578869"/>
              <a:chExt cx="1153500" cy="494024"/>
            </a:xfrm>
          </p:grpSpPr>
          <p:grpSp>
            <p:nvGrpSpPr>
              <p:cNvPr id="2" name="Group 1">
                <a:extLst>
                  <a:ext uri="{FF2B5EF4-FFF2-40B4-BE49-F238E27FC236}">
                    <a16:creationId xmlns:a16="http://schemas.microsoft.com/office/drawing/2014/main" id="{0593D84E-C20F-4F67-971B-1ED2FCC72F7B}"/>
                  </a:ext>
                </a:extLst>
              </p:cNvPr>
              <p:cNvGrpSpPr/>
              <p:nvPr/>
            </p:nvGrpSpPr>
            <p:grpSpPr>
              <a:xfrm>
                <a:off x="4753395" y="2628852"/>
                <a:ext cx="394712" cy="394058"/>
                <a:chOff x="4279521" y="3304239"/>
                <a:chExt cx="434292" cy="433572"/>
              </a:xfrm>
            </p:grpSpPr>
            <p:sp>
              <p:nvSpPr>
                <p:cNvPr id="26" name="Oval 219">
                  <a:extLst>
                    <a:ext uri="{FF2B5EF4-FFF2-40B4-BE49-F238E27FC236}">
                      <a16:creationId xmlns:a16="http://schemas.microsoft.com/office/drawing/2014/main" id="{67AFDDE7-D230-4283-B74F-E961A987BD83}"/>
                    </a:ext>
                  </a:extLst>
                </p:cNvPr>
                <p:cNvSpPr>
                  <a:spLocks noChangeArrowheads="1"/>
                </p:cNvSpPr>
                <p:nvPr/>
              </p:nvSpPr>
              <p:spPr bwMode="auto">
                <a:xfrm>
                  <a:off x="4297512" y="3323309"/>
                  <a:ext cx="398491" cy="39795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20">
                  <a:extLst>
                    <a:ext uri="{FF2B5EF4-FFF2-40B4-BE49-F238E27FC236}">
                      <a16:creationId xmlns:a16="http://schemas.microsoft.com/office/drawing/2014/main" id="{C35E33B5-E198-4D7E-8DA5-2345DC0F8D7A}"/>
                    </a:ext>
                  </a:extLst>
                </p:cNvPr>
                <p:cNvSpPr>
                  <a:spLocks noEditPoints="1"/>
                </p:cNvSpPr>
                <p:nvPr/>
              </p:nvSpPr>
              <p:spPr bwMode="auto">
                <a:xfrm>
                  <a:off x="4279521" y="3304239"/>
                  <a:ext cx="434292" cy="433572"/>
                </a:xfrm>
                <a:custGeom>
                  <a:avLst/>
                  <a:gdLst>
                    <a:gd name="T0" fmla="*/ 511 w 1022"/>
                    <a:gd name="T1" fmla="*/ 1022 h 1022"/>
                    <a:gd name="T2" fmla="*/ 150 w 1022"/>
                    <a:gd name="T3" fmla="*/ 872 h 1022"/>
                    <a:gd name="T4" fmla="*/ 0 w 1022"/>
                    <a:gd name="T5" fmla="*/ 511 h 1022"/>
                    <a:gd name="T6" fmla="*/ 150 w 1022"/>
                    <a:gd name="T7" fmla="*/ 150 h 1022"/>
                    <a:gd name="T8" fmla="*/ 511 w 1022"/>
                    <a:gd name="T9" fmla="*/ 0 h 1022"/>
                    <a:gd name="T10" fmla="*/ 872 w 1022"/>
                    <a:gd name="T11" fmla="*/ 150 h 1022"/>
                    <a:gd name="T12" fmla="*/ 1022 w 1022"/>
                    <a:gd name="T13" fmla="*/ 511 h 1022"/>
                    <a:gd name="T14" fmla="*/ 872 w 1022"/>
                    <a:gd name="T15" fmla="*/ 872 h 1022"/>
                    <a:gd name="T16" fmla="*/ 511 w 1022"/>
                    <a:gd name="T17" fmla="*/ 1022 h 1022"/>
                    <a:gd name="T18" fmla="*/ 511 w 1022"/>
                    <a:gd name="T19" fmla="*/ 56 h 1022"/>
                    <a:gd name="T20" fmla="*/ 189 w 1022"/>
                    <a:gd name="T21" fmla="*/ 189 h 1022"/>
                    <a:gd name="T22" fmla="*/ 56 w 1022"/>
                    <a:gd name="T23" fmla="*/ 511 h 1022"/>
                    <a:gd name="T24" fmla="*/ 189 w 1022"/>
                    <a:gd name="T25" fmla="*/ 833 h 1022"/>
                    <a:gd name="T26" fmla="*/ 511 w 1022"/>
                    <a:gd name="T27" fmla="*/ 966 h 1022"/>
                    <a:gd name="T28" fmla="*/ 833 w 1022"/>
                    <a:gd name="T29" fmla="*/ 833 h 1022"/>
                    <a:gd name="T30" fmla="*/ 966 w 1022"/>
                    <a:gd name="T31" fmla="*/ 511 h 1022"/>
                    <a:gd name="T32" fmla="*/ 833 w 1022"/>
                    <a:gd name="T33" fmla="*/ 189 h 1022"/>
                    <a:gd name="T34" fmla="*/ 511 w 1022"/>
                    <a:gd name="T35" fmla="*/ 56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2" h="1022">
                      <a:moveTo>
                        <a:pt x="511" y="1022"/>
                      </a:moveTo>
                      <a:cubicBezTo>
                        <a:pt x="374" y="1022"/>
                        <a:pt x="246" y="969"/>
                        <a:pt x="150" y="872"/>
                      </a:cubicBezTo>
                      <a:cubicBezTo>
                        <a:pt x="53" y="776"/>
                        <a:pt x="0" y="648"/>
                        <a:pt x="0" y="511"/>
                      </a:cubicBezTo>
                      <a:cubicBezTo>
                        <a:pt x="0" y="374"/>
                        <a:pt x="53" y="246"/>
                        <a:pt x="150" y="150"/>
                      </a:cubicBezTo>
                      <a:cubicBezTo>
                        <a:pt x="246" y="53"/>
                        <a:pt x="374" y="0"/>
                        <a:pt x="511" y="0"/>
                      </a:cubicBezTo>
                      <a:cubicBezTo>
                        <a:pt x="648" y="0"/>
                        <a:pt x="776" y="53"/>
                        <a:pt x="872" y="150"/>
                      </a:cubicBezTo>
                      <a:cubicBezTo>
                        <a:pt x="969" y="246"/>
                        <a:pt x="1022" y="374"/>
                        <a:pt x="1022" y="511"/>
                      </a:cubicBezTo>
                      <a:cubicBezTo>
                        <a:pt x="1022" y="648"/>
                        <a:pt x="969" y="776"/>
                        <a:pt x="872" y="872"/>
                      </a:cubicBezTo>
                      <a:cubicBezTo>
                        <a:pt x="776" y="969"/>
                        <a:pt x="648" y="1022"/>
                        <a:pt x="511" y="1022"/>
                      </a:cubicBezTo>
                      <a:close/>
                      <a:moveTo>
                        <a:pt x="511" y="56"/>
                      </a:moveTo>
                      <a:cubicBezTo>
                        <a:pt x="389" y="56"/>
                        <a:pt x="275" y="103"/>
                        <a:pt x="189" y="189"/>
                      </a:cubicBezTo>
                      <a:cubicBezTo>
                        <a:pt x="103" y="275"/>
                        <a:pt x="56" y="389"/>
                        <a:pt x="56" y="511"/>
                      </a:cubicBezTo>
                      <a:cubicBezTo>
                        <a:pt x="56" y="633"/>
                        <a:pt x="103" y="747"/>
                        <a:pt x="189" y="833"/>
                      </a:cubicBezTo>
                      <a:cubicBezTo>
                        <a:pt x="275" y="919"/>
                        <a:pt x="389" y="966"/>
                        <a:pt x="511" y="966"/>
                      </a:cubicBezTo>
                      <a:cubicBezTo>
                        <a:pt x="633" y="966"/>
                        <a:pt x="747" y="919"/>
                        <a:pt x="833" y="833"/>
                      </a:cubicBezTo>
                      <a:cubicBezTo>
                        <a:pt x="919" y="747"/>
                        <a:pt x="966" y="633"/>
                        <a:pt x="966" y="511"/>
                      </a:cubicBezTo>
                      <a:cubicBezTo>
                        <a:pt x="966" y="389"/>
                        <a:pt x="919" y="275"/>
                        <a:pt x="833" y="189"/>
                      </a:cubicBezTo>
                      <a:cubicBezTo>
                        <a:pt x="747" y="103"/>
                        <a:pt x="633" y="56"/>
                        <a:pt x="511" y="56"/>
                      </a:cubicBezTo>
                      <a:close/>
                    </a:path>
                  </a:pathLst>
                </a:custGeom>
                <a:solidFill>
                  <a:srgbClr val="3C4655"/>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1">
                  <a:extLst>
                    <a:ext uri="{FF2B5EF4-FFF2-40B4-BE49-F238E27FC236}">
                      <a16:creationId xmlns:a16="http://schemas.microsoft.com/office/drawing/2014/main" id="{37FB1EF0-96DE-461F-AA8E-63174B30C53C}"/>
                    </a:ext>
                  </a:extLst>
                </p:cNvPr>
                <p:cNvSpPr>
                  <a:spLocks/>
                </p:cNvSpPr>
                <p:nvPr/>
              </p:nvSpPr>
              <p:spPr bwMode="auto">
                <a:xfrm>
                  <a:off x="4426144" y="3408944"/>
                  <a:ext cx="142305" cy="56490"/>
                </a:xfrm>
                <a:custGeom>
                  <a:avLst/>
                  <a:gdLst>
                    <a:gd name="T0" fmla="*/ 1 w 335"/>
                    <a:gd name="T1" fmla="*/ 133 h 133"/>
                    <a:gd name="T2" fmla="*/ 0 w 335"/>
                    <a:gd name="T3" fmla="*/ 51 h 133"/>
                    <a:gd name="T4" fmla="*/ 9 w 335"/>
                    <a:gd name="T5" fmla="*/ 41 h 133"/>
                    <a:gd name="T6" fmla="*/ 69 w 335"/>
                    <a:gd name="T7" fmla="*/ 21 h 133"/>
                    <a:gd name="T8" fmla="*/ 314 w 335"/>
                    <a:gd name="T9" fmla="*/ 36 h 133"/>
                    <a:gd name="T10" fmla="*/ 335 w 335"/>
                    <a:gd name="T11" fmla="*/ 65 h 133"/>
                    <a:gd name="T12" fmla="*/ 335 w 335"/>
                    <a:gd name="T13" fmla="*/ 132 h 133"/>
                    <a:gd name="T14" fmla="*/ 328 w 335"/>
                    <a:gd name="T15" fmla="*/ 130 h 133"/>
                    <a:gd name="T16" fmla="*/ 175 w 335"/>
                    <a:gd name="T17" fmla="*/ 55 h 133"/>
                    <a:gd name="T18" fmla="*/ 154 w 335"/>
                    <a:gd name="T19" fmla="*/ 55 h 133"/>
                    <a:gd name="T20" fmla="*/ 6 w 335"/>
                    <a:gd name="T21" fmla="*/ 129 h 133"/>
                    <a:gd name="T22" fmla="*/ 1 w 335"/>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133">
                      <a:moveTo>
                        <a:pt x="1" y="133"/>
                      </a:moveTo>
                      <a:cubicBezTo>
                        <a:pt x="1" y="105"/>
                        <a:pt x="1" y="78"/>
                        <a:pt x="0" y="51"/>
                      </a:cubicBezTo>
                      <a:cubicBezTo>
                        <a:pt x="0" y="45"/>
                        <a:pt x="4" y="43"/>
                        <a:pt x="9" y="41"/>
                      </a:cubicBezTo>
                      <a:cubicBezTo>
                        <a:pt x="28" y="31"/>
                        <a:pt x="48" y="27"/>
                        <a:pt x="69" y="21"/>
                      </a:cubicBezTo>
                      <a:cubicBezTo>
                        <a:pt x="152" y="0"/>
                        <a:pt x="234" y="8"/>
                        <a:pt x="314" y="36"/>
                      </a:cubicBezTo>
                      <a:cubicBezTo>
                        <a:pt x="335" y="43"/>
                        <a:pt x="335" y="43"/>
                        <a:pt x="335" y="65"/>
                      </a:cubicBezTo>
                      <a:cubicBezTo>
                        <a:pt x="335" y="132"/>
                        <a:pt x="335" y="132"/>
                        <a:pt x="335" y="132"/>
                      </a:cubicBezTo>
                      <a:cubicBezTo>
                        <a:pt x="332" y="133"/>
                        <a:pt x="330" y="131"/>
                        <a:pt x="328" y="130"/>
                      </a:cubicBezTo>
                      <a:cubicBezTo>
                        <a:pt x="281" y="97"/>
                        <a:pt x="230" y="73"/>
                        <a:pt x="175" y="55"/>
                      </a:cubicBezTo>
                      <a:cubicBezTo>
                        <a:pt x="168" y="53"/>
                        <a:pt x="161" y="53"/>
                        <a:pt x="154" y="55"/>
                      </a:cubicBezTo>
                      <a:cubicBezTo>
                        <a:pt x="101" y="74"/>
                        <a:pt x="52" y="98"/>
                        <a:pt x="6" y="129"/>
                      </a:cubicBezTo>
                      <a:cubicBezTo>
                        <a:pt x="5" y="130"/>
                        <a:pt x="3" y="131"/>
                        <a:pt x="1" y="133"/>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22">
                  <a:extLst>
                    <a:ext uri="{FF2B5EF4-FFF2-40B4-BE49-F238E27FC236}">
                      <a16:creationId xmlns:a16="http://schemas.microsoft.com/office/drawing/2014/main" id="{7C630FC3-6C3A-41F8-9437-AE349749A166}"/>
                    </a:ext>
                  </a:extLst>
                </p:cNvPr>
                <p:cNvSpPr>
                  <a:spLocks/>
                </p:cNvSpPr>
                <p:nvPr/>
              </p:nvSpPr>
              <p:spPr bwMode="auto">
                <a:xfrm>
                  <a:off x="4462665" y="3354253"/>
                  <a:ext cx="67644" cy="46775"/>
                </a:xfrm>
                <a:custGeom>
                  <a:avLst/>
                  <a:gdLst>
                    <a:gd name="T0" fmla="*/ 1 w 159"/>
                    <a:gd name="T1" fmla="*/ 66 h 110"/>
                    <a:gd name="T2" fmla="*/ 1 w 159"/>
                    <a:gd name="T3" fmla="*/ 33 h 110"/>
                    <a:gd name="T4" fmla="*/ 11 w 159"/>
                    <a:gd name="T5" fmla="*/ 16 h 110"/>
                    <a:gd name="T6" fmla="*/ 61 w 159"/>
                    <a:gd name="T7" fmla="*/ 3 h 110"/>
                    <a:gd name="T8" fmla="*/ 143 w 159"/>
                    <a:gd name="T9" fmla="*/ 14 h 110"/>
                    <a:gd name="T10" fmla="*/ 159 w 159"/>
                    <a:gd name="T11" fmla="*/ 38 h 110"/>
                    <a:gd name="T12" fmla="*/ 159 w 159"/>
                    <a:gd name="T13" fmla="*/ 102 h 110"/>
                    <a:gd name="T14" fmla="*/ 152 w 159"/>
                    <a:gd name="T15" fmla="*/ 108 h 110"/>
                    <a:gd name="T16" fmla="*/ 7 w 159"/>
                    <a:gd name="T17" fmla="*/ 108 h 110"/>
                    <a:gd name="T18" fmla="*/ 1 w 159"/>
                    <a:gd name="T19" fmla="*/ 103 h 110"/>
                    <a:gd name="T20" fmla="*/ 1 w 159"/>
                    <a:gd name="T21"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110">
                      <a:moveTo>
                        <a:pt x="1" y="66"/>
                      </a:moveTo>
                      <a:cubicBezTo>
                        <a:pt x="1" y="55"/>
                        <a:pt x="1" y="44"/>
                        <a:pt x="1" y="33"/>
                      </a:cubicBezTo>
                      <a:cubicBezTo>
                        <a:pt x="0" y="24"/>
                        <a:pt x="4" y="20"/>
                        <a:pt x="11" y="16"/>
                      </a:cubicBezTo>
                      <a:cubicBezTo>
                        <a:pt x="27" y="9"/>
                        <a:pt x="44" y="5"/>
                        <a:pt x="61" y="3"/>
                      </a:cubicBezTo>
                      <a:cubicBezTo>
                        <a:pt x="89" y="0"/>
                        <a:pt x="116" y="4"/>
                        <a:pt x="143" y="14"/>
                      </a:cubicBezTo>
                      <a:cubicBezTo>
                        <a:pt x="158" y="20"/>
                        <a:pt x="159" y="22"/>
                        <a:pt x="159" y="38"/>
                      </a:cubicBezTo>
                      <a:cubicBezTo>
                        <a:pt x="159" y="59"/>
                        <a:pt x="159" y="80"/>
                        <a:pt x="159" y="102"/>
                      </a:cubicBezTo>
                      <a:cubicBezTo>
                        <a:pt x="159" y="107"/>
                        <a:pt x="159" y="109"/>
                        <a:pt x="152" y="108"/>
                      </a:cubicBezTo>
                      <a:cubicBezTo>
                        <a:pt x="104" y="98"/>
                        <a:pt x="55" y="98"/>
                        <a:pt x="7" y="108"/>
                      </a:cubicBezTo>
                      <a:cubicBezTo>
                        <a:pt x="1" y="110"/>
                        <a:pt x="1" y="107"/>
                        <a:pt x="1" y="103"/>
                      </a:cubicBezTo>
                      <a:cubicBezTo>
                        <a:pt x="1" y="90"/>
                        <a:pt x="1" y="78"/>
                        <a:pt x="1" y="66"/>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23">
                  <a:extLst>
                    <a:ext uri="{FF2B5EF4-FFF2-40B4-BE49-F238E27FC236}">
                      <a16:creationId xmlns:a16="http://schemas.microsoft.com/office/drawing/2014/main" id="{3980BC38-858F-4B2D-B2DC-AB53642D10B1}"/>
                    </a:ext>
                  </a:extLst>
                </p:cNvPr>
                <p:cNvSpPr>
                  <a:spLocks noEditPoints="1"/>
                </p:cNvSpPr>
                <p:nvPr/>
              </p:nvSpPr>
              <p:spPr bwMode="auto">
                <a:xfrm>
                  <a:off x="4339070" y="3448883"/>
                  <a:ext cx="320772" cy="243952"/>
                </a:xfrm>
                <a:custGeom>
                  <a:avLst/>
                  <a:gdLst>
                    <a:gd name="T0" fmla="*/ 750 w 755"/>
                    <a:gd name="T1" fmla="*/ 289 h 575"/>
                    <a:gd name="T2" fmla="*/ 705 w 755"/>
                    <a:gd name="T3" fmla="*/ 259 h 575"/>
                    <a:gd name="T4" fmla="*/ 610 w 755"/>
                    <a:gd name="T5" fmla="*/ 212 h 575"/>
                    <a:gd name="T6" fmla="*/ 577 w 755"/>
                    <a:gd name="T7" fmla="*/ 209 h 575"/>
                    <a:gd name="T8" fmla="*/ 549 w 755"/>
                    <a:gd name="T9" fmla="*/ 226 h 575"/>
                    <a:gd name="T10" fmla="*/ 497 w 755"/>
                    <a:gd name="T11" fmla="*/ 276 h 575"/>
                    <a:gd name="T12" fmla="*/ 490 w 755"/>
                    <a:gd name="T13" fmla="*/ 281 h 575"/>
                    <a:gd name="T14" fmla="*/ 490 w 755"/>
                    <a:gd name="T15" fmla="*/ 277 h 575"/>
                    <a:gd name="T16" fmla="*/ 575 w 755"/>
                    <a:gd name="T17" fmla="*/ 125 h 575"/>
                    <a:gd name="T18" fmla="*/ 574 w 755"/>
                    <a:gd name="T19" fmla="*/ 114 h 575"/>
                    <a:gd name="T20" fmla="*/ 380 w 755"/>
                    <a:gd name="T21" fmla="*/ 2 h 575"/>
                    <a:gd name="T22" fmla="*/ 363 w 755"/>
                    <a:gd name="T23" fmla="*/ 2 h 575"/>
                    <a:gd name="T24" fmla="*/ 167 w 755"/>
                    <a:gd name="T25" fmla="*/ 115 h 575"/>
                    <a:gd name="T26" fmla="*/ 167 w 755"/>
                    <a:gd name="T27" fmla="*/ 124 h 575"/>
                    <a:gd name="T28" fmla="*/ 231 w 755"/>
                    <a:gd name="T29" fmla="*/ 224 h 575"/>
                    <a:gd name="T30" fmla="*/ 248 w 755"/>
                    <a:gd name="T31" fmla="*/ 273 h 575"/>
                    <a:gd name="T32" fmla="*/ 263 w 755"/>
                    <a:gd name="T33" fmla="*/ 362 h 575"/>
                    <a:gd name="T34" fmla="*/ 187 w 755"/>
                    <a:gd name="T35" fmla="*/ 335 h 575"/>
                    <a:gd name="T36" fmla="*/ 78 w 755"/>
                    <a:gd name="T37" fmla="*/ 310 h 575"/>
                    <a:gd name="T38" fmla="*/ 12 w 755"/>
                    <a:gd name="T39" fmla="*/ 323 h 575"/>
                    <a:gd name="T40" fmla="*/ 1 w 755"/>
                    <a:gd name="T41" fmla="*/ 332 h 575"/>
                    <a:gd name="T42" fmla="*/ 3 w 755"/>
                    <a:gd name="T43" fmla="*/ 335 h 575"/>
                    <a:gd name="T44" fmla="*/ 93 w 755"/>
                    <a:gd name="T45" fmla="*/ 462 h 575"/>
                    <a:gd name="T46" fmla="*/ 374 w 755"/>
                    <a:gd name="T47" fmla="*/ 574 h 575"/>
                    <a:gd name="T48" fmla="*/ 572 w 755"/>
                    <a:gd name="T49" fmla="*/ 520 h 575"/>
                    <a:gd name="T50" fmla="*/ 753 w 755"/>
                    <a:gd name="T51" fmla="*/ 300 h 575"/>
                    <a:gd name="T52" fmla="*/ 750 w 755"/>
                    <a:gd name="T53" fmla="*/ 289 h 575"/>
                    <a:gd name="T54" fmla="*/ 387 w 755"/>
                    <a:gd name="T55" fmla="*/ 201 h 575"/>
                    <a:gd name="T56" fmla="*/ 373 w 755"/>
                    <a:gd name="T57" fmla="*/ 334 h 575"/>
                    <a:gd name="T58" fmla="*/ 371 w 755"/>
                    <a:gd name="T59" fmla="*/ 346 h 575"/>
                    <a:gd name="T60" fmla="*/ 368 w 755"/>
                    <a:gd name="T61" fmla="*/ 334 h 575"/>
                    <a:gd name="T62" fmla="*/ 355 w 755"/>
                    <a:gd name="T63" fmla="*/ 225 h 575"/>
                    <a:gd name="T64" fmla="*/ 350 w 755"/>
                    <a:gd name="T65" fmla="*/ 129 h 575"/>
                    <a:gd name="T66" fmla="*/ 362 w 755"/>
                    <a:gd name="T67" fmla="*/ 72 h 575"/>
                    <a:gd name="T68" fmla="*/ 371 w 755"/>
                    <a:gd name="T69" fmla="*/ 35 h 575"/>
                    <a:gd name="T70" fmla="*/ 387 w 755"/>
                    <a:gd name="T71" fmla="*/ 105 h 575"/>
                    <a:gd name="T72" fmla="*/ 387 w 755"/>
                    <a:gd name="T73" fmla="*/ 201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5" h="575">
                      <a:moveTo>
                        <a:pt x="750" y="289"/>
                      </a:moveTo>
                      <a:cubicBezTo>
                        <a:pt x="735" y="279"/>
                        <a:pt x="720" y="268"/>
                        <a:pt x="705" y="259"/>
                      </a:cubicBezTo>
                      <a:cubicBezTo>
                        <a:pt x="675" y="240"/>
                        <a:pt x="644" y="222"/>
                        <a:pt x="610" y="212"/>
                      </a:cubicBezTo>
                      <a:cubicBezTo>
                        <a:pt x="599" y="208"/>
                        <a:pt x="589" y="205"/>
                        <a:pt x="577" y="209"/>
                      </a:cubicBezTo>
                      <a:cubicBezTo>
                        <a:pt x="566" y="212"/>
                        <a:pt x="557" y="219"/>
                        <a:pt x="549" y="226"/>
                      </a:cubicBezTo>
                      <a:cubicBezTo>
                        <a:pt x="531" y="242"/>
                        <a:pt x="514" y="259"/>
                        <a:pt x="497" y="276"/>
                      </a:cubicBezTo>
                      <a:cubicBezTo>
                        <a:pt x="495" y="278"/>
                        <a:pt x="494" y="281"/>
                        <a:pt x="490" y="281"/>
                      </a:cubicBezTo>
                      <a:cubicBezTo>
                        <a:pt x="489" y="279"/>
                        <a:pt x="490" y="278"/>
                        <a:pt x="490" y="277"/>
                      </a:cubicBezTo>
                      <a:cubicBezTo>
                        <a:pt x="508" y="220"/>
                        <a:pt x="535" y="169"/>
                        <a:pt x="575" y="125"/>
                      </a:cubicBezTo>
                      <a:cubicBezTo>
                        <a:pt x="579" y="120"/>
                        <a:pt x="579" y="118"/>
                        <a:pt x="574" y="114"/>
                      </a:cubicBezTo>
                      <a:cubicBezTo>
                        <a:pt x="517" y="64"/>
                        <a:pt x="453" y="26"/>
                        <a:pt x="380" y="2"/>
                      </a:cubicBezTo>
                      <a:cubicBezTo>
                        <a:pt x="374" y="0"/>
                        <a:pt x="369" y="0"/>
                        <a:pt x="363" y="2"/>
                      </a:cubicBezTo>
                      <a:cubicBezTo>
                        <a:pt x="291" y="28"/>
                        <a:pt x="225" y="64"/>
                        <a:pt x="167" y="115"/>
                      </a:cubicBezTo>
                      <a:cubicBezTo>
                        <a:pt x="163" y="118"/>
                        <a:pt x="163" y="120"/>
                        <a:pt x="167" y="124"/>
                      </a:cubicBezTo>
                      <a:cubicBezTo>
                        <a:pt x="195" y="153"/>
                        <a:pt x="215" y="187"/>
                        <a:pt x="231" y="224"/>
                      </a:cubicBezTo>
                      <a:cubicBezTo>
                        <a:pt x="238" y="240"/>
                        <a:pt x="245" y="256"/>
                        <a:pt x="248" y="273"/>
                      </a:cubicBezTo>
                      <a:cubicBezTo>
                        <a:pt x="254" y="299"/>
                        <a:pt x="260" y="359"/>
                        <a:pt x="263" y="362"/>
                      </a:cubicBezTo>
                      <a:cubicBezTo>
                        <a:pt x="221" y="352"/>
                        <a:pt x="213" y="348"/>
                        <a:pt x="187" y="335"/>
                      </a:cubicBezTo>
                      <a:cubicBezTo>
                        <a:pt x="152" y="318"/>
                        <a:pt x="117" y="307"/>
                        <a:pt x="78" y="310"/>
                      </a:cubicBezTo>
                      <a:cubicBezTo>
                        <a:pt x="54" y="311"/>
                        <a:pt x="34" y="315"/>
                        <a:pt x="12" y="323"/>
                      </a:cubicBezTo>
                      <a:cubicBezTo>
                        <a:pt x="8" y="324"/>
                        <a:pt x="0" y="329"/>
                        <a:pt x="1" y="332"/>
                      </a:cubicBezTo>
                      <a:cubicBezTo>
                        <a:pt x="2" y="334"/>
                        <a:pt x="2" y="334"/>
                        <a:pt x="3" y="335"/>
                      </a:cubicBezTo>
                      <a:cubicBezTo>
                        <a:pt x="25" y="384"/>
                        <a:pt x="54" y="426"/>
                        <a:pt x="93" y="462"/>
                      </a:cubicBezTo>
                      <a:cubicBezTo>
                        <a:pt x="172" y="536"/>
                        <a:pt x="266" y="574"/>
                        <a:pt x="374" y="574"/>
                      </a:cubicBezTo>
                      <a:cubicBezTo>
                        <a:pt x="445" y="575"/>
                        <a:pt x="511" y="556"/>
                        <a:pt x="572" y="520"/>
                      </a:cubicBezTo>
                      <a:cubicBezTo>
                        <a:pt x="659" y="469"/>
                        <a:pt x="720" y="396"/>
                        <a:pt x="753" y="300"/>
                      </a:cubicBezTo>
                      <a:cubicBezTo>
                        <a:pt x="755" y="295"/>
                        <a:pt x="754" y="292"/>
                        <a:pt x="750" y="289"/>
                      </a:cubicBezTo>
                      <a:close/>
                      <a:moveTo>
                        <a:pt x="387" y="201"/>
                      </a:moveTo>
                      <a:cubicBezTo>
                        <a:pt x="386" y="262"/>
                        <a:pt x="378" y="291"/>
                        <a:pt x="373" y="334"/>
                      </a:cubicBezTo>
                      <a:cubicBezTo>
                        <a:pt x="373" y="338"/>
                        <a:pt x="371" y="346"/>
                        <a:pt x="371" y="346"/>
                      </a:cubicBezTo>
                      <a:cubicBezTo>
                        <a:pt x="371" y="346"/>
                        <a:pt x="369" y="335"/>
                        <a:pt x="368" y="334"/>
                      </a:cubicBezTo>
                      <a:cubicBezTo>
                        <a:pt x="363" y="294"/>
                        <a:pt x="360" y="265"/>
                        <a:pt x="355" y="225"/>
                      </a:cubicBezTo>
                      <a:cubicBezTo>
                        <a:pt x="351" y="193"/>
                        <a:pt x="350" y="161"/>
                        <a:pt x="350" y="129"/>
                      </a:cubicBezTo>
                      <a:cubicBezTo>
                        <a:pt x="351" y="110"/>
                        <a:pt x="358" y="91"/>
                        <a:pt x="362" y="72"/>
                      </a:cubicBezTo>
                      <a:cubicBezTo>
                        <a:pt x="365" y="60"/>
                        <a:pt x="367" y="49"/>
                        <a:pt x="371" y="35"/>
                      </a:cubicBezTo>
                      <a:cubicBezTo>
                        <a:pt x="376" y="58"/>
                        <a:pt x="381" y="82"/>
                        <a:pt x="387" y="105"/>
                      </a:cubicBezTo>
                      <a:cubicBezTo>
                        <a:pt x="395" y="137"/>
                        <a:pt x="387" y="169"/>
                        <a:pt x="387" y="201"/>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24">
                  <a:extLst>
                    <a:ext uri="{FF2B5EF4-FFF2-40B4-BE49-F238E27FC236}">
                      <a16:creationId xmlns:a16="http://schemas.microsoft.com/office/drawing/2014/main" id="{C4A30DCD-DA65-47DA-A8D7-AA7A953E5C47}"/>
                    </a:ext>
                  </a:extLst>
                </p:cNvPr>
                <p:cNvSpPr>
                  <a:spLocks/>
                </p:cNvSpPr>
                <p:nvPr/>
              </p:nvSpPr>
              <p:spPr bwMode="auto">
                <a:xfrm>
                  <a:off x="4332233" y="3542614"/>
                  <a:ext cx="175948" cy="64406"/>
                </a:xfrm>
                <a:custGeom>
                  <a:avLst/>
                  <a:gdLst>
                    <a:gd name="T0" fmla="*/ 264 w 414"/>
                    <a:gd name="T1" fmla="*/ 54 h 152"/>
                    <a:gd name="T2" fmla="*/ 326 w 414"/>
                    <a:gd name="T3" fmla="*/ 102 h 152"/>
                    <a:gd name="T4" fmla="*/ 377 w 414"/>
                    <a:gd name="T5" fmla="*/ 124 h 152"/>
                    <a:gd name="T6" fmla="*/ 398 w 414"/>
                    <a:gd name="T7" fmla="*/ 128 h 152"/>
                    <a:gd name="T8" fmla="*/ 414 w 414"/>
                    <a:gd name="T9" fmla="*/ 129 h 152"/>
                    <a:gd name="T10" fmla="*/ 363 w 414"/>
                    <a:gd name="T11" fmla="*/ 145 h 152"/>
                    <a:gd name="T12" fmla="*/ 223 w 414"/>
                    <a:gd name="T13" fmla="*/ 126 h 152"/>
                    <a:gd name="T14" fmla="*/ 137 w 414"/>
                    <a:gd name="T15" fmla="*/ 94 h 152"/>
                    <a:gd name="T16" fmla="*/ 22 w 414"/>
                    <a:gd name="T17" fmla="*/ 107 h 152"/>
                    <a:gd name="T18" fmla="*/ 17 w 414"/>
                    <a:gd name="T19" fmla="*/ 111 h 152"/>
                    <a:gd name="T20" fmla="*/ 1 w 414"/>
                    <a:gd name="T21" fmla="*/ 67 h 152"/>
                    <a:gd name="T22" fmla="*/ 4 w 414"/>
                    <a:gd name="T23" fmla="*/ 59 h 152"/>
                    <a:gd name="T24" fmla="*/ 145 w 414"/>
                    <a:gd name="T25" fmla="*/ 3 h 152"/>
                    <a:gd name="T26" fmla="*/ 253 w 414"/>
                    <a:gd name="T27" fmla="*/ 45 h 152"/>
                    <a:gd name="T28" fmla="*/ 264 w 414"/>
                    <a:gd name="T29" fmla="*/ 5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4" h="152">
                      <a:moveTo>
                        <a:pt x="264" y="54"/>
                      </a:moveTo>
                      <a:cubicBezTo>
                        <a:pt x="281" y="74"/>
                        <a:pt x="303" y="89"/>
                        <a:pt x="326" y="102"/>
                      </a:cubicBezTo>
                      <a:cubicBezTo>
                        <a:pt x="342" y="111"/>
                        <a:pt x="358" y="119"/>
                        <a:pt x="377" y="124"/>
                      </a:cubicBezTo>
                      <a:cubicBezTo>
                        <a:pt x="380" y="124"/>
                        <a:pt x="394" y="127"/>
                        <a:pt x="398" y="128"/>
                      </a:cubicBezTo>
                      <a:cubicBezTo>
                        <a:pt x="403" y="128"/>
                        <a:pt x="407" y="129"/>
                        <a:pt x="414" y="129"/>
                      </a:cubicBezTo>
                      <a:cubicBezTo>
                        <a:pt x="396" y="136"/>
                        <a:pt x="380" y="142"/>
                        <a:pt x="363" y="145"/>
                      </a:cubicBezTo>
                      <a:cubicBezTo>
                        <a:pt x="312" y="152"/>
                        <a:pt x="268" y="147"/>
                        <a:pt x="223" y="126"/>
                      </a:cubicBezTo>
                      <a:cubicBezTo>
                        <a:pt x="195" y="113"/>
                        <a:pt x="168" y="99"/>
                        <a:pt x="137" y="94"/>
                      </a:cubicBezTo>
                      <a:cubicBezTo>
                        <a:pt x="98" y="88"/>
                        <a:pt x="59" y="93"/>
                        <a:pt x="22" y="107"/>
                      </a:cubicBezTo>
                      <a:cubicBezTo>
                        <a:pt x="20" y="108"/>
                        <a:pt x="19" y="110"/>
                        <a:pt x="17" y="111"/>
                      </a:cubicBezTo>
                      <a:cubicBezTo>
                        <a:pt x="10" y="97"/>
                        <a:pt x="6" y="82"/>
                        <a:pt x="1" y="67"/>
                      </a:cubicBezTo>
                      <a:cubicBezTo>
                        <a:pt x="0" y="63"/>
                        <a:pt x="0" y="63"/>
                        <a:pt x="4" y="59"/>
                      </a:cubicBezTo>
                      <a:cubicBezTo>
                        <a:pt x="44" y="24"/>
                        <a:pt x="90" y="0"/>
                        <a:pt x="145" y="3"/>
                      </a:cubicBezTo>
                      <a:cubicBezTo>
                        <a:pt x="186" y="5"/>
                        <a:pt x="221" y="21"/>
                        <a:pt x="253" y="45"/>
                      </a:cubicBezTo>
                      <a:cubicBezTo>
                        <a:pt x="257" y="48"/>
                        <a:pt x="260" y="51"/>
                        <a:pt x="264" y="54"/>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2" name="Graphic 36">
                <a:extLst>
                  <a:ext uri="{FF2B5EF4-FFF2-40B4-BE49-F238E27FC236}">
                    <a16:creationId xmlns:a16="http://schemas.microsoft.com/office/drawing/2014/main" id="{4886B08F-FEC3-4B3D-B9CB-D6F1C9FE8A04}"/>
                  </a:ext>
                </a:extLst>
              </p:cNvPr>
              <p:cNvSpPr/>
              <p:nvPr/>
            </p:nvSpPr>
            <p:spPr>
              <a:xfrm>
                <a:off x="3994607" y="2578869"/>
                <a:ext cx="512756" cy="494024"/>
              </a:xfrm>
              <a:custGeom>
                <a:avLst/>
                <a:gdLst>
                  <a:gd name="connsiteX0" fmla="*/ 927568 w 2085975"/>
                  <a:gd name="connsiteY0" fmla="*/ 1322147 h 2009775"/>
                  <a:gd name="connsiteX1" fmla="*/ 818031 w 2085975"/>
                  <a:gd name="connsiteY1" fmla="*/ 1352628 h 2009775"/>
                  <a:gd name="connsiteX2" fmla="*/ 835176 w 2085975"/>
                  <a:gd name="connsiteY2" fmla="*/ 1496455 h 2009775"/>
                  <a:gd name="connsiteX3" fmla="*/ 835176 w 2085975"/>
                  <a:gd name="connsiteY3" fmla="*/ 1824115 h 2009775"/>
                  <a:gd name="connsiteX4" fmla="*/ 958048 w 2085975"/>
                  <a:gd name="connsiteY4" fmla="*/ 1824115 h 2009775"/>
                  <a:gd name="connsiteX5" fmla="*/ 958048 w 2085975"/>
                  <a:gd name="connsiteY5" fmla="*/ 1477405 h 2009775"/>
                  <a:gd name="connsiteX6" fmla="*/ 1032343 w 2085975"/>
                  <a:gd name="connsiteY6" fmla="*/ 1436447 h 2009775"/>
                  <a:gd name="connsiteX7" fmla="*/ 1067586 w 2085975"/>
                  <a:gd name="connsiteY7" fmla="*/ 1445972 h 2009775"/>
                  <a:gd name="connsiteX8" fmla="*/ 1100923 w 2085975"/>
                  <a:gd name="connsiteY8" fmla="*/ 1332625 h 2009775"/>
                  <a:gd name="connsiteX9" fmla="*/ 1055203 w 2085975"/>
                  <a:gd name="connsiteY9" fmla="*/ 1322147 h 2009775"/>
                  <a:gd name="connsiteX10" fmla="*/ 1015198 w 2085975"/>
                  <a:gd name="connsiteY10" fmla="*/ 1329768 h 2009775"/>
                  <a:gd name="connsiteX11" fmla="*/ 945666 w 2085975"/>
                  <a:gd name="connsiteY11" fmla="*/ 1391680 h 2009775"/>
                  <a:gd name="connsiteX12" fmla="*/ 927568 w 2085975"/>
                  <a:gd name="connsiteY12" fmla="*/ 1322147 h 2009775"/>
                  <a:gd name="connsiteX13" fmla="*/ 504658 w 2085975"/>
                  <a:gd name="connsiteY13" fmla="*/ 1160222 h 2009775"/>
                  <a:gd name="connsiteX14" fmla="*/ 491323 w 2085975"/>
                  <a:gd name="connsiteY14" fmla="*/ 1160222 h 2009775"/>
                  <a:gd name="connsiteX15" fmla="*/ 491323 w 2085975"/>
                  <a:gd name="connsiteY15" fmla="*/ 1823163 h 2009775"/>
                  <a:gd name="connsiteX16" fmla="*/ 618958 w 2085975"/>
                  <a:gd name="connsiteY16" fmla="*/ 1823163 h 2009775"/>
                  <a:gd name="connsiteX17" fmla="*/ 618958 w 2085975"/>
                  <a:gd name="connsiteY17" fmla="*/ 1529793 h 2009775"/>
                  <a:gd name="connsiteX18" fmla="*/ 779931 w 2085975"/>
                  <a:gd name="connsiteY18" fmla="*/ 1529793 h 2009775"/>
                  <a:gd name="connsiteX19" fmla="*/ 779931 w 2085975"/>
                  <a:gd name="connsiteY19" fmla="*/ 1420255 h 2009775"/>
                  <a:gd name="connsiteX20" fmla="*/ 618958 w 2085975"/>
                  <a:gd name="connsiteY20" fmla="*/ 1420255 h 2009775"/>
                  <a:gd name="connsiteX21" fmla="*/ 618958 w 2085975"/>
                  <a:gd name="connsiteY21" fmla="*/ 1267855 h 2009775"/>
                  <a:gd name="connsiteX22" fmla="*/ 819936 w 2085975"/>
                  <a:gd name="connsiteY22" fmla="*/ 1267855 h 2009775"/>
                  <a:gd name="connsiteX23" fmla="*/ 827556 w 2085975"/>
                  <a:gd name="connsiteY23" fmla="*/ 1209753 h 2009775"/>
                  <a:gd name="connsiteX24" fmla="*/ 504658 w 2085975"/>
                  <a:gd name="connsiteY24" fmla="*/ 1160222 h 2009775"/>
                  <a:gd name="connsiteX25" fmla="*/ 206526 w 2085975"/>
                  <a:gd name="connsiteY25" fmla="*/ 1911745 h 2009775"/>
                  <a:gd name="connsiteX26" fmla="*/ 265581 w 2085975"/>
                  <a:gd name="connsiteY26" fmla="*/ 1980325 h 2009775"/>
                  <a:gd name="connsiteX27" fmla="*/ 413218 w 2085975"/>
                  <a:gd name="connsiteY27" fmla="*/ 1824115 h 2009775"/>
                  <a:gd name="connsiteX28" fmla="*/ 421791 w 2085975"/>
                  <a:gd name="connsiteY28" fmla="*/ 1693622 h 2009775"/>
                  <a:gd name="connsiteX29" fmla="*/ 421791 w 2085975"/>
                  <a:gd name="connsiteY29" fmla="*/ 1161175 h 2009775"/>
                  <a:gd name="connsiteX30" fmla="*/ 293203 w 2085975"/>
                  <a:gd name="connsiteY30" fmla="*/ 1161175 h 2009775"/>
                  <a:gd name="connsiteX31" fmla="*/ 293203 w 2085975"/>
                  <a:gd name="connsiteY31" fmla="*/ 1707910 h 2009775"/>
                  <a:gd name="connsiteX32" fmla="*/ 280821 w 2085975"/>
                  <a:gd name="connsiteY32" fmla="*/ 1830783 h 2009775"/>
                  <a:gd name="connsiteX33" fmla="*/ 206526 w 2085975"/>
                  <a:gd name="connsiteY33" fmla="*/ 1911745 h 2009775"/>
                  <a:gd name="connsiteX34" fmla="*/ 1365718 w 2085975"/>
                  <a:gd name="connsiteY34" fmla="*/ 1575513 h 2009775"/>
                  <a:gd name="connsiteX35" fmla="*/ 1290471 w 2085975"/>
                  <a:gd name="connsiteY35" fmla="*/ 1741247 h 2009775"/>
                  <a:gd name="connsiteX36" fmla="*/ 1228558 w 2085975"/>
                  <a:gd name="connsiteY36" fmla="*/ 1701243 h 2009775"/>
                  <a:gd name="connsiteX37" fmla="*/ 1213318 w 2085975"/>
                  <a:gd name="connsiteY37" fmla="*/ 1577418 h 2009775"/>
                  <a:gd name="connsiteX38" fmla="*/ 1225701 w 2085975"/>
                  <a:gd name="connsiteY38" fmla="*/ 1467880 h 2009775"/>
                  <a:gd name="connsiteX39" fmla="*/ 1288566 w 2085975"/>
                  <a:gd name="connsiteY39" fmla="*/ 1418350 h 2009775"/>
                  <a:gd name="connsiteX40" fmla="*/ 1340953 w 2085975"/>
                  <a:gd name="connsiteY40" fmla="*/ 1444068 h 2009775"/>
                  <a:gd name="connsiteX41" fmla="*/ 1365718 w 2085975"/>
                  <a:gd name="connsiteY41" fmla="*/ 1575513 h 2009775"/>
                  <a:gd name="connsiteX42" fmla="*/ 1440966 w 2085975"/>
                  <a:gd name="connsiteY42" fmla="*/ 1766013 h 2009775"/>
                  <a:gd name="connsiteX43" fmla="*/ 1499068 w 2085975"/>
                  <a:gd name="connsiteY43" fmla="*/ 1576465 h 2009775"/>
                  <a:gd name="connsiteX44" fmla="*/ 1445728 w 2085975"/>
                  <a:gd name="connsiteY44" fmla="*/ 1397395 h 2009775"/>
                  <a:gd name="connsiteX45" fmla="*/ 1287613 w 2085975"/>
                  <a:gd name="connsiteY45" fmla="*/ 1324053 h 2009775"/>
                  <a:gd name="connsiteX46" fmla="*/ 1078063 w 2085975"/>
                  <a:gd name="connsiteY46" fmla="*/ 1580275 h 2009775"/>
                  <a:gd name="connsiteX47" fmla="*/ 1287613 w 2085975"/>
                  <a:gd name="connsiteY47" fmla="*/ 1833640 h 2009775"/>
                  <a:gd name="connsiteX48" fmla="*/ 1440966 w 2085975"/>
                  <a:gd name="connsiteY48" fmla="*/ 1766013 h 2009775"/>
                  <a:gd name="connsiteX49" fmla="*/ 1789581 w 2085975"/>
                  <a:gd name="connsiteY49" fmla="*/ 1491693 h 2009775"/>
                  <a:gd name="connsiteX50" fmla="*/ 1715286 w 2085975"/>
                  <a:gd name="connsiteY50" fmla="*/ 1561225 h 2009775"/>
                  <a:gd name="connsiteX51" fmla="*/ 1643848 w 2085975"/>
                  <a:gd name="connsiteY51" fmla="*/ 1491693 h 2009775"/>
                  <a:gd name="connsiteX52" fmla="*/ 1716238 w 2085975"/>
                  <a:gd name="connsiteY52" fmla="*/ 1419303 h 2009775"/>
                  <a:gd name="connsiteX53" fmla="*/ 1789581 w 2085975"/>
                  <a:gd name="connsiteY53" fmla="*/ 1491693 h 2009775"/>
                  <a:gd name="connsiteX54" fmla="*/ 2005798 w 2085975"/>
                  <a:gd name="connsiteY54" fmla="*/ 1386918 h 2009775"/>
                  <a:gd name="connsiteX55" fmla="*/ 1955316 w 2085975"/>
                  <a:gd name="connsiteY55" fmla="*/ 1305955 h 2009775"/>
                  <a:gd name="connsiteX56" fmla="*/ 1859113 w 2085975"/>
                  <a:gd name="connsiteY56" fmla="*/ 1347865 h 2009775"/>
                  <a:gd name="connsiteX57" fmla="*/ 1801963 w 2085975"/>
                  <a:gd name="connsiteY57" fmla="*/ 1337388 h 2009775"/>
                  <a:gd name="connsiteX58" fmla="*/ 1718143 w 2085975"/>
                  <a:gd name="connsiteY58" fmla="*/ 1325005 h 2009775"/>
                  <a:gd name="connsiteX59" fmla="*/ 1521928 w 2085975"/>
                  <a:gd name="connsiteY59" fmla="*/ 1490740 h 2009775"/>
                  <a:gd name="connsiteX60" fmla="*/ 1621941 w 2085975"/>
                  <a:gd name="connsiteY60" fmla="*/ 1626947 h 2009775"/>
                  <a:gd name="connsiteX61" fmla="*/ 1551456 w 2085975"/>
                  <a:gd name="connsiteY61" fmla="*/ 1664095 h 2009775"/>
                  <a:gd name="connsiteX62" fmla="*/ 1537168 w 2085975"/>
                  <a:gd name="connsiteY62" fmla="*/ 1708863 h 2009775"/>
                  <a:gd name="connsiteX63" fmla="*/ 1546693 w 2085975"/>
                  <a:gd name="connsiteY63" fmla="*/ 1748868 h 2009775"/>
                  <a:gd name="connsiteX64" fmla="*/ 1573363 w 2085975"/>
                  <a:gd name="connsiteY64" fmla="*/ 1772680 h 2009775"/>
                  <a:gd name="connsiteX65" fmla="*/ 1684806 w 2085975"/>
                  <a:gd name="connsiteY65" fmla="*/ 1787920 h 2009775"/>
                  <a:gd name="connsiteX66" fmla="*/ 1736241 w 2085975"/>
                  <a:gd name="connsiteY66" fmla="*/ 1788872 h 2009775"/>
                  <a:gd name="connsiteX67" fmla="*/ 1800058 w 2085975"/>
                  <a:gd name="connsiteY67" fmla="*/ 1803160 h 2009775"/>
                  <a:gd name="connsiteX68" fmla="*/ 1821966 w 2085975"/>
                  <a:gd name="connsiteY68" fmla="*/ 1846975 h 2009775"/>
                  <a:gd name="connsiteX69" fmla="*/ 1792438 w 2085975"/>
                  <a:gd name="connsiteY69" fmla="*/ 1896505 h 2009775"/>
                  <a:gd name="connsiteX70" fmla="*/ 1715286 w 2085975"/>
                  <a:gd name="connsiteY70" fmla="*/ 1912697 h 2009775"/>
                  <a:gd name="connsiteX71" fmla="*/ 1627656 w 2085975"/>
                  <a:gd name="connsiteY71" fmla="*/ 1852690 h 2009775"/>
                  <a:gd name="connsiteX72" fmla="*/ 1633371 w 2085975"/>
                  <a:gd name="connsiteY72" fmla="*/ 1821258 h 2009775"/>
                  <a:gd name="connsiteX73" fmla="*/ 1520976 w 2085975"/>
                  <a:gd name="connsiteY73" fmla="*/ 1821258 h 2009775"/>
                  <a:gd name="connsiteX74" fmla="*/ 1510498 w 2085975"/>
                  <a:gd name="connsiteY74" fmla="*/ 1870788 h 2009775"/>
                  <a:gd name="connsiteX75" fmla="*/ 1548598 w 2085975"/>
                  <a:gd name="connsiteY75" fmla="*/ 1957465 h 2009775"/>
                  <a:gd name="connsiteX76" fmla="*/ 1724811 w 2085975"/>
                  <a:gd name="connsiteY76" fmla="*/ 2009853 h 2009775"/>
                  <a:gd name="connsiteX77" fmla="*/ 1908643 w 2085975"/>
                  <a:gd name="connsiteY77" fmla="*/ 1946988 h 2009775"/>
                  <a:gd name="connsiteX78" fmla="*/ 1945791 w 2085975"/>
                  <a:gd name="connsiteY78" fmla="*/ 1846022 h 2009775"/>
                  <a:gd name="connsiteX79" fmla="*/ 1905786 w 2085975"/>
                  <a:gd name="connsiteY79" fmla="*/ 1741247 h 2009775"/>
                  <a:gd name="connsiteX80" fmla="*/ 1764816 w 2085975"/>
                  <a:gd name="connsiteY80" fmla="*/ 1697433 h 2009775"/>
                  <a:gd name="connsiteX81" fmla="*/ 1699093 w 2085975"/>
                  <a:gd name="connsiteY81" fmla="*/ 1696480 h 2009775"/>
                  <a:gd name="connsiteX82" fmla="*/ 1679091 w 2085975"/>
                  <a:gd name="connsiteY82" fmla="*/ 1685050 h 2009775"/>
                  <a:gd name="connsiteX83" fmla="*/ 1727668 w 2085975"/>
                  <a:gd name="connsiteY83" fmla="*/ 1645045 h 2009775"/>
                  <a:gd name="connsiteX84" fmla="*/ 1745766 w 2085975"/>
                  <a:gd name="connsiteY84" fmla="*/ 1645997 h 2009775"/>
                  <a:gd name="connsiteX85" fmla="*/ 1917216 w 2085975"/>
                  <a:gd name="connsiteY85" fmla="*/ 1500265 h 2009775"/>
                  <a:gd name="connsiteX86" fmla="*/ 1889593 w 2085975"/>
                  <a:gd name="connsiteY86" fmla="*/ 1420255 h 2009775"/>
                  <a:gd name="connsiteX87" fmla="*/ 1921026 w 2085975"/>
                  <a:gd name="connsiteY87" fmla="*/ 1423113 h 2009775"/>
                  <a:gd name="connsiteX88" fmla="*/ 2005798 w 2085975"/>
                  <a:gd name="connsiteY88" fmla="*/ 1386918 h 2009775"/>
                  <a:gd name="connsiteX89" fmla="*/ 472273 w 2085975"/>
                  <a:gd name="connsiteY89" fmla="*/ 583960 h 2009775"/>
                  <a:gd name="connsiteX90" fmla="*/ 216051 w 2085975"/>
                  <a:gd name="connsiteY90" fmla="*/ 778270 h 2009775"/>
                  <a:gd name="connsiteX91" fmla="*/ 321778 w 2085975"/>
                  <a:gd name="connsiteY91" fmla="*/ 915430 h 2009775"/>
                  <a:gd name="connsiteX92" fmla="*/ 291298 w 2085975"/>
                  <a:gd name="connsiteY92" fmla="*/ 815417 h 2009775"/>
                  <a:gd name="connsiteX93" fmla="*/ 472273 w 2085975"/>
                  <a:gd name="connsiteY93" fmla="*/ 583960 h 2009775"/>
                  <a:gd name="connsiteX94" fmla="*/ 2080093 w 2085975"/>
                  <a:gd name="connsiteY94" fmla="*/ 912572 h 2009775"/>
                  <a:gd name="connsiteX95" fmla="*/ 1988653 w 2085975"/>
                  <a:gd name="connsiteY95" fmla="*/ 764935 h 2009775"/>
                  <a:gd name="connsiteX96" fmla="*/ 1997226 w 2085975"/>
                  <a:gd name="connsiteY96" fmla="*/ 816370 h 2009775"/>
                  <a:gd name="connsiteX97" fmla="*/ 1464778 w 2085975"/>
                  <a:gd name="connsiteY97" fmla="*/ 1164985 h 2009775"/>
                  <a:gd name="connsiteX98" fmla="*/ 1574316 w 2085975"/>
                  <a:gd name="connsiteY98" fmla="*/ 1170700 h 2009775"/>
                  <a:gd name="connsiteX99" fmla="*/ 2080093 w 2085975"/>
                  <a:gd name="connsiteY99" fmla="*/ 912572 h 2009775"/>
                  <a:gd name="connsiteX100" fmla="*/ 1900071 w 2085975"/>
                  <a:gd name="connsiteY100" fmla="*/ 826847 h 2009775"/>
                  <a:gd name="connsiteX101" fmla="*/ 1765768 w 2085975"/>
                  <a:gd name="connsiteY101" fmla="*/ 671590 h 2009775"/>
                  <a:gd name="connsiteX102" fmla="*/ 1796248 w 2085975"/>
                  <a:gd name="connsiteY102" fmla="*/ 747790 h 2009775"/>
                  <a:gd name="connsiteX103" fmla="*/ 1131403 w 2085975"/>
                  <a:gd name="connsiteY103" fmla="*/ 1001155 h 2009775"/>
                  <a:gd name="connsiteX104" fmla="*/ 466558 w 2085975"/>
                  <a:gd name="connsiteY104" fmla="*/ 747790 h 2009775"/>
                  <a:gd name="connsiteX105" fmla="*/ 480846 w 2085975"/>
                  <a:gd name="connsiteY105" fmla="*/ 696355 h 2009775"/>
                  <a:gd name="connsiteX106" fmla="*/ 388453 w 2085975"/>
                  <a:gd name="connsiteY106" fmla="*/ 827800 h 2009775"/>
                  <a:gd name="connsiteX107" fmla="*/ 1143786 w 2085975"/>
                  <a:gd name="connsiteY107" fmla="*/ 1102120 h 2009775"/>
                  <a:gd name="connsiteX108" fmla="*/ 1900071 w 2085975"/>
                  <a:gd name="connsiteY108" fmla="*/ 826847 h 2009775"/>
                  <a:gd name="connsiteX109" fmla="*/ 1570506 w 2085975"/>
                  <a:gd name="connsiteY109" fmla="*/ 819228 h 2009775"/>
                  <a:gd name="connsiteX110" fmla="*/ 738021 w 2085975"/>
                  <a:gd name="connsiteY110" fmla="*/ 828753 h 2009775"/>
                  <a:gd name="connsiteX111" fmla="*/ 175093 w 2085975"/>
                  <a:gd name="connsiteY111" fmla="*/ 221058 h 2009775"/>
                  <a:gd name="connsiteX112" fmla="*/ 231291 w 2085975"/>
                  <a:gd name="connsiteY112" fmla="*/ 158193 h 2009775"/>
                  <a:gd name="connsiteX113" fmla="*/ 325588 w 2085975"/>
                  <a:gd name="connsiteY113" fmla="*/ 287733 h 2009775"/>
                  <a:gd name="connsiteX114" fmla="*/ 535138 w 2085975"/>
                  <a:gd name="connsiteY114" fmla="*/ 368695 h 2009775"/>
                  <a:gd name="connsiteX115" fmla="*/ 729448 w 2085975"/>
                  <a:gd name="connsiteY115" fmla="*/ 630633 h 2009775"/>
                  <a:gd name="connsiteX116" fmla="*/ 1168551 w 2085975"/>
                  <a:gd name="connsiteY116" fmla="*/ 603010 h 2009775"/>
                  <a:gd name="connsiteX117" fmla="*/ 1550503 w 2085975"/>
                  <a:gd name="connsiteY117" fmla="*/ 579198 h 2009775"/>
                  <a:gd name="connsiteX118" fmla="*/ 1772436 w 2085975"/>
                  <a:gd name="connsiteY118" fmla="*/ 401080 h 2009775"/>
                  <a:gd name="connsiteX119" fmla="*/ 1807678 w 2085975"/>
                  <a:gd name="connsiteY119" fmla="*/ 467755 h 2009775"/>
                  <a:gd name="connsiteX120" fmla="*/ 1667661 w 2085975"/>
                  <a:gd name="connsiteY120" fmla="*/ 589675 h 2009775"/>
                  <a:gd name="connsiteX121" fmla="*/ 1570506 w 2085975"/>
                  <a:gd name="connsiteY121" fmla="*/ 819228 h 2009775"/>
                  <a:gd name="connsiteX122" fmla="*/ 715161 w 2085975"/>
                  <a:gd name="connsiteY122" fmla="*/ 550623 h 2009775"/>
                  <a:gd name="connsiteX123" fmla="*/ 621816 w 2085975"/>
                  <a:gd name="connsiteY123" fmla="*/ 442990 h 2009775"/>
                  <a:gd name="connsiteX124" fmla="*/ 622768 w 2085975"/>
                  <a:gd name="connsiteY124" fmla="*/ 293448 h 2009775"/>
                  <a:gd name="connsiteX125" fmla="*/ 537996 w 2085975"/>
                  <a:gd name="connsiteY125" fmla="*/ 230583 h 2009775"/>
                  <a:gd name="connsiteX126" fmla="*/ 591336 w 2085975"/>
                  <a:gd name="connsiteY126" fmla="*/ 174385 h 2009775"/>
                  <a:gd name="connsiteX127" fmla="*/ 970431 w 2085975"/>
                  <a:gd name="connsiteY127" fmla="*/ 312498 h 2009775"/>
                  <a:gd name="connsiteX128" fmla="*/ 1229511 w 2085975"/>
                  <a:gd name="connsiteY128" fmla="*/ 177243 h 2009775"/>
                  <a:gd name="connsiteX129" fmla="*/ 1267611 w 2085975"/>
                  <a:gd name="connsiteY129" fmla="*/ 189625 h 2009775"/>
                  <a:gd name="connsiteX130" fmla="*/ 1355241 w 2085975"/>
                  <a:gd name="connsiteY130" fmla="*/ 377267 h 2009775"/>
                  <a:gd name="connsiteX131" fmla="*/ 1489543 w 2085975"/>
                  <a:gd name="connsiteY131" fmla="*/ 344883 h 2009775"/>
                  <a:gd name="connsiteX132" fmla="*/ 1520023 w 2085975"/>
                  <a:gd name="connsiteY132" fmla="*/ 373458 h 2009775"/>
                  <a:gd name="connsiteX133" fmla="*/ 1636228 w 2085975"/>
                  <a:gd name="connsiteY133" fmla="*/ 409652 h 2009775"/>
                  <a:gd name="connsiteX134" fmla="*/ 1845778 w 2085975"/>
                  <a:gd name="connsiteY134" fmla="*/ 186768 h 2009775"/>
                  <a:gd name="connsiteX135" fmla="*/ 1858161 w 2085975"/>
                  <a:gd name="connsiteY135" fmla="*/ 280113 h 2009775"/>
                  <a:gd name="connsiteX136" fmla="*/ 1620036 w 2085975"/>
                  <a:gd name="connsiteY136" fmla="*/ 489663 h 2009775"/>
                  <a:gd name="connsiteX137" fmla="*/ 1284756 w 2085975"/>
                  <a:gd name="connsiteY137" fmla="*/ 460135 h 2009775"/>
                  <a:gd name="connsiteX138" fmla="*/ 1095208 w 2085975"/>
                  <a:gd name="connsiteY138" fmla="*/ 519190 h 2009775"/>
                  <a:gd name="connsiteX139" fmla="*/ 715161 w 2085975"/>
                  <a:gd name="connsiteY139" fmla="*/ 550623 h 2009775"/>
                  <a:gd name="connsiteX140" fmla="*/ 1222843 w 2085975"/>
                  <a:gd name="connsiteY140" fmla="*/ 61990 h 2009775"/>
                  <a:gd name="connsiteX141" fmla="*/ 1249513 w 2085975"/>
                  <a:gd name="connsiteY141" fmla="*/ 103900 h 2009775"/>
                  <a:gd name="connsiteX142" fmla="*/ 1281898 w 2085975"/>
                  <a:gd name="connsiteY142" fmla="*/ 63895 h 2009775"/>
                  <a:gd name="connsiteX143" fmla="*/ 1251418 w 2085975"/>
                  <a:gd name="connsiteY143" fmla="*/ 29605 h 2009775"/>
                  <a:gd name="connsiteX144" fmla="*/ 1222843 w 2085975"/>
                  <a:gd name="connsiteY144" fmla="*/ 61990 h 2009775"/>
                  <a:gd name="connsiteX145" fmla="*/ 1927693 w 2085975"/>
                  <a:gd name="connsiteY145" fmla="*/ 133427 h 2009775"/>
                  <a:gd name="connsiteX146" fmla="*/ 2001036 w 2085975"/>
                  <a:gd name="connsiteY146" fmla="*/ 126760 h 2009775"/>
                  <a:gd name="connsiteX147" fmla="*/ 2015323 w 2085975"/>
                  <a:gd name="connsiteY147" fmla="*/ 57227 h 2009775"/>
                  <a:gd name="connsiteX148" fmla="*/ 1941981 w 2085975"/>
                  <a:gd name="connsiteY148" fmla="*/ 61990 h 2009775"/>
                  <a:gd name="connsiteX149" fmla="*/ 1927693 w 2085975"/>
                  <a:gd name="connsiteY149" fmla="*/ 133427 h 2009775"/>
                  <a:gd name="connsiteX150" fmla="*/ 1915311 w 2085975"/>
                  <a:gd name="connsiteY150" fmla="*/ 335358 h 2009775"/>
                  <a:gd name="connsiteX151" fmla="*/ 1910548 w 2085975"/>
                  <a:gd name="connsiteY151" fmla="*/ 379173 h 2009775"/>
                  <a:gd name="connsiteX152" fmla="*/ 1961031 w 2085975"/>
                  <a:gd name="connsiteY152" fmla="*/ 387745 h 2009775"/>
                  <a:gd name="connsiteX153" fmla="*/ 1963888 w 2085975"/>
                  <a:gd name="connsiteY153" fmla="*/ 339167 h 2009775"/>
                  <a:gd name="connsiteX154" fmla="*/ 1915311 w 2085975"/>
                  <a:gd name="connsiteY154" fmla="*/ 335358 h 2009775"/>
                  <a:gd name="connsiteX155" fmla="*/ 469416 w 2085975"/>
                  <a:gd name="connsiteY155" fmla="*/ 97232 h 2009775"/>
                  <a:gd name="connsiteX156" fmla="*/ 519898 w 2085975"/>
                  <a:gd name="connsiteY156" fmla="*/ 101043 h 2009775"/>
                  <a:gd name="connsiteX157" fmla="*/ 517993 w 2085975"/>
                  <a:gd name="connsiteY157" fmla="*/ 56275 h 2009775"/>
                  <a:gd name="connsiteX158" fmla="*/ 458938 w 2085975"/>
                  <a:gd name="connsiteY158" fmla="*/ 53418 h 2009775"/>
                  <a:gd name="connsiteX159" fmla="*/ 469416 w 2085975"/>
                  <a:gd name="connsiteY159" fmla="*/ 97232 h 2009775"/>
                  <a:gd name="connsiteX160" fmla="*/ 22693 w 2085975"/>
                  <a:gd name="connsiteY160" fmla="*/ 83898 h 2009775"/>
                  <a:gd name="connsiteX161" fmla="*/ 118896 w 2085975"/>
                  <a:gd name="connsiteY161" fmla="*/ 112473 h 2009775"/>
                  <a:gd name="connsiteX162" fmla="*/ 119848 w 2085975"/>
                  <a:gd name="connsiteY162" fmla="*/ 41035 h 2009775"/>
                  <a:gd name="connsiteX163" fmla="*/ 33171 w 2085975"/>
                  <a:gd name="connsiteY163" fmla="*/ 11507 h 2009775"/>
                  <a:gd name="connsiteX164" fmla="*/ 22693 w 2085975"/>
                  <a:gd name="connsiteY164" fmla="*/ 83898 h 2009775"/>
                  <a:gd name="connsiteX165" fmla="*/ 391311 w 2085975"/>
                  <a:gd name="connsiteY165" fmla="*/ 273445 h 2009775"/>
                  <a:gd name="connsiteX166" fmla="*/ 438936 w 2085975"/>
                  <a:gd name="connsiteY166" fmla="*/ 278208 h 2009775"/>
                  <a:gd name="connsiteX167" fmla="*/ 437031 w 2085975"/>
                  <a:gd name="connsiteY167" fmla="*/ 233440 h 2009775"/>
                  <a:gd name="connsiteX168" fmla="*/ 391311 w 2085975"/>
                  <a:gd name="connsiteY168" fmla="*/ 233440 h 2009775"/>
                  <a:gd name="connsiteX169" fmla="*/ 391311 w 2085975"/>
                  <a:gd name="connsiteY169" fmla="*/ 273445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2085975" h="2009775">
                    <a:moveTo>
                      <a:pt x="927568" y="1322147"/>
                    </a:moveTo>
                    <a:lnTo>
                      <a:pt x="818031" y="1352628"/>
                    </a:lnTo>
                    <a:cubicBezTo>
                      <a:pt x="827556" y="1380250"/>
                      <a:pt x="835176" y="1429780"/>
                      <a:pt x="835176" y="1496455"/>
                    </a:cubicBezTo>
                    <a:lnTo>
                      <a:pt x="835176" y="1824115"/>
                    </a:lnTo>
                    <a:lnTo>
                      <a:pt x="958048" y="1824115"/>
                    </a:lnTo>
                    <a:lnTo>
                      <a:pt x="958048" y="1477405"/>
                    </a:lnTo>
                    <a:cubicBezTo>
                      <a:pt x="980908" y="1449783"/>
                      <a:pt x="1005673" y="1436447"/>
                      <a:pt x="1032343" y="1436447"/>
                    </a:cubicBezTo>
                    <a:cubicBezTo>
                      <a:pt x="1045678" y="1436447"/>
                      <a:pt x="1056156" y="1439305"/>
                      <a:pt x="1067586" y="1445972"/>
                    </a:cubicBezTo>
                    <a:lnTo>
                      <a:pt x="1100923" y="1332625"/>
                    </a:lnTo>
                    <a:cubicBezTo>
                      <a:pt x="1081873" y="1324053"/>
                      <a:pt x="1073301" y="1322147"/>
                      <a:pt x="1055203" y="1322147"/>
                    </a:cubicBezTo>
                    <a:cubicBezTo>
                      <a:pt x="1041868" y="1322147"/>
                      <a:pt x="1025676" y="1325005"/>
                      <a:pt x="1015198" y="1329768"/>
                    </a:cubicBezTo>
                    <a:cubicBezTo>
                      <a:pt x="992338" y="1341197"/>
                      <a:pt x="963763" y="1366915"/>
                      <a:pt x="945666" y="1391680"/>
                    </a:cubicBezTo>
                    <a:cubicBezTo>
                      <a:pt x="945666" y="1364058"/>
                      <a:pt x="938998" y="1342150"/>
                      <a:pt x="927568" y="1322147"/>
                    </a:cubicBezTo>
                    <a:close/>
                    <a:moveTo>
                      <a:pt x="504658" y="1160222"/>
                    </a:moveTo>
                    <a:lnTo>
                      <a:pt x="491323" y="1160222"/>
                    </a:lnTo>
                    <a:lnTo>
                      <a:pt x="491323" y="1823163"/>
                    </a:lnTo>
                    <a:lnTo>
                      <a:pt x="618958" y="1823163"/>
                    </a:lnTo>
                    <a:lnTo>
                      <a:pt x="618958" y="1529793"/>
                    </a:lnTo>
                    <a:lnTo>
                      <a:pt x="779931" y="1529793"/>
                    </a:lnTo>
                    <a:lnTo>
                      <a:pt x="779931" y="1420255"/>
                    </a:lnTo>
                    <a:lnTo>
                      <a:pt x="618958" y="1420255"/>
                    </a:lnTo>
                    <a:lnTo>
                      <a:pt x="618958" y="1267855"/>
                    </a:lnTo>
                    <a:lnTo>
                      <a:pt x="819936" y="1267855"/>
                    </a:lnTo>
                    <a:lnTo>
                      <a:pt x="827556" y="1209753"/>
                    </a:lnTo>
                    <a:cubicBezTo>
                      <a:pt x="706588" y="1201180"/>
                      <a:pt x="597051" y="1182130"/>
                      <a:pt x="504658" y="1160222"/>
                    </a:cubicBezTo>
                    <a:close/>
                    <a:moveTo>
                      <a:pt x="206526" y="1911745"/>
                    </a:moveTo>
                    <a:lnTo>
                      <a:pt x="265581" y="1980325"/>
                    </a:lnTo>
                    <a:cubicBezTo>
                      <a:pt x="322731" y="1957465"/>
                      <a:pt x="394168" y="1906030"/>
                      <a:pt x="413218" y="1824115"/>
                    </a:cubicBezTo>
                    <a:cubicBezTo>
                      <a:pt x="419886" y="1797445"/>
                      <a:pt x="421791" y="1780300"/>
                      <a:pt x="421791" y="1693622"/>
                    </a:cubicBezTo>
                    <a:lnTo>
                      <a:pt x="421791" y="1161175"/>
                    </a:lnTo>
                    <a:lnTo>
                      <a:pt x="293203" y="1161175"/>
                    </a:lnTo>
                    <a:lnTo>
                      <a:pt x="293203" y="1707910"/>
                    </a:lnTo>
                    <a:cubicBezTo>
                      <a:pt x="293203" y="1779347"/>
                      <a:pt x="290346" y="1806018"/>
                      <a:pt x="280821" y="1830783"/>
                    </a:cubicBezTo>
                    <a:cubicBezTo>
                      <a:pt x="268438" y="1858405"/>
                      <a:pt x="238911" y="1890790"/>
                      <a:pt x="206526" y="1911745"/>
                    </a:cubicBezTo>
                    <a:close/>
                    <a:moveTo>
                      <a:pt x="1365718" y="1575513"/>
                    </a:moveTo>
                    <a:cubicBezTo>
                      <a:pt x="1365718" y="1691718"/>
                      <a:pt x="1342858" y="1741247"/>
                      <a:pt x="1290471" y="1741247"/>
                    </a:cubicBezTo>
                    <a:cubicBezTo>
                      <a:pt x="1266658" y="1741247"/>
                      <a:pt x="1239988" y="1727913"/>
                      <a:pt x="1228558" y="1701243"/>
                    </a:cubicBezTo>
                    <a:cubicBezTo>
                      <a:pt x="1219033" y="1676478"/>
                      <a:pt x="1213318" y="1634568"/>
                      <a:pt x="1213318" y="1577418"/>
                    </a:cubicBezTo>
                    <a:cubicBezTo>
                      <a:pt x="1213318" y="1528840"/>
                      <a:pt x="1218081" y="1494550"/>
                      <a:pt x="1225701" y="1467880"/>
                    </a:cubicBezTo>
                    <a:cubicBezTo>
                      <a:pt x="1235226" y="1437400"/>
                      <a:pt x="1259038" y="1418350"/>
                      <a:pt x="1288566" y="1418350"/>
                    </a:cubicBezTo>
                    <a:cubicBezTo>
                      <a:pt x="1310473" y="1418350"/>
                      <a:pt x="1329523" y="1427875"/>
                      <a:pt x="1340953" y="1444068"/>
                    </a:cubicBezTo>
                    <a:cubicBezTo>
                      <a:pt x="1358098" y="1466928"/>
                      <a:pt x="1365718" y="1509790"/>
                      <a:pt x="1365718" y="1575513"/>
                    </a:cubicBezTo>
                    <a:close/>
                    <a:moveTo>
                      <a:pt x="1440966" y="1766013"/>
                    </a:moveTo>
                    <a:cubicBezTo>
                      <a:pt x="1480971" y="1718388"/>
                      <a:pt x="1499068" y="1660285"/>
                      <a:pt x="1499068" y="1576465"/>
                    </a:cubicBezTo>
                    <a:cubicBezTo>
                      <a:pt x="1499068" y="1497408"/>
                      <a:pt x="1482876" y="1443115"/>
                      <a:pt x="1445728" y="1397395"/>
                    </a:cubicBezTo>
                    <a:cubicBezTo>
                      <a:pt x="1405723" y="1347865"/>
                      <a:pt x="1354288" y="1324053"/>
                      <a:pt x="1287613" y="1324053"/>
                    </a:cubicBezTo>
                    <a:cubicBezTo>
                      <a:pt x="1161883" y="1324053"/>
                      <a:pt x="1078063" y="1425970"/>
                      <a:pt x="1078063" y="1580275"/>
                    </a:cubicBezTo>
                    <a:cubicBezTo>
                      <a:pt x="1078063" y="1734580"/>
                      <a:pt x="1160931" y="1833640"/>
                      <a:pt x="1287613" y="1833640"/>
                    </a:cubicBezTo>
                    <a:cubicBezTo>
                      <a:pt x="1359051" y="1834593"/>
                      <a:pt x="1405723" y="1807922"/>
                      <a:pt x="1440966" y="1766013"/>
                    </a:cubicBezTo>
                    <a:close/>
                    <a:moveTo>
                      <a:pt x="1789581" y="1491693"/>
                    </a:moveTo>
                    <a:cubicBezTo>
                      <a:pt x="1789581" y="1536460"/>
                      <a:pt x="1762911" y="1561225"/>
                      <a:pt x="1715286" y="1561225"/>
                    </a:cubicBezTo>
                    <a:cubicBezTo>
                      <a:pt x="1672423" y="1561225"/>
                      <a:pt x="1643848" y="1541222"/>
                      <a:pt x="1643848" y="1491693"/>
                    </a:cubicBezTo>
                    <a:cubicBezTo>
                      <a:pt x="1643848" y="1445972"/>
                      <a:pt x="1670518" y="1419303"/>
                      <a:pt x="1716238" y="1419303"/>
                    </a:cubicBezTo>
                    <a:cubicBezTo>
                      <a:pt x="1761958" y="1419303"/>
                      <a:pt x="1789581" y="1445972"/>
                      <a:pt x="1789581" y="1491693"/>
                    </a:cubicBezTo>
                    <a:close/>
                    <a:moveTo>
                      <a:pt x="2005798" y="1386918"/>
                    </a:moveTo>
                    <a:lnTo>
                      <a:pt x="1955316" y="1305955"/>
                    </a:lnTo>
                    <a:cubicBezTo>
                      <a:pt x="1926741" y="1332625"/>
                      <a:pt x="1892451" y="1347865"/>
                      <a:pt x="1859113" y="1347865"/>
                    </a:cubicBezTo>
                    <a:cubicBezTo>
                      <a:pt x="1843873" y="1347865"/>
                      <a:pt x="1835301" y="1345960"/>
                      <a:pt x="1801963" y="1337388"/>
                    </a:cubicBezTo>
                    <a:cubicBezTo>
                      <a:pt x="1768626" y="1327863"/>
                      <a:pt x="1744813" y="1325005"/>
                      <a:pt x="1718143" y="1325005"/>
                    </a:cubicBezTo>
                    <a:cubicBezTo>
                      <a:pt x="1599081" y="1325005"/>
                      <a:pt x="1521928" y="1389775"/>
                      <a:pt x="1521928" y="1490740"/>
                    </a:cubicBezTo>
                    <a:cubicBezTo>
                      <a:pt x="1521928" y="1563130"/>
                      <a:pt x="1554313" y="1608850"/>
                      <a:pt x="1621941" y="1626947"/>
                    </a:cubicBezTo>
                    <a:cubicBezTo>
                      <a:pt x="1594318" y="1633615"/>
                      <a:pt x="1564791" y="1647903"/>
                      <a:pt x="1551456" y="1664095"/>
                    </a:cubicBezTo>
                    <a:cubicBezTo>
                      <a:pt x="1541931" y="1675525"/>
                      <a:pt x="1537168" y="1690765"/>
                      <a:pt x="1537168" y="1708863"/>
                    </a:cubicBezTo>
                    <a:cubicBezTo>
                      <a:pt x="1537168" y="1724103"/>
                      <a:pt x="1540978" y="1737438"/>
                      <a:pt x="1546693" y="1748868"/>
                    </a:cubicBezTo>
                    <a:cubicBezTo>
                      <a:pt x="1553361" y="1759345"/>
                      <a:pt x="1561933" y="1767918"/>
                      <a:pt x="1573363" y="1772680"/>
                    </a:cubicBezTo>
                    <a:cubicBezTo>
                      <a:pt x="1595271" y="1781253"/>
                      <a:pt x="1630513" y="1786968"/>
                      <a:pt x="1684806" y="1787920"/>
                    </a:cubicBezTo>
                    <a:cubicBezTo>
                      <a:pt x="1713381" y="1787920"/>
                      <a:pt x="1730526" y="1788872"/>
                      <a:pt x="1736241" y="1788872"/>
                    </a:cubicBezTo>
                    <a:cubicBezTo>
                      <a:pt x="1769578" y="1790778"/>
                      <a:pt x="1786723" y="1796493"/>
                      <a:pt x="1800058" y="1803160"/>
                    </a:cubicBezTo>
                    <a:cubicBezTo>
                      <a:pt x="1812441" y="1810780"/>
                      <a:pt x="1821966" y="1827925"/>
                      <a:pt x="1821966" y="1846975"/>
                    </a:cubicBezTo>
                    <a:cubicBezTo>
                      <a:pt x="1821966" y="1866025"/>
                      <a:pt x="1810536" y="1885075"/>
                      <a:pt x="1792438" y="1896505"/>
                    </a:cubicBezTo>
                    <a:cubicBezTo>
                      <a:pt x="1776246" y="1907935"/>
                      <a:pt x="1749576" y="1912697"/>
                      <a:pt x="1715286" y="1912697"/>
                    </a:cubicBezTo>
                    <a:cubicBezTo>
                      <a:pt x="1659088" y="1912697"/>
                      <a:pt x="1627656" y="1891743"/>
                      <a:pt x="1627656" y="1852690"/>
                    </a:cubicBezTo>
                    <a:cubicBezTo>
                      <a:pt x="1627656" y="1835545"/>
                      <a:pt x="1629561" y="1831735"/>
                      <a:pt x="1633371" y="1821258"/>
                    </a:cubicBezTo>
                    <a:lnTo>
                      <a:pt x="1520976" y="1821258"/>
                    </a:lnTo>
                    <a:cubicBezTo>
                      <a:pt x="1516213" y="1830783"/>
                      <a:pt x="1510498" y="1844118"/>
                      <a:pt x="1510498" y="1870788"/>
                    </a:cubicBezTo>
                    <a:cubicBezTo>
                      <a:pt x="1510498" y="1904125"/>
                      <a:pt x="1522881" y="1932700"/>
                      <a:pt x="1548598" y="1957465"/>
                    </a:cubicBezTo>
                    <a:cubicBezTo>
                      <a:pt x="1590508" y="1998422"/>
                      <a:pt x="1659088" y="2009853"/>
                      <a:pt x="1724811" y="2009853"/>
                    </a:cubicBezTo>
                    <a:cubicBezTo>
                      <a:pt x="1797201" y="2009853"/>
                      <a:pt x="1867686" y="1992708"/>
                      <a:pt x="1908643" y="1946988"/>
                    </a:cubicBezTo>
                    <a:cubicBezTo>
                      <a:pt x="1934361" y="1918413"/>
                      <a:pt x="1945791" y="1886980"/>
                      <a:pt x="1945791" y="1846022"/>
                    </a:cubicBezTo>
                    <a:cubicBezTo>
                      <a:pt x="1945791" y="1802208"/>
                      <a:pt x="1933408" y="1768870"/>
                      <a:pt x="1905786" y="1741247"/>
                    </a:cubicBezTo>
                    <a:cubicBezTo>
                      <a:pt x="1873401" y="1709815"/>
                      <a:pt x="1836253" y="1698385"/>
                      <a:pt x="1764816" y="1697433"/>
                    </a:cubicBezTo>
                    <a:lnTo>
                      <a:pt x="1699093" y="1696480"/>
                    </a:lnTo>
                    <a:cubicBezTo>
                      <a:pt x="1686711" y="1696480"/>
                      <a:pt x="1679091" y="1691718"/>
                      <a:pt x="1679091" y="1685050"/>
                    </a:cubicBezTo>
                    <a:cubicBezTo>
                      <a:pt x="1679091" y="1671715"/>
                      <a:pt x="1696236" y="1660285"/>
                      <a:pt x="1727668" y="1645045"/>
                    </a:cubicBezTo>
                    <a:cubicBezTo>
                      <a:pt x="1737193" y="1645997"/>
                      <a:pt x="1740051" y="1645997"/>
                      <a:pt x="1745766" y="1645997"/>
                    </a:cubicBezTo>
                    <a:cubicBezTo>
                      <a:pt x="1844826" y="1645997"/>
                      <a:pt x="1917216" y="1585038"/>
                      <a:pt x="1917216" y="1500265"/>
                    </a:cubicBezTo>
                    <a:cubicBezTo>
                      <a:pt x="1917216" y="1467880"/>
                      <a:pt x="1907691" y="1443115"/>
                      <a:pt x="1889593" y="1420255"/>
                    </a:cubicBezTo>
                    <a:cubicBezTo>
                      <a:pt x="1904833" y="1422160"/>
                      <a:pt x="1909596" y="1423113"/>
                      <a:pt x="1921026" y="1423113"/>
                    </a:cubicBezTo>
                    <a:cubicBezTo>
                      <a:pt x="1953411" y="1423113"/>
                      <a:pt x="1979128" y="1412635"/>
                      <a:pt x="2005798" y="1386918"/>
                    </a:cubicBezTo>
                    <a:close/>
                    <a:moveTo>
                      <a:pt x="472273" y="583960"/>
                    </a:moveTo>
                    <a:cubicBezTo>
                      <a:pt x="319873" y="621108"/>
                      <a:pt x="216051" y="694450"/>
                      <a:pt x="216051" y="778270"/>
                    </a:cubicBezTo>
                    <a:cubicBezTo>
                      <a:pt x="216051" y="830658"/>
                      <a:pt x="256056" y="878283"/>
                      <a:pt x="321778" y="915430"/>
                    </a:cubicBezTo>
                    <a:cubicBezTo>
                      <a:pt x="301776" y="883997"/>
                      <a:pt x="291298" y="849708"/>
                      <a:pt x="291298" y="815417"/>
                    </a:cubicBezTo>
                    <a:cubicBezTo>
                      <a:pt x="292251" y="728740"/>
                      <a:pt x="359878" y="647778"/>
                      <a:pt x="472273" y="583960"/>
                    </a:cubicBezTo>
                    <a:close/>
                    <a:moveTo>
                      <a:pt x="2080093" y="912572"/>
                    </a:moveTo>
                    <a:cubicBezTo>
                      <a:pt x="2080093" y="857328"/>
                      <a:pt x="2045803" y="806845"/>
                      <a:pt x="1988653" y="764935"/>
                    </a:cubicBezTo>
                    <a:cubicBezTo>
                      <a:pt x="1993416" y="782080"/>
                      <a:pt x="1997226" y="799225"/>
                      <a:pt x="1997226" y="816370"/>
                    </a:cubicBezTo>
                    <a:cubicBezTo>
                      <a:pt x="1997226" y="973533"/>
                      <a:pt x="1777198" y="1108788"/>
                      <a:pt x="1464778" y="1164985"/>
                    </a:cubicBezTo>
                    <a:cubicBezTo>
                      <a:pt x="1500021" y="1168795"/>
                      <a:pt x="1536216" y="1170700"/>
                      <a:pt x="1574316" y="1170700"/>
                    </a:cubicBezTo>
                    <a:cubicBezTo>
                      <a:pt x="1853398" y="1169747"/>
                      <a:pt x="2080093" y="1054495"/>
                      <a:pt x="2080093" y="912572"/>
                    </a:cubicBezTo>
                    <a:close/>
                    <a:moveTo>
                      <a:pt x="1900071" y="826847"/>
                    </a:moveTo>
                    <a:cubicBezTo>
                      <a:pt x="1900071" y="768745"/>
                      <a:pt x="1850541" y="715405"/>
                      <a:pt x="1765768" y="671590"/>
                    </a:cubicBezTo>
                    <a:cubicBezTo>
                      <a:pt x="1785771" y="695403"/>
                      <a:pt x="1796248" y="721120"/>
                      <a:pt x="1796248" y="747790"/>
                    </a:cubicBezTo>
                    <a:cubicBezTo>
                      <a:pt x="1796248" y="887808"/>
                      <a:pt x="1499068" y="1001155"/>
                      <a:pt x="1131403" y="1001155"/>
                    </a:cubicBezTo>
                    <a:cubicBezTo>
                      <a:pt x="764691" y="1001155"/>
                      <a:pt x="466558" y="887808"/>
                      <a:pt x="466558" y="747790"/>
                    </a:cubicBezTo>
                    <a:cubicBezTo>
                      <a:pt x="466558" y="729692"/>
                      <a:pt x="471321" y="712548"/>
                      <a:pt x="480846" y="696355"/>
                    </a:cubicBezTo>
                    <a:cubicBezTo>
                      <a:pt x="421791" y="735408"/>
                      <a:pt x="388453" y="780175"/>
                      <a:pt x="388453" y="827800"/>
                    </a:cubicBezTo>
                    <a:cubicBezTo>
                      <a:pt x="388453" y="979247"/>
                      <a:pt x="726591" y="1102120"/>
                      <a:pt x="1143786" y="1102120"/>
                    </a:cubicBezTo>
                    <a:cubicBezTo>
                      <a:pt x="1560981" y="1102120"/>
                      <a:pt x="1900071" y="977342"/>
                      <a:pt x="1900071" y="826847"/>
                    </a:cubicBezTo>
                    <a:close/>
                    <a:moveTo>
                      <a:pt x="1570506" y="819228"/>
                    </a:moveTo>
                    <a:cubicBezTo>
                      <a:pt x="1416201" y="918288"/>
                      <a:pt x="941856" y="956388"/>
                      <a:pt x="738021" y="828753"/>
                    </a:cubicBezTo>
                    <a:cubicBezTo>
                      <a:pt x="578001" y="728740"/>
                      <a:pt x="633246" y="569673"/>
                      <a:pt x="175093" y="221058"/>
                    </a:cubicBezTo>
                    <a:cubicBezTo>
                      <a:pt x="115086" y="175337"/>
                      <a:pt x="186523" y="126760"/>
                      <a:pt x="231291" y="158193"/>
                    </a:cubicBezTo>
                    <a:cubicBezTo>
                      <a:pt x="276058" y="189625"/>
                      <a:pt x="235101" y="197245"/>
                      <a:pt x="325588" y="287733"/>
                    </a:cubicBezTo>
                    <a:cubicBezTo>
                      <a:pt x="508468" y="470613"/>
                      <a:pt x="506563" y="305830"/>
                      <a:pt x="535138" y="368695"/>
                    </a:cubicBezTo>
                    <a:cubicBezTo>
                      <a:pt x="596098" y="499188"/>
                      <a:pt x="729448" y="630633"/>
                      <a:pt x="729448" y="630633"/>
                    </a:cubicBezTo>
                    <a:cubicBezTo>
                      <a:pt x="863751" y="718263"/>
                      <a:pt x="970431" y="737313"/>
                      <a:pt x="1168551" y="603010"/>
                    </a:cubicBezTo>
                    <a:cubicBezTo>
                      <a:pt x="1294281" y="518238"/>
                      <a:pt x="1242846" y="738265"/>
                      <a:pt x="1550503" y="579198"/>
                    </a:cubicBezTo>
                    <a:cubicBezTo>
                      <a:pt x="1662898" y="521095"/>
                      <a:pt x="1658136" y="560148"/>
                      <a:pt x="1772436" y="401080"/>
                    </a:cubicBezTo>
                    <a:cubicBezTo>
                      <a:pt x="1820061" y="335358"/>
                      <a:pt x="1910548" y="451563"/>
                      <a:pt x="1807678" y="467755"/>
                    </a:cubicBezTo>
                    <a:cubicBezTo>
                      <a:pt x="1766721" y="474423"/>
                      <a:pt x="1697188" y="519190"/>
                      <a:pt x="1667661" y="589675"/>
                    </a:cubicBezTo>
                    <a:cubicBezTo>
                      <a:pt x="1624798" y="695403"/>
                      <a:pt x="1642896" y="773508"/>
                      <a:pt x="1570506" y="819228"/>
                    </a:cubicBezTo>
                    <a:close/>
                    <a:moveTo>
                      <a:pt x="715161" y="550623"/>
                    </a:moveTo>
                    <a:cubicBezTo>
                      <a:pt x="677061" y="533478"/>
                      <a:pt x="637056" y="468708"/>
                      <a:pt x="621816" y="442990"/>
                    </a:cubicBezTo>
                    <a:cubicBezTo>
                      <a:pt x="664678" y="401080"/>
                      <a:pt x="647533" y="331548"/>
                      <a:pt x="622768" y="293448"/>
                    </a:cubicBezTo>
                    <a:cubicBezTo>
                      <a:pt x="598956" y="255348"/>
                      <a:pt x="569428" y="265825"/>
                      <a:pt x="537996" y="230583"/>
                    </a:cubicBezTo>
                    <a:cubicBezTo>
                      <a:pt x="505611" y="195340"/>
                      <a:pt x="550378" y="103900"/>
                      <a:pt x="591336" y="174385"/>
                    </a:cubicBezTo>
                    <a:cubicBezTo>
                      <a:pt x="744688" y="438227"/>
                      <a:pt x="845653" y="328690"/>
                      <a:pt x="970431" y="312498"/>
                    </a:cubicBezTo>
                    <a:cubicBezTo>
                      <a:pt x="1090446" y="297258"/>
                      <a:pt x="1197126" y="362980"/>
                      <a:pt x="1229511" y="177243"/>
                    </a:cubicBezTo>
                    <a:cubicBezTo>
                      <a:pt x="1235226" y="146762"/>
                      <a:pt x="1264753" y="140095"/>
                      <a:pt x="1267611" y="189625"/>
                    </a:cubicBezTo>
                    <a:cubicBezTo>
                      <a:pt x="1270468" y="240108"/>
                      <a:pt x="1289518" y="362027"/>
                      <a:pt x="1355241" y="377267"/>
                    </a:cubicBezTo>
                    <a:cubicBezTo>
                      <a:pt x="1420963" y="393460"/>
                      <a:pt x="1474303" y="362027"/>
                      <a:pt x="1489543" y="344883"/>
                    </a:cubicBezTo>
                    <a:cubicBezTo>
                      <a:pt x="1504783" y="327738"/>
                      <a:pt x="1513356" y="329642"/>
                      <a:pt x="1520023" y="373458"/>
                    </a:cubicBezTo>
                    <a:cubicBezTo>
                      <a:pt x="1526691" y="416320"/>
                      <a:pt x="1543836" y="476327"/>
                      <a:pt x="1636228" y="409652"/>
                    </a:cubicBezTo>
                    <a:cubicBezTo>
                      <a:pt x="1825776" y="274398"/>
                      <a:pt x="1771483" y="222010"/>
                      <a:pt x="1845778" y="186768"/>
                    </a:cubicBezTo>
                    <a:cubicBezTo>
                      <a:pt x="1887688" y="166765"/>
                      <a:pt x="1954363" y="231535"/>
                      <a:pt x="1858161" y="280113"/>
                    </a:cubicBezTo>
                    <a:cubicBezTo>
                      <a:pt x="1721001" y="349645"/>
                      <a:pt x="1706713" y="435370"/>
                      <a:pt x="1620036" y="489663"/>
                    </a:cubicBezTo>
                    <a:cubicBezTo>
                      <a:pt x="1474303" y="581103"/>
                      <a:pt x="1519071" y="493473"/>
                      <a:pt x="1284756" y="460135"/>
                    </a:cubicBezTo>
                    <a:cubicBezTo>
                      <a:pt x="1194268" y="447752"/>
                      <a:pt x="1165693" y="547765"/>
                      <a:pt x="1095208" y="519190"/>
                    </a:cubicBezTo>
                    <a:cubicBezTo>
                      <a:pt x="934236" y="452515"/>
                      <a:pt x="820888" y="465850"/>
                      <a:pt x="715161" y="550623"/>
                    </a:cubicBezTo>
                    <a:close/>
                    <a:moveTo>
                      <a:pt x="1222843" y="61990"/>
                    </a:moveTo>
                    <a:cubicBezTo>
                      <a:pt x="1228558" y="101995"/>
                      <a:pt x="1235226" y="101043"/>
                      <a:pt x="1249513" y="103900"/>
                    </a:cubicBezTo>
                    <a:cubicBezTo>
                      <a:pt x="1263801" y="107710"/>
                      <a:pt x="1281898" y="84850"/>
                      <a:pt x="1281898" y="63895"/>
                    </a:cubicBezTo>
                    <a:cubicBezTo>
                      <a:pt x="1282851" y="41987"/>
                      <a:pt x="1272373" y="28652"/>
                      <a:pt x="1251418" y="29605"/>
                    </a:cubicBezTo>
                    <a:cubicBezTo>
                      <a:pt x="1229511" y="30557"/>
                      <a:pt x="1221891" y="41035"/>
                      <a:pt x="1222843" y="61990"/>
                    </a:cubicBezTo>
                    <a:close/>
                    <a:moveTo>
                      <a:pt x="1927693" y="133427"/>
                    </a:moveTo>
                    <a:cubicBezTo>
                      <a:pt x="1944838" y="149620"/>
                      <a:pt x="1990558" y="139143"/>
                      <a:pt x="2001036" y="126760"/>
                    </a:cubicBezTo>
                    <a:cubicBezTo>
                      <a:pt x="2028658" y="96280"/>
                      <a:pt x="2029611" y="78182"/>
                      <a:pt x="2015323" y="57227"/>
                    </a:cubicBezTo>
                    <a:cubicBezTo>
                      <a:pt x="2001036" y="37225"/>
                      <a:pt x="1971508" y="40082"/>
                      <a:pt x="1941981" y="61990"/>
                    </a:cubicBezTo>
                    <a:cubicBezTo>
                      <a:pt x="1912453" y="83898"/>
                      <a:pt x="1918168" y="124855"/>
                      <a:pt x="1927693" y="133427"/>
                    </a:cubicBezTo>
                    <a:close/>
                    <a:moveTo>
                      <a:pt x="1915311" y="335358"/>
                    </a:moveTo>
                    <a:cubicBezTo>
                      <a:pt x="1901023" y="354408"/>
                      <a:pt x="1900071" y="368695"/>
                      <a:pt x="1910548" y="379173"/>
                    </a:cubicBezTo>
                    <a:cubicBezTo>
                      <a:pt x="1921978" y="390602"/>
                      <a:pt x="1944838" y="400127"/>
                      <a:pt x="1961031" y="387745"/>
                    </a:cubicBezTo>
                    <a:cubicBezTo>
                      <a:pt x="1977223" y="374410"/>
                      <a:pt x="1977223" y="355360"/>
                      <a:pt x="1963888" y="339167"/>
                    </a:cubicBezTo>
                    <a:cubicBezTo>
                      <a:pt x="1949601" y="322023"/>
                      <a:pt x="1930551" y="322023"/>
                      <a:pt x="1915311" y="335358"/>
                    </a:cubicBezTo>
                    <a:close/>
                    <a:moveTo>
                      <a:pt x="469416" y="97232"/>
                    </a:moveTo>
                    <a:cubicBezTo>
                      <a:pt x="491323" y="103900"/>
                      <a:pt x="501801" y="124855"/>
                      <a:pt x="519898" y="101043"/>
                    </a:cubicBezTo>
                    <a:cubicBezTo>
                      <a:pt x="529423" y="89612"/>
                      <a:pt x="530376" y="73420"/>
                      <a:pt x="517993" y="56275"/>
                    </a:cubicBezTo>
                    <a:cubicBezTo>
                      <a:pt x="510373" y="45798"/>
                      <a:pt x="474178" y="38177"/>
                      <a:pt x="458938" y="53418"/>
                    </a:cubicBezTo>
                    <a:cubicBezTo>
                      <a:pt x="443698" y="68657"/>
                      <a:pt x="457986" y="93423"/>
                      <a:pt x="469416" y="97232"/>
                    </a:cubicBezTo>
                    <a:close/>
                    <a:moveTo>
                      <a:pt x="22693" y="83898"/>
                    </a:moveTo>
                    <a:cubicBezTo>
                      <a:pt x="62698" y="108662"/>
                      <a:pt x="88416" y="145810"/>
                      <a:pt x="118896" y="112473"/>
                    </a:cubicBezTo>
                    <a:cubicBezTo>
                      <a:pt x="129373" y="101043"/>
                      <a:pt x="141756" y="81040"/>
                      <a:pt x="119848" y="41035"/>
                    </a:cubicBezTo>
                    <a:cubicBezTo>
                      <a:pt x="103656" y="11507"/>
                      <a:pt x="51268" y="77"/>
                      <a:pt x="33171" y="11507"/>
                    </a:cubicBezTo>
                    <a:cubicBezTo>
                      <a:pt x="14121" y="21985"/>
                      <a:pt x="-8739" y="64848"/>
                      <a:pt x="22693" y="83898"/>
                    </a:cubicBezTo>
                    <a:close/>
                    <a:moveTo>
                      <a:pt x="391311" y="273445"/>
                    </a:moveTo>
                    <a:cubicBezTo>
                      <a:pt x="403693" y="286780"/>
                      <a:pt x="425601" y="285827"/>
                      <a:pt x="438936" y="278208"/>
                    </a:cubicBezTo>
                    <a:cubicBezTo>
                      <a:pt x="451318" y="270588"/>
                      <a:pt x="449413" y="250585"/>
                      <a:pt x="437031" y="233440"/>
                    </a:cubicBezTo>
                    <a:cubicBezTo>
                      <a:pt x="429411" y="222962"/>
                      <a:pt x="406551" y="217248"/>
                      <a:pt x="391311" y="233440"/>
                    </a:cubicBezTo>
                    <a:cubicBezTo>
                      <a:pt x="376071" y="249633"/>
                      <a:pt x="382738" y="263920"/>
                      <a:pt x="391311" y="273445"/>
                    </a:cubicBezTo>
                    <a:close/>
                  </a:path>
                </a:pathLst>
              </a:custGeom>
              <a:solidFill>
                <a:srgbClr val="000000"/>
              </a:solidFill>
              <a:ln w="9525" cap="flat">
                <a:noFill/>
                <a:prstDash val="solid"/>
                <a:miter/>
              </a:ln>
            </p:spPr>
            <p:txBody>
              <a:bodyPr rtlCol="0" anchor="ctr"/>
              <a:lstStyle/>
              <a:p>
                <a:endParaRPr lang="en-IN"/>
              </a:p>
            </p:txBody>
          </p:sp>
        </p:grpSp>
        <p:grpSp>
          <p:nvGrpSpPr>
            <p:cNvPr id="33" name="Group 32">
              <a:extLst>
                <a:ext uri="{FF2B5EF4-FFF2-40B4-BE49-F238E27FC236}">
                  <a16:creationId xmlns:a16="http://schemas.microsoft.com/office/drawing/2014/main" id="{8792B278-91A2-4F7C-AB77-30560E92BB46}"/>
                </a:ext>
              </a:extLst>
            </p:cNvPr>
            <p:cNvGrpSpPr/>
            <p:nvPr/>
          </p:nvGrpSpPr>
          <p:grpSpPr>
            <a:xfrm>
              <a:off x="4132118" y="3469683"/>
              <a:ext cx="966966" cy="266480"/>
              <a:chOff x="2596538" y="2679906"/>
              <a:chExt cx="3480511" cy="959174"/>
            </a:xfrm>
            <a:solidFill>
              <a:srgbClr val="000000"/>
            </a:solidFill>
          </p:grpSpPr>
          <p:sp>
            <p:nvSpPr>
              <p:cNvPr id="34" name="Freeform: Shape 33">
                <a:extLst>
                  <a:ext uri="{FF2B5EF4-FFF2-40B4-BE49-F238E27FC236}">
                    <a16:creationId xmlns:a16="http://schemas.microsoft.com/office/drawing/2014/main" id="{21F34639-6745-418C-9CDB-3DEDE88E61A9}"/>
                  </a:ext>
                </a:extLst>
              </p:cNvPr>
              <p:cNvSpPr/>
              <p:nvPr/>
            </p:nvSpPr>
            <p:spPr>
              <a:xfrm>
                <a:off x="3604021" y="2925030"/>
                <a:ext cx="2473028" cy="580093"/>
              </a:xfrm>
              <a:custGeom>
                <a:avLst/>
                <a:gdLst>
                  <a:gd name="connsiteX0" fmla="*/ 77150 w 771525"/>
                  <a:gd name="connsiteY0" fmla="*/ 143789 h 180975"/>
                  <a:gd name="connsiteX1" fmla="*/ 77150 w 771525"/>
                  <a:gd name="connsiteY1" fmla="*/ 87101 h 180975"/>
                  <a:gd name="connsiteX2" fmla="*/ 27291 w 771525"/>
                  <a:gd name="connsiteY2" fmla="*/ 87101 h 180975"/>
                  <a:gd name="connsiteX3" fmla="*/ 27291 w 771525"/>
                  <a:gd name="connsiteY3" fmla="*/ 143789 h 180975"/>
                  <a:gd name="connsiteX4" fmla="*/ 1904 w 771525"/>
                  <a:gd name="connsiteY4" fmla="*/ 143789 h 180975"/>
                  <a:gd name="connsiteX5" fmla="*/ 1904 w 771525"/>
                  <a:gd name="connsiteY5" fmla="*/ 9368 h 180975"/>
                  <a:gd name="connsiteX6" fmla="*/ 27291 w 771525"/>
                  <a:gd name="connsiteY6" fmla="*/ 9368 h 180975"/>
                  <a:gd name="connsiteX7" fmla="*/ 27291 w 771525"/>
                  <a:gd name="connsiteY7" fmla="*/ 64659 h 180975"/>
                  <a:gd name="connsiteX8" fmla="*/ 77150 w 771525"/>
                  <a:gd name="connsiteY8" fmla="*/ 64659 h 180975"/>
                  <a:gd name="connsiteX9" fmla="*/ 77150 w 771525"/>
                  <a:gd name="connsiteY9" fmla="*/ 9368 h 180975"/>
                  <a:gd name="connsiteX10" fmla="*/ 102537 w 771525"/>
                  <a:gd name="connsiteY10" fmla="*/ 9368 h 180975"/>
                  <a:gd name="connsiteX11" fmla="*/ 102537 w 771525"/>
                  <a:gd name="connsiteY11" fmla="*/ 143789 h 180975"/>
                  <a:gd name="connsiteX12" fmla="*/ 195603 w 771525"/>
                  <a:gd name="connsiteY12" fmla="*/ 143789 h 180975"/>
                  <a:gd name="connsiteX13" fmla="*/ 175447 w 771525"/>
                  <a:gd name="connsiteY13" fmla="*/ 143789 h 180975"/>
                  <a:gd name="connsiteX14" fmla="*/ 173619 w 771525"/>
                  <a:gd name="connsiteY14" fmla="*/ 137138 h 180975"/>
                  <a:gd name="connsiteX15" fmla="*/ 144348 w 771525"/>
                  <a:gd name="connsiteY15" fmla="*/ 145820 h 180975"/>
                  <a:gd name="connsiteX16" fmla="*/ 118707 w 771525"/>
                  <a:gd name="connsiteY16" fmla="*/ 116550 h 180975"/>
                  <a:gd name="connsiteX17" fmla="*/ 147369 w 771525"/>
                  <a:gd name="connsiteY17" fmla="*/ 88903 h 180975"/>
                  <a:gd name="connsiteX18" fmla="*/ 170978 w 771525"/>
                  <a:gd name="connsiteY18" fmla="*/ 88903 h 180975"/>
                  <a:gd name="connsiteX19" fmla="*/ 170978 w 771525"/>
                  <a:gd name="connsiteY19" fmla="*/ 78596 h 180975"/>
                  <a:gd name="connsiteX20" fmla="*/ 152218 w 771525"/>
                  <a:gd name="connsiteY20" fmla="*/ 63873 h 180975"/>
                  <a:gd name="connsiteX21" fmla="*/ 124977 w 771525"/>
                  <a:gd name="connsiteY21" fmla="*/ 66792 h 180975"/>
                  <a:gd name="connsiteX22" fmla="*/ 121957 w 771525"/>
                  <a:gd name="connsiteY22" fmla="*/ 48032 h 180975"/>
                  <a:gd name="connsiteX23" fmla="*/ 155670 w 771525"/>
                  <a:gd name="connsiteY23" fmla="*/ 43385 h 180975"/>
                  <a:gd name="connsiteX24" fmla="*/ 195628 w 771525"/>
                  <a:gd name="connsiteY24" fmla="*/ 78927 h 180975"/>
                  <a:gd name="connsiteX25" fmla="*/ 170978 w 771525"/>
                  <a:gd name="connsiteY25" fmla="*/ 106649 h 180975"/>
                  <a:gd name="connsiteX26" fmla="*/ 152827 w 771525"/>
                  <a:gd name="connsiteY26" fmla="*/ 106649 h 180975"/>
                  <a:gd name="connsiteX27" fmla="*/ 142545 w 771525"/>
                  <a:gd name="connsiteY27" fmla="*/ 116347 h 180975"/>
                  <a:gd name="connsiteX28" fmla="*/ 152446 w 771525"/>
                  <a:gd name="connsiteY28" fmla="*/ 126247 h 180975"/>
                  <a:gd name="connsiteX29" fmla="*/ 171003 w 771525"/>
                  <a:gd name="connsiteY29" fmla="*/ 121170 h 180975"/>
                  <a:gd name="connsiteX30" fmla="*/ 243253 w 771525"/>
                  <a:gd name="connsiteY30" fmla="*/ 145795 h 180975"/>
                  <a:gd name="connsiteX31" fmla="*/ 209338 w 771525"/>
                  <a:gd name="connsiteY31" fmla="*/ 140134 h 180975"/>
                  <a:gd name="connsiteX32" fmla="*/ 212765 w 771525"/>
                  <a:gd name="connsiteY32" fmla="*/ 121373 h 180975"/>
                  <a:gd name="connsiteX33" fmla="*/ 242035 w 771525"/>
                  <a:gd name="connsiteY33" fmla="*/ 125613 h 180975"/>
                  <a:gd name="connsiteX34" fmla="*/ 254551 w 771525"/>
                  <a:gd name="connsiteY34" fmla="*/ 115712 h 180975"/>
                  <a:gd name="connsiteX35" fmla="*/ 237390 w 771525"/>
                  <a:gd name="connsiteY35" fmla="*/ 102790 h 180975"/>
                  <a:gd name="connsiteX36" fmla="*/ 210556 w 771525"/>
                  <a:gd name="connsiteY36" fmla="*/ 71920 h 180975"/>
                  <a:gd name="connsiteX37" fmla="*/ 247290 w 771525"/>
                  <a:gd name="connsiteY37" fmla="*/ 43462 h 180975"/>
                  <a:gd name="connsiteX38" fmla="*/ 276764 w 771525"/>
                  <a:gd name="connsiteY38" fmla="*/ 46889 h 180975"/>
                  <a:gd name="connsiteX39" fmla="*/ 274225 w 771525"/>
                  <a:gd name="connsiteY39" fmla="*/ 66463 h 180975"/>
                  <a:gd name="connsiteX40" fmla="*/ 247189 w 771525"/>
                  <a:gd name="connsiteY40" fmla="*/ 63644 h 180975"/>
                  <a:gd name="connsiteX41" fmla="*/ 234673 w 771525"/>
                  <a:gd name="connsiteY41" fmla="*/ 72123 h 180975"/>
                  <a:gd name="connsiteX42" fmla="*/ 248610 w 771525"/>
                  <a:gd name="connsiteY42" fmla="*/ 84030 h 180975"/>
                  <a:gd name="connsiteX43" fmla="*/ 278769 w 771525"/>
                  <a:gd name="connsiteY43" fmla="*/ 115027 h 180975"/>
                  <a:gd name="connsiteX44" fmla="*/ 243253 w 771525"/>
                  <a:gd name="connsiteY44" fmla="*/ 145795 h 180975"/>
                  <a:gd name="connsiteX45" fmla="*/ 352034 w 771525"/>
                  <a:gd name="connsiteY45" fmla="*/ 143789 h 180975"/>
                  <a:gd name="connsiteX46" fmla="*/ 352034 w 771525"/>
                  <a:gd name="connsiteY46" fmla="*/ 75246 h 180975"/>
                  <a:gd name="connsiteX47" fmla="*/ 344165 w 771525"/>
                  <a:gd name="connsiteY47" fmla="*/ 67376 h 180975"/>
                  <a:gd name="connsiteX48" fmla="*/ 318525 w 771525"/>
                  <a:gd name="connsiteY48" fmla="*/ 75652 h 180975"/>
                  <a:gd name="connsiteX49" fmla="*/ 318525 w 771525"/>
                  <a:gd name="connsiteY49" fmla="*/ 143789 h 180975"/>
                  <a:gd name="connsiteX50" fmla="*/ 293900 w 771525"/>
                  <a:gd name="connsiteY50" fmla="*/ 143789 h 180975"/>
                  <a:gd name="connsiteX51" fmla="*/ 293900 w 771525"/>
                  <a:gd name="connsiteY51" fmla="*/ 5331 h 180975"/>
                  <a:gd name="connsiteX52" fmla="*/ 318525 w 771525"/>
                  <a:gd name="connsiteY52" fmla="*/ 1904 h 180975"/>
                  <a:gd name="connsiteX53" fmla="*/ 318525 w 771525"/>
                  <a:gd name="connsiteY53" fmla="*/ 52956 h 180975"/>
                  <a:gd name="connsiteX54" fmla="*/ 354446 w 771525"/>
                  <a:gd name="connsiteY54" fmla="*/ 43462 h 180975"/>
                  <a:gd name="connsiteX55" fmla="*/ 376635 w 771525"/>
                  <a:gd name="connsiteY55" fmla="*/ 72529 h 180975"/>
                  <a:gd name="connsiteX56" fmla="*/ 376635 w 771525"/>
                  <a:gd name="connsiteY56" fmla="*/ 143789 h 180975"/>
                  <a:gd name="connsiteX57" fmla="*/ 394811 w 771525"/>
                  <a:gd name="connsiteY57" fmla="*/ 31581 h 180975"/>
                  <a:gd name="connsiteX58" fmla="*/ 394811 w 771525"/>
                  <a:gd name="connsiteY58" fmla="*/ 3123 h 180975"/>
                  <a:gd name="connsiteX59" fmla="*/ 419436 w 771525"/>
                  <a:gd name="connsiteY59" fmla="*/ 3123 h 180975"/>
                  <a:gd name="connsiteX60" fmla="*/ 419436 w 771525"/>
                  <a:gd name="connsiteY60" fmla="*/ 31581 h 180975"/>
                  <a:gd name="connsiteX61" fmla="*/ 394811 w 771525"/>
                  <a:gd name="connsiteY61" fmla="*/ 143789 h 180975"/>
                  <a:gd name="connsiteX62" fmla="*/ 394811 w 771525"/>
                  <a:gd name="connsiteY62" fmla="*/ 45493 h 180975"/>
                  <a:gd name="connsiteX63" fmla="*/ 419436 w 771525"/>
                  <a:gd name="connsiteY63" fmla="*/ 45493 h 180975"/>
                  <a:gd name="connsiteX64" fmla="*/ 419436 w 771525"/>
                  <a:gd name="connsiteY64" fmla="*/ 143789 h 180975"/>
                  <a:gd name="connsiteX65" fmla="*/ 436597 w 771525"/>
                  <a:gd name="connsiteY65" fmla="*/ 46305 h 180975"/>
                  <a:gd name="connsiteX66" fmla="*/ 484425 w 771525"/>
                  <a:gd name="connsiteY66" fmla="*/ 7363 h 180975"/>
                  <a:gd name="connsiteX67" fmla="*/ 520957 w 771525"/>
                  <a:gd name="connsiteY67" fmla="*/ 11805 h 180975"/>
                  <a:gd name="connsiteX68" fmla="*/ 518164 w 771525"/>
                  <a:gd name="connsiteY68" fmla="*/ 33790 h 180975"/>
                  <a:gd name="connsiteX69" fmla="*/ 485162 w 771525"/>
                  <a:gd name="connsiteY69" fmla="*/ 30363 h 180975"/>
                  <a:gd name="connsiteX70" fmla="*/ 461959 w 771525"/>
                  <a:gd name="connsiteY70" fmla="*/ 50672 h 180975"/>
                  <a:gd name="connsiteX71" fmla="*/ 461959 w 771525"/>
                  <a:gd name="connsiteY71" fmla="*/ 102334 h 180975"/>
                  <a:gd name="connsiteX72" fmla="*/ 485162 w 771525"/>
                  <a:gd name="connsiteY72" fmla="*/ 122643 h 180975"/>
                  <a:gd name="connsiteX73" fmla="*/ 518164 w 771525"/>
                  <a:gd name="connsiteY73" fmla="*/ 119215 h 180975"/>
                  <a:gd name="connsiteX74" fmla="*/ 520982 w 771525"/>
                  <a:gd name="connsiteY74" fmla="*/ 141225 h 180975"/>
                  <a:gd name="connsiteX75" fmla="*/ 484451 w 771525"/>
                  <a:gd name="connsiteY75" fmla="*/ 145668 h 180975"/>
                  <a:gd name="connsiteX76" fmla="*/ 436623 w 771525"/>
                  <a:gd name="connsiteY76" fmla="*/ 106725 h 180975"/>
                  <a:gd name="connsiteX77" fmla="*/ 571476 w 771525"/>
                  <a:gd name="connsiteY77" fmla="*/ 145795 h 180975"/>
                  <a:gd name="connsiteX78" fmla="*/ 528699 w 771525"/>
                  <a:gd name="connsiteY78" fmla="*/ 107055 h 180975"/>
                  <a:gd name="connsiteX79" fmla="*/ 528699 w 771525"/>
                  <a:gd name="connsiteY79" fmla="*/ 82227 h 180975"/>
                  <a:gd name="connsiteX80" fmla="*/ 571476 w 771525"/>
                  <a:gd name="connsiteY80" fmla="*/ 43487 h 180975"/>
                  <a:gd name="connsiteX81" fmla="*/ 614256 w 771525"/>
                  <a:gd name="connsiteY81" fmla="*/ 82227 h 180975"/>
                  <a:gd name="connsiteX82" fmla="*/ 614256 w 771525"/>
                  <a:gd name="connsiteY82" fmla="*/ 107055 h 180975"/>
                  <a:gd name="connsiteX83" fmla="*/ 571476 w 771525"/>
                  <a:gd name="connsiteY83" fmla="*/ 145795 h 180975"/>
                  <a:gd name="connsiteX84" fmla="*/ 571476 w 771525"/>
                  <a:gd name="connsiteY84" fmla="*/ 64558 h 180975"/>
                  <a:gd name="connsiteX85" fmla="*/ 553324 w 771525"/>
                  <a:gd name="connsiteY85" fmla="*/ 81516 h 180975"/>
                  <a:gd name="connsiteX86" fmla="*/ 553324 w 771525"/>
                  <a:gd name="connsiteY86" fmla="*/ 107868 h 180975"/>
                  <a:gd name="connsiteX87" fmla="*/ 571476 w 771525"/>
                  <a:gd name="connsiteY87" fmla="*/ 124826 h 180975"/>
                  <a:gd name="connsiteX88" fmla="*/ 589627 w 771525"/>
                  <a:gd name="connsiteY88" fmla="*/ 107868 h 180975"/>
                  <a:gd name="connsiteX89" fmla="*/ 589627 w 771525"/>
                  <a:gd name="connsiteY89" fmla="*/ 81415 h 180975"/>
                  <a:gd name="connsiteX90" fmla="*/ 571476 w 771525"/>
                  <a:gd name="connsiteY90" fmla="*/ 64457 h 180975"/>
                  <a:gd name="connsiteX91" fmla="*/ 679569 w 771525"/>
                  <a:gd name="connsiteY91" fmla="*/ 66082 h 180975"/>
                  <a:gd name="connsiteX92" fmla="*/ 653527 w 771525"/>
                  <a:gd name="connsiteY92" fmla="*/ 80400 h 180975"/>
                  <a:gd name="connsiteX93" fmla="*/ 653527 w 771525"/>
                  <a:gd name="connsiteY93" fmla="*/ 143866 h 180975"/>
                  <a:gd name="connsiteX94" fmla="*/ 628896 w 771525"/>
                  <a:gd name="connsiteY94" fmla="*/ 143866 h 180975"/>
                  <a:gd name="connsiteX95" fmla="*/ 628896 w 771525"/>
                  <a:gd name="connsiteY95" fmla="*/ 45493 h 180975"/>
                  <a:gd name="connsiteX96" fmla="*/ 649689 w 771525"/>
                  <a:gd name="connsiteY96" fmla="*/ 45493 h 180975"/>
                  <a:gd name="connsiteX97" fmla="*/ 651318 w 771525"/>
                  <a:gd name="connsiteY97" fmla="*/ 56383 h 180975"/>
                  <a:gd name="connsiteX98" fmla="*/ 677159 w 771525"/>
                  <a:gd name="connsiteY98" fmla="*/ 43462 h 180975"/>
                  <a:gd name="connsiteX99" fmla="*/ 772942 w 771525"/>
                  <a:gd name="connsiteY99" fmla="*/ 111092 h 180975"/>
                  <a:gd name="connsiteX100" fmla="*/ 740453 w 771525"/>
                  <a:gd name="connsiteY100" fmla="*/ 145795 h 180975"/>
                  <a:gd name="connsiteX101" fmla="*/ 714202 w 771525"/>
                  <a:gd name="connsiteY101" fmla="*/ 142952 h 180975"/>
                  <a:gd name="connsiteX102" fmla="*/ 714202 w 771525"/>
                  <a:gd name="connsiteY102" fmla="*/ 183571 h 180975"/>
                  <a:gd name="connsiteX103" fmla="*/ 689570 w 771525"/>
                  <a:gd name="connsiteY103" fmla="*/ 186998 h 180975"/>
                  <a:gd name="connsiteX104" fmla="*/ 689570 w 771525"/>
                  <a:gd name="connsiteY104" fmla="*/ 45493 h 180975"/>
                  <a:gd name="connsiteX105" fmla="*/ 709144 w 771525"/>
                  <a:gd name="connsiteY105" fmla="*/ 45493 h 180975"/>
                  <a:gd name="connsiteX106" fmla="*/ 711687 w 771525"/>
                  <a:gd name="connsiteY106" fmla="*/ 53769 h 180975"/>
                  <a:gd name="connsiteX107" fmla="*/ 742758 w 771525"/>
                  <a:gd name="connsiteY107" fmla="*/ 43487 h 180975"/>
                  <a:gd name="connsiteX108" fmla="*/ 773018 w 771525"/>
                  <a:gd name="connsiteY108" fmla="*/ 77607 h 180975"/>
                  <a:gd name="connsiteX109" fmla="*/ 714221 w 771525"/>
                  <a:gd name="connsiteY109" fmla="*/ 122186 h 180975"/>
                  <a:gd name="connsiteX110" fmla="*/ 736033 w 771525"/>
                  <a:gd name="connsiteY110" fmla="*/ 124724 h 180975"/>
                  <a:gd name="connsiteX111" fmla="*/ 748339 w 771525"/>
                  <a:gd name="connsiteY111" fmla="*/ 111600 h 180975"/>
                  <a:gd name="connsiteX112" fmla="*/ 748339 w 771525"/>
                  <a:gd name="connsiteY112" fmla="*/ 76947 h 180975"/>
                  <a:gd name="connsiteX113" fmla="*/ 736233 w 771525"/>
                  <a:gd name="connsiteY113" fmla="*/ 64431 h 180975"/>
                  <a:gd name="connsiteX114" fmla="*/ 714221 w 771525"/>
                  <a:gd name="connsiteY114" fmla="*/ 7331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71525" h="180975">
                    <a:moveTo>
                      <a:pt x="77150" y="143789"/>
                    </a:moveTo>
                    <a:lnTo>
                      <a:pt x="77150" y="87101"/>
                    </a:lnTo>
                    <a:lnTo>
                      <a:pt x="27291" y="87101"/>
                    </a:lnTo>
                    <a:lnTo>
                      <a:pt x="27291" y="143789"/>
                    </a:lnTo>
                    <a:lnTo>
                      <a:pt x="1904" y="143789"/>
                    </a:lnTo>
                    <a:lnTo>
                      <a:pt x="1904" y="9368"/>
                    </a:lnTo>
                    <a:lnTo>
                      <a:pt x="27291" y="9368"/>
                    </a:lnTo>
                    <a:lnTo>
                      <a:pt x="27291" y="64659"/>
                    </a:lnTo>
                    <a:lnTo>
                      <a:pt x="77150" y="64659"/>
                    </a:lnTo>
                    <a:lnTo>
                      <a:pt x="77150" y="9368"/>
                    </a:lnTo>
                    <a:lnTo>
                      <a:pt x="102537" y="9368"/>
                    </a:lnTo>
                    <a:lnTo>
                      <a:pt x="102537" y="143789"/>
                    </a:lnTo>
                    <a:moveTo>
                      <a:pt x="195603" y="143789"/>
                    </a:moveTo>
                    <a:lnTo>
                      <a:pt x="175447" y="143789"/>
                    </a:lnTo>
                    <a:lnTo>
                      <a:pt x="173619" y="137138"/>
                    </a:lnTo>
                    <a:cubicBezTo>
                      <a:pt x="164905" y="142800"/>
                      <a:pt x="154738" y="145820"/>
                      <a:pt x="144348" y="145820"/>
                    </a:cubicBezTo>
                    <a:cubicBezTo>
                      <a:pt x="126374" y="145820"/>
                      <a:pt x="118707" y="133508"/>
                      <a:pt x="118707" y="116550"/>
                    </a:cubicBezTo>
                    <a:cubicBezTo>
                      <a:pt x="118707" y="96570"/>
                      <a:pt x="127389" y="88903"/>
                      <a:pt x="147369" y="88903"/>
                    </a:cubicBezTo>
                    <a:lnTo>
                      <a:pt x="170978" y="88903"/>
                    </a:lnTo>
                    <a:lnTo>
                      <a:pt x="170978" y="78596"/>
                    </a:lnTo>
                    <a:cubicBezTo>
                      <a:pt x="170978" y="67706"/>
                      <a:pt x="167957" y="63873"/>
                      <a:pt x="152218" y="63873"/>
                    </a:cubicBezTo>
                    <a:cubicBezTo>
                      <a:pt x="143064" y="63936"/>
                      <a:pt x="133940" y="64914"/>
                      <a:pt x="124977" y="66792"/>
                    </a:cubicBezTo>
                    <a:lnTo>
                      <a:pt x="121957" y="48032"/>
                    </a:lnTo>
                    <a:cubicBezTo>
                      <a:pt x="132939" y="44993"/>
                      <a:pt x="144277" y="43429"/>
                      <a:pt x="155670" y="43385"/>
                    </a:cubicBezTo>
                    <a:cubicBezTo>
                      <a:pt x="186540" y="43385"/>
                      <a:pt x="195628" y="54276"/>
                      <a:pt x="195628" y="78927"/>
                    </a:cubicBezTo>
                    <a:close/>
                    <a:moveTo>
                      <a:pt x="170978" y="106649"/>
                    </a:moveTo>
                    <a:lnTo>
                      <a:pt x="152827" y="106649"/>
                    </a:lnTo>
                    <a:cubicBezTo>
                      <a:pt x="144754" y="106649"/>
                      <a:pt x="142545" y="108857"/>
                      <a:pt x="142545" y="116347"/>
                    </a:cubicBezTo>
                    <a:cubicBezTo>
                      <a:pt x="142545" y="123201"/>
                      <a:pt x="144754" y="126247"/>
                      <a:pt x="152446" y="126247"/>
                    </a:cubicBezTo>
                    <a:cubicBezTo>
                      <a:pt x="158960" y="126146"/>
                      <a:pt x="165342" y="124395"/>
                      <a:pt x="171003" y="121170"/>
                    </a:cubicBezTo>
                    <a:close/>
                    <a:moveTo>
                      <a:pt x="243253" y="145795"/>
                    </a:moveTo>
                    <a:cubicBezTo>
                      <a:pt x="231728" y="145605"/>
                      <a:pt x="220299" y="143698"/>
                      <a:pt x="209338" y="140134"/>
                    </a:cubicBezTo>
                    <a:lnTo>
                      <a:pt x="212765" y="121373"/>
                    </a:lnTo>
                    <a:cubicBezTo>
                      <a:pt x="222284" y="124097"/>
                      <a:pt x="232135" y="125524"/>
                      <a:pt x="242035" y="125613"/>
                    </a:cubicBezTo>
                    <a:cubicBezTo>
                      <a:pt x="252926" y="125613"/>
                      <a:pt x="254551" y="123074"/>
                      <a:pt x="254551" y="115712"/>
                    </a:cubicBezTo>
                    <a:cubicBezTo>
                      <a:pt x="254551" y="109670"/>
                      <a:pt x="253332" y="106624"/>
                      <a:pt x="237390" y="102790"/>
                    </a:cubicBezTo>
                    <a:cubicBezTo>
                      <a:pt x="213373" y="96926"/>
                      <a:pt x="210556" y="90884"/>
                      <a:pt x="210556" y="71920"/>
                    </a:cubicBezTo>
                    <a:cubicBezTo>
                      <a:pt x="210556" y="52145"/>
                      <a:pt x="219238" y="43462"/>
                      <a:pt x="247290" y="43462"/>
                    </a:cubicBezTo>
                    <a:cubicBezTo>
                      <a:pt x="257216" y="43472"/>
                      <a:pt x="267104" y="44622"/>
                      <a:pt x="276764" y="46889"/>
                    </a:cubicBezTo>
                    <a:lnTo>
                      <a:pt x="274225" y="66463"/>
                    </a:lnTo>
                    <a:cubicBezTo>
                      <a:pt x="265302" y="64812"/>
                      <a:pt x="256262" y="63873"/>
                      <a:pt x="247189" y="63644"/>
                    </a:cubicBezTo>
                    <a:cubicBezTo>
                      <a:pt x="236501" y="63644"/>
                      <a:pt x="234673" y="66182"/>
                      <a:pt x="234673" y="72123"/>
                    </a:cubicBezTo>
                    <a:cubicBezTo>
                      <a:pt x="234673" y="79993"/>
                      <a:pt x="235282" y="80602"/>
                      <a:pt x="248610" y="84030"/>
                    </a:cubicBezTo>
                    <a:cubicBezTo>
                      <a:pt x="276129" y="91315"/>
                      <a:pt x="278769" y="94946"/>
                      <a:pt x="278769" y="115027"/>
                    </a:cubicBezTo>
                    <a:cubicBezTo>
                      <a:pt x="278769" y="134092"/>
                      <a:pt x="272906" y="145795"/>
                      <a:pt x="243253" y="145795"/>
                    </a:cubicBezTo>
                    <a:close/>
                    <a:moveTo>
                      <a:pt x="352034" y="143789"/>
                    </a:moveTo>
                    <a:lnTo>
                      <a:pt x="352034" y="75246"/>
                    </a:lnTo>
                    <a:cubicBezTo>
                      <a:pt x="352034" y="69991"/>
                      <a:pt x="349827" y="67376"/>
                      <a:pt x="344165" y="67376"/>
                    </a:cubicBezTo>
                    <a:cubicBezTo>
                      <a:pt x="338123" y="67376"/>
                      <a:pt x="327409" y="71006"/>
                      <a:pt x="318525" y="75652"/>
                    </a:cubicBezTo>
                    <a:lnTo>
                      <a:pt x="318525" y="143789"/>
                    </a:lnTo>
                    <a:lnTo>
                      <a:pt x="293900" y="143789"/>
                    </a:lnTo>
                    <a:lnTo>
                      <a:pt x="293900" y="5331"/>
                    </a:lnTo>
                    <a:lnTo>
                      <a:pt x="318525" y="1904"/>
                    </a:lnTo>
                    <a:lnTo>
                      <a:pt x="318525" y="52956"/>
                    </a:lnTo>
                    <a:cubicBezTo>
                      <a:pt x="329670" y="47234"/>
                      <a:pt x="341931" y="43995"/>
                      <a:pt x="354446" y="43462"/>
                    </a:cubicBezTo>
                    <a:cubicBezTo>
                      <a:pt x="370796" y="43462"/>
                      <a:pt x="376635" y="54962"/>
                      <a:pt x="376635" y="72529"/>
                    </a:cubicBezTo>
                    <a:lnTo>
                      <a:pt x="376635" y="143789"/>
                    </a:lnTo>
                    <a:close/>
                    <a:moveTo>
                      <a:pt x="394811" y="31581"/>
                    </a:moveTo>
                    <a:lnTo>
                      <a:pt x="394811" y="3123"/>
                    </a:lnTo>
                    <a:lnTo>
                      <a:pt x="419436" y="3123"/>
                    </a:lnTo>
                    <a:lnTo>
                      <a:pt x="419436" y="31581"/>
                    </a:lnTo>
                    <a:close/>
                    <a:moveTo>
                      <a:pt x="394811" y="143789"/>
                    </a:moveTo>
                    <a:lnTo>
                      <a:pt x="394811" y="45493"/>
                    </a:lnTo>
                    <a:lnTo>
                      <a:pt x="419436" y="45493"/>
                    </a:lnTo>
                    <a:lnTo>
                      <a:pt x="419436" y="143789"/>
                    </a:lnTo>
                    <a:close/>
                    <a:moveTo>
                      <a:pt x="436597" y="46305"/>
                    </a:moveTo>
                    <a:cubicBezTo>
                      <a:pt x="436597" y="21681"/>
                      <a:pt x="450915" y="7363"/>
                      <a:pt x="484425" y="7363"/>
                    </a:cubicBezTo>
                    <a:cubicBezTo>
                      <a:pt x="496738" y="7363"/>
                      <a:pt x="509004" y="8852"/>
                      <a:pt x="520957" y="11805"/>
                    </a:cubicBezTo>
                    <a:lnTo>
                      <a:pt x="518164" y="33790"/>
                    </a:lnTo>
                    <a:cubicBezTo>
                      <a:pt x="507279" y="31726"/>
                      <a:pt x="496238" y="30581"/>
                      <a:pt x="485162" y="30363"/>
                    </a:cubicBezTo>
                    <a:cubicBezTo>
                      <a:pt x="467595" y="30363"/>
                      <a:pt x="461959" y="36430"/>
                      <a:pt x="461959" y="50672"/>
                    </a:cubicBezTo>
                    <a:lnTo>
                      <a:pt x="461959" y="102334"/>
                    </a:lnTo>
                    <a:cubicBezTo>
                      <a:pt x="461959" y="116652"/>
                      <a:pt x="467619" y="122643"/>
                      <a:pt x="485162" y="122643"/>
                    </a:cubicBezTo>
                    <a:cubicBezTo>
                      <a:pt x="496238" y="122424"/>
                      <a:pt x="507279" y="121279"/>
                      <a:pt x="518164" y="119215"/>
                    </a:cubicBezTo>
                    <a:lnTo>
                      <a:pt x="520982" y="141225"/>
                    </a:lnTo>
                    <a:cubicBezTo>
                      <a:pt x="509030" y="144178"/>
                      <a:pt x="496763" y="145668"/>
                      <a:pt x="484451" y="145668"/>
                    </a:cubicBezTo>
                    <a:cubicBezTo>
                      <a:pt x="450940" y="145668"/>
                      <a:pt x="436623" y="131350"/>
                      <a:pt x="436623" y="106725"/>
                    </a:cubicBezTo>
                    <a:close/>
                    <a:moveTo>
                      <a:pt x="571476" y="145795"/>
                    </a:moveTo>
                    <a:cubicBezTo>
                      <a:pt x="537762" y="145795"/>
                      <a:pt x="528699" y="127238"/>
                      <a:pt x="528699" y="107055"/>
                    </a:cubicBezTo>
                    <a:lnTo>
                      <a:pt x="528699" y="82227"/>
                    </a:lnTo>
                    <a:cubicBezTo>
                      <a:pt x="528699" y="62045"/>
                      <a:pt x="537788" y="43487"/>
                      <a:pt x="571476" y="43487"/>
                    </a:cubicBezTo>
                    <a:cubicBezTo>
                      <a:pt x="605163" y="43487"/>
                      <a:pt x="614256" y="62045"/>
                      <a:pt x="614256" y="82227"/>
                    </a:cubicBezTo>
                    <a:lnTo>
                      <a:pt x="614256" y="107055"/>
                    </a:lnTo>
                    <a:cubicBezTo>
                      <a:pt x="614180" y="127238"/>
                      <a:pt x="605113" y="145795"/>
                      <a:pt x="571476" y="145795"/>
                    </a:cubicBezTo>
                    <a:close/>
                    <a:moveTo>
                      <a:pt x="571476" y="64558"/>
                    </a:moveTo>
                    <a:cubicBezTo>
                      <a:pt x="558351" y="64558"/>
                      <a:pt x="553324" y="70422"/>
                      <a:pt x="553324" y="81516"/>
                    </a:cubicBezTo>
                    <a:lnTo>
                      <a:pt x="553324" y="107868"/>
                    </a:lnTo>
                    <a:cubicBezTo>
                      <a:pt x="553324" y="118961"/>
                      <a:pt x="558402" y="124826"/>
                      <a:pt x="571476" y="124826"/>
                    </a:cubicBezTo>
                    <a:cubicBezTo>
                      <a:pt x="584550" y="124826"/>
                      <a:pt x="589627" y="118961"/>
                      <a:pt x="589627" y="107868"/>
                    </a:cubicBezTo>
                    <a:lnTo>
                      <a:pt x="589627" y="81415"/>
                    </a:lnTo>
                    <a:cubicBezTo>
                      <a:pt x="589576" y="70321"/>
                      <a:pt x="584524" y="64457"/>
                      <a:pt x="571476" y="64457"/>
                    </a:cubicBezTo>
                    <a:close/>
                    <a:moveTo>
                      <a:pt x="679569" y="66082"/>
                    </a:moveTo>
                    <a:cubicBezTo>
                      <a:pt x="670529" y="70176"/>
                      <a:pt x="661824" y="74966"/>
                      <a:pt x="653527" y="80400"/>
                    </a:cubicBezTo>
                    <a:lnTo>
                      <a:pt x="653527" y="143866"/>
                    </a:lnTo>
                    <a:lnTo>
                      <a:pt x="628896" y="143866"/>
                    </a:lnTo>
                    <a:lnTo>
                      <a:pt x="628896" y="45493"/>
                    </a:lnTo>
                    <a:lnTo>
                      <a:pt x="649689" y="45493"/>
                    </a:lnTo>
                    <a:lnTo>
                      <a:pt x="651318" y="56383"/>
                    </a:lnTo>
                    <a:cubicBezTo>
                      <a:pt x="659328" y="50962"/>
                      <a:pt x="668015" y="46615"/>
                      <a:pt x="677159" y="43462"/>
                    </a:cubicBezTo>
                    <a:close/>
                    <a:moveTo>
                      <a:pt x="772942" y="111092"/>
                    </a:moveTo>
                    <a:cubicBezTo>
                      <a:pt x="772942" y="132898"/>
                      <a:pt x="763246" y="145795"/>
                      <a:pt x="740453" y="145795"/>
                    </a:cubicBezTo>
                    <a:cubicBezTo>
                      <a:pt x="731623" y="145701"/>
                      <a:pt x="722831" y="144749"/>
                      <a:pt x="714202" y="142952"/>
                    </a:cubicBezTo>
                    <a:lnTo>
                      <a:pt x="714202" y="183571"/>
                    </a:lnTo>
                    <a:lnTo>
                      <a:pt x="689570" y="186998"/>
                    </a:lnTo>
                    <a:lnTo>
                      <a:pt x="689570" y="45493"/>
                    </a:lnTo>
                    <a:lnTo>
                      <a:pt x="709144" y="45493"/>
                    </a:lnTo>
                    <a:lnTo>
                      <a:pt x="711687" y="53769"/>
                    </a:lnTo>
                    <a:cubicBezTo>
                      <a:pt x="720660" y="47067"/>
                      <a:pt x="731566" y="43462"/>
                      <a:pt x="742758" y="43487"/>
                    </a:cubicBezTo>
                    <a:cubicBezTo>
                      <a:pt x="762531" y="43487"/>
                      <a:pt x="773018" y="55191"/>
                      <a:pt x="773018" y="77607"/>
                    </a:cubicBezTo>
                    <a:close/>
                    <a:moveTo>
                      <a:pt x="714221" y="122186"/>
                    </a:moveTo>
                    <a:cubicBezTo>
                      <a:pt x="721383" y="123759"/>
                      <a:pt x="728699" y="124613"/>
                      <a:pt x="736033" y="124724"/>
                    </a:cubicBezTo>
                    <a:cubicBezTo>
                      <a:pt x="744920" y="124724"/>
                      <a:pt x="748339" y="120485"/>
                      <a:pt x="748339" y="111600"/>
                    </a:cubicBezTo>
                    <a:lnTo>
                      <a:pt x="748339" y="76947"/>
                    </a:lnTo>
                    <a:cubicBezTo>
                      <a:pt x="748339" y="68874"/>
                      <a:pt x="745320" y="64431"/>
                      <a:pt x="736233" y="64431"/>
                    </a:cubicBezTo>
                    <a:cubicBezTo>
                      <a:pt x="728089" y="64726"/>
                      <a:pt x="720288" y="67868"/>
                      <a:pt x="714221" y="73317"/>
                    </a:cubicBezTo>
                    <a:close/>
                  </a:path>
                </a:pathLst>
              </a:custGeom>
              <a:grpFill/>
              <a:ln w="2539"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1A4E5E11-79E4-4B60-8B38-65F67FF5EA92}"/>
                  </a:ext>
                </a:extLst>
              </p:cNvPr>
              <p:cNvSpPr/>
              <p:nvPr/>
            </p:nvSpPr>
            <p:spPr>
              <a:xfrm>
                <a:off x="2596538" y="2679906"/>
                <a:ext cx="366375" cy="824343"/>
              </a:xfrm>
              <a:custGeom>
                <a:avLst/>
                <a:gdLst>
                  <a:gd name="connsiteX0" fmla="*/ 118877 w 114300"/>
                  <a:gd name="connsiteY0" fmla="*/ 2288 h 257175"/>
                  <a:gd name="connsiteX1" fmla="*/ 2288 w 114300"/>
                  <a:gd name="connsiteY1" fmla="*/ 69547 h 257175"/>
                  <a:gd name="connsiteX2" fmla="*/ 2288 w 114300"/>
                  <a:gd name="connsiteY2" fmla="*/ 231068 h 257175"/>
                  <a:gd name="connsiteX3" fmla="*/ 46087 w 114300"/>
                  <a:gd name="connsiteY3" fmla="*/ 256350 h 257175"/>
                  <a:gd name="connsiteX4" fmla="*/ 46087 w 114300"/>
                  <a:gd name="connsiteY4" fmla="*/ 94834 h 257175"/>
                  <a:gd name="connsiteX5" fmla="*/ 118877 w 114300"/>
                  <a:gd name="connsiteY5" fmla="*/ 528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57175">
                    <a:moveTo>
                      <a:pt x="118877" y="2288"/>
                    </a:moveTo>
                    <a:lnTo>
                      <a:pt x="2288" y="69547"/>
                    </a:lnTo>
                    <a:lnTo>
                      <a:pt x="2288" y="231068"/>
                    </a:lnTo>
                    <a:lnTo>
                      <a:pt x="46087" y="256350"/>
                    </a:lnTo>
                    <a:lnTo>
                      <a:pt x="46087" y="94834"/>
                    </a:lnTo>
                    <a:lnTo>
                      <a:pt x="118877" y="52801"/>
                    </a:lnTo>
                  </a:path>
                </a:pathLst>
              </a:custGeom>
              <a:grpFill/>
              <a:ln w="305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5031D775-F4C4-43BB-8E74-25EA4D645268}"/>
                  </a:ext>
                </a:extLst>
              </p:cNvPr>
              <p:cNvSpPr/>
              <p:nvPr/>
            </p:nvSpPr>
            <p:spPr>
              <a:xfrm>
                <a:off x="2829819" y="2679906"/>
                <a:ext cx="427437" cy="946468"/>
              </a:xfrm>
              <a:custGeom>
                <a:avLst/>
                <a:gdLst>
                  <a:gd name="connsiteX0" fmla="*/ 92611 w 133350"/>
                  <a:gd name="connsiteY0" fmla="*/ 2288 h 295275"/>
                  <a:gd name="connsiteX1" fmla="*/ 92611 w 133350"/>
                  <a:gd name="connsiteY1" fmla="*/ 130926 h 295275"/>
                  <a:gd name="connsiteX2" fmla="*/ 46099 w 133350"/>
                  <a:gd name="connsiteY2" fmla="*/ 130926 h 295275"/>
                  <a:gd name="connsiteX3" fmla="*/ 46099 w 133350"/>
                  <a:gd name="connsiteY3" fmla="*/ 82908 h 295275"/>
                  <a:gd name="connsiteX4" fmla="*/ 2288 w 133350"/>
                  <a:gd name="connsiteY4" fmla="*/ 108195 h 295275"/>
                  <a:gd name="connsiteX5" fmla="*/ 2288 w 133350"/>
                  <a:gd name="connsiteY5" fmla="*/ 273002 h 295275"/>
                  <a:gd name="connsiteX6" fmla="*/ 46099 w 133350"/>
                  <a:gd name="connsiteY6" fmla="*/ 298353 h 295275"/>
                  <a:gd name="connsiteX7" fmla="*/ 46099 w 133350"/>
                  <a:gd name="connsiteY7" fmla="*/ 170090 h 295275"/>
                  <a:gd name="connsiteX8" fmla="*/ 92611 w 133350"/>
                  <a:gd name="connsiteY8" fmla="*/ 170090 h 295275"/>
                  <a:gd name="connsiteX9" fmla="*/ 92611 w 133350"/>
                  <a:gd name="connsiteY9" fmla="*/ 217758 h 295275"/>
                  <a:gd name="connsiteX10" fmla="*/ 136410 w 133350"/>
                  <a:gd name="connsiteY10" fmla="*/ 192510 h 295275"/>
                  <a:gd name="connsiteX11" fmla="*/ 136410 w 133350"/>
                  <a:gd name="connsiteY11" fmla="*/ 2757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295275">
                    <a:moveTo>
                      <a:pt x="92611" y="2288"/>
                    </a:moveTo>
                    <a:lnTo>
                      <a:pt x="92611" y="130926"/>
                    </a:lnTo>
                    <a:lnTo>
                      <a:pt x="46099" y="130926"/>
                    </a:lnTo>
                    <a:lnTo>
                      <a:pt x="46099" y="82908"/>
                    </a:lnTo>
                    <a:lnTo>
                      <a:pt x="2288" y="108195"/>
                    </a:lnTo>
                    <a:lnTo>
                      <a:pt x="2288" y="273002"/>
                    </a:lnTo>
                    <a:lnTo>
                      <a:pt x="46099" y="298353"/>
                    </a:lnTo>
                    <a:lnTo>
                      <a:pt x="46099" y="170090"/>
                    </a:lnTo>
                    <a:lnTo>
                      <a:pt x="92611" y="170090"/>
                    </a:lnTo>
                    <a:lnTo>
                      <a:pt x="92611" y="217758"/>
                    </a:lnTo>
                    <a:lnTo>
                      <a:pt x="136410" y="192510"/>
                    </a:lnTo>
                    <a:lnTo>
                      <a:pt x="136410" y="27575"/>
                    </a:lnTo>
                  </a:path>
                </a:pathLst>
              </a:custGeom>
              <a:grpFill/>
              <a:ln w="305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8C2AD69-B79D-4AE8-B222-3281DE96F36A}"/>
                  </a:ext>
                </a:extLst>
              </p:cNvPr>
              <p:cNvSpPr/>
              <p:nvPr/>
            </p:nvSpPr>
            <p:spPr>
              <a:xfrm>
                <a:off x="3119338" y="2814737"/>
                <a:ext cx="366375" cy="824343"/>
              </a:xfrm>
              <a:custGeom>
                <a:avLst/>
                <a:gdLst>
                  <a:gd name="connsiteX0" fmla="*/ 2288 w 114300"/>
                  <a:gd name="connsiteY0" fmla="*/ 256346 h 257175"/>
                  <a:gd name="connsiteX1" fmla="*/ 118876 w 114300"/>
                  <a:gd name="connsiteY1" fmla="*/ 189096 h 257175"/>
                  <a:gd name="connsiteX2" fmla="*/ 118876 w 114300"/>
                  <a:gd name="connsiteY2" fmla="*/ 27575 h 257175"/>
                  <a:gd name="connsiteX3" fmla="*/ 75066 w 114300"/>
                  <a:gd name="connsiteY3" fmla="*/ 2288 h 257175"/>
                  <a:gd name="connsiteX4" fmla="*/ 75066 w 114300"/>
                  <a:gd name="connsiteY4" fmla="*/ 163803 h 257175"/>
                  <a:gd name="connsiteX5" fmla="*/ 2288 w 114300"/>
                  <a:gd name="connsiteY5" fmla="*/ 20584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57175">
                    <a:moveTo>
                      <a:pt x="2288" y="256346"/>
                    </a:moveTo>
                    <a:lnTo>
                      <a:pt x="118876" y="189096"/>
                    </a:lnTo>
                    <a:lnTo>
                      <a:pt x="118876" y="27575"/>
                    </a:lnTo>
                    <a:lnTo>
                      <a:pt x="75066" y="2288"/>
                    </a:lnTo>
                    <a:lnTo>
                      <a:pt x="75066" y="163803"/>
                    </a:lnTo>
                    <a:lnTo>
                      <a:pt x="2288" y="205840"/>
                    </a:lnTo>
                  </a:path>
                </a:pathLst>
              </a:custGeom>
              <a:grpFill/>
              <a:ln w="3051" cap="flat">
                <a:noFill/>
                <a:prstDash val="solid"/>
                <a:miter/>
              </a:ln>
            </p:spPr>
            <p:txBody>
              <a:bodyPr rtlCol="0" anchor="ctr"/>
              <a:lstStyle/>
              <a:p>
                <a:endParaRPr lang="en-IN"/>
              </a:p>
            </p:txBody>
          </p:sp>
        </p:grpSp>
        <p:grpSp>
          <p:nvGrpSpPr>
            <p:cNvPr id="44" name="Group 43">
              <a:extLst>
                <a:ext uri="{FF2B5EF4-FFF2-40B4-BE49-F238E27FC236}">
                  <a16:creationId xmlns:a16="http://schemas.microsoft.com/office/drawing/2014/main" id="{77AC4522-2B22-4961-A5C0-0B672AF1B94B}"/>
                </a:ext>
              </a:extLst>
            </p:cNvPr>
            <p:cNvGrpSpPr/>
            <p:nvPr/>
          </p:nvGrpSpPr>
          <p:grpSpPr>
            <a:xfrm>
              <a:off x="4087143" y="2108238"/>
              <a:ext cx="1056917" cy="463696"/>
              <a:chOff x="4081963" y="1982879"/>
              <a:chExt cx="1056917" cy="463696"/>
            </a:xfrm>
          </p:grpSpPr>
          <p:sp>
            <p:nvSpPr>
              <p:cNvPr id="39" name="Freeform: Shape 38">
                <a:extLst>
                  <a:ext uri="{FF2B5EF4-FFF2-40B4-BE49-F238E27FC236}">
                    <a16:creationId xmlns:a16="http://schemas.microsoft.com/office/drawing/2014/main" id="{39446571-EA80-4ECE-8F35-2E09F94501F7}"/>
                  </a:ext>
                </a:extLst>
              </p:cNvPr>
              <p:cNvSpPr>
                <a:spLocks noChangeAspect="1"/>
              </p:cNvSpPr>
              <p:nvPr/>
            </p:nvSpPr>
            <p:spPr>
              <a:xfrm>
                <a:off x="4081963" y="1982879"/>
                <a:ext cx="338044" cy="463696"/>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rgbClr val="1D191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42" name="Picture 2" descr="Image result for terraform logo black png">
                <a:extLst>
                  <a:ext uri="{FF2B5EF4-FFF2-40B4-BE49-F238E27FC236}">
                    <a16:creationId xmlns:a16="http://schemas.microsoft.com/office/drawing/2014/main" id="{67AABEDC-51A9-4BBB-86B4-42D281401AE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62623" y="2003652"/>
                <a:ext cx="376257" cy="422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0" name="Group 5">
              <a:extLst>
                <a:ext uri="{FF2B5EF4-FFF2-40B4-BE49-F238E27FC236}">
                  <a16:creationId xmlns:a16="http://schemas.microsoft.com/office/drawing/2014/main" id="{8275A028-2E48-4B7E-91A5-8C3ED335E122}"/>
                </a:ext>
              </a:extLst>
            </p:cNvPr>
            <p:cNvGrpSpPr>
              <a:grpSpLocks noChangeAspect="1"/>
            </p:cNvGrpSpPr>
            <p:nvPr/>
          </p:nvGrpSpPr>
          <p:grpSpPr bwMode="auto">
            <a:xfrm>
              <a:off x="4206695" y="3938031"/>
              <a:ext cx="817815" cy="497290"/>
              <a:chOff x="4781" y="-842"/>
              <a:chExt cx="3840" cy="2335"/>
            </a:xfrm>
            <a:solidFill>
              <a:srgbClr val="000000"/>
            </a:solidFill>
          </p:grpSpPr>
          <p:sp>
            <p:nvSpPr>
              <p:cNvPr id="241" name="Freeform 6">
                <a:extLst>
                  <a:ext uri="{FF2B5EF4-FFF2-40B4-BE49-F238E27FC236}">
                    <a16:creationId xmlns:a16="http://schemas.microsoft.com/office/drawing/2014/main" id="{1EF1F27C-3692-43A4-ABFC-4F08271BCDD2}"/>
                  </a:ext>
                </a:extLst>
              </p:cNvPr>
              <p:cNvSpPr>
                <a:spLocks/>
              </p:cNvSpPr>
              <p:nvPr/>
            </p:nvSpPr>
            <p:spPr bwMode="auto">
              <a:xfrm>
                <a:off x="6137" y="-651"/>
                <a:ext cx="260" cy="356"/>
              </a:xfrm>
              <a:custGeom>
                <a:avLst/>
                <a:gdLst>
                  <a:gd name="T0" fmla="*/ 64 w 110"/>
                  <a:gd name="T1" fmla="*/ 59 h 151"/>
                  <a:gd name="T2" fmla="*/ 58 w 110"/>
                  <a:gd name="T3" fmla="*/ 60 h 151"/>
                  <a:gd name="T4" fmla="*/ 30 w 110"/>
                  <a:gd name="T5" fmla="*/ 10 h 151"/>
                  <a:gd name="T6" fmla="*/ 10 w 110"/>
                  <a:gd name="T7" fmla="*/ 4 h 151"/>
                  <a:gd name="T8" fmla="*/ 4 w 110"/>
                  <a:gd name="T9" fmla="*/ 25 h 151"/>
                  <a:gd name="T10" fmla="*/ 31 w 110"/>
                  <a:gd name="T11" fmla="*/ 74 h 151"/>
                  <a:gd name="T12" fmla="*/ 19 w 110"/>
                  <a:gd name="T13" fmla="*/ 105 h 151"/>
                  <a:gd name="T14" fmla="*/ 64 w 110"/>
                  <a:gd name="T15" fmla="*/ 151 h 151"/>
                  <a:gd name="T16" fmla="*/ 110 w 110"/>
                  <a:gd name="T17" fmla="*/ 105 h 151"/>
                  <a:gd name="T18" fmla="*/ 64 w 110"/>
                  <a:gd name="T19" fmla="*/ 5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1">
                    <a:moveTo>
                      <a:pt x="64" y="59"/>
                    </a:moveTo>
                    <a:cubicBezTo>
                      <a:pt x="62" y="59"/>
                      <a:pt x="60" y="60"/>
                      <a:pt x="58" y="60"/>
                    </a:cubicBezTo>
                    <a:cubicBezTo>
                      <a:pt x="30" y="10"/>
                      <a:pt x="30" y="10"/>
                      <a:pt x="30" y="10"/>
                    </a:cubicBezTo>
                    <a:cubicBezTo>
                      <a:pt x="26" y="3"/>
                      <a:pt x="17" y="0"/>
                      <a:pt x="10" y="4"/>
                    </a:cubicBezTo>
                    <a:cubicBezTo>
                      <a:pt x="2" y="8"/>
                      <a:pt x="0" y="18"/>
                      <a:pt x="4" y="25"/>
                    </a:cubicBezTo>
                    <a:cubicBezTo>
                      <a:pt x="31" y="74"/>
                      <a:pt x="31" y="74"/>
                      <a:pt x="31" y="74"/>
                    </a:cubicBezTo>
                    <a:cubicBezTo>
                      <a:pt x="23" y="82"/>
                      <a:pt x="19" y="93"/>
                      <a:pt x="19" y="105"/>
                    </a:cubicBezTo>
                    <a:cubicBezTo>
                      <a:pt x="19" y="130"/>
                      <a:pt x="39" y="151"/>
                      <a:pt x="64" y="151"/>
                    </a:cubicBezTo>
                    <a:cubicBezTo>
                      <a:pt x="90" y="151"/>
                      <a:pt x="110" y="130"/>
                      <a:pt x="110" y="105"/>
                    </a:cubicBezTo>
                    <a:cubicBezTo>
                      <a:pt x="110" y="80"/>
                      <a:pt x="90" y="59"/>
                      <a:pt x="6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7">
                <a:extLst>
                  <a:ext uri="{FF2B5EF4-FFF2-40B4-BE49-F238E27FC236}">
                    <a16:creationId xmlns:a16="http://schemas.microsoft.com/office/drawing/2014/main" id="{B0309663-0D3E-453D-AE03-560B45C1B828}"/>
                  </a:ext>
                </a:extLst>
              </p:cNvPr>
              <p:cNvSpPr>
                <a:spLocks noEditPoints="1"/>
              </p:cNvSpPr>
              <p:nvPr/>
            </p:nvSpPr>
            <p:spPr bwMode="auto">
              <a:xfrm>
                <a:off x="4781" y="-19"/>
                <a:ext cx="528" cy="663"/>
              </a:xfrm>
              <a:custGeom>
                <a:avLst/>
                <a:gdLst>
                  <a:gd name="T0" fmla="*/ 224 w 224"/>
                  <a:gd name="T1" fmla="*/ 195 h 281"/>
                  <a:gd name="T2" fmla="*/ 217 w 224"/>
                  <a:gd name="T3" fmla="*/ 232 h 281"/>
                  <a:gd name="T4" fmla="*/ 195 w 224"/>
                  <a:gd name="T5" fmla="*/ 258 h 281"/>
                  <a:gd name="T6" fmla="*/ 160 w 224"/>
                  <a:gd name="T7" fmla="*/ 276 h 281"/>
                  <a:gd name="T8" fmla="*/ 112 w 224"/>
                  <a:gd name="T9" fmla="*/ 281 h 281"/>
                  <a:gd name="T10" fmla="*/ 0 w 224"/>
                  <a:gd name="T11" fmla="*/ 281 h 281"/>
                  <a:gd name="T12" fmla="*/ 0 w 224"/>
                  <a:gd name="T13" fmla="*/ 0 h 281"/>
                  <a:gd name="T14" fmla="*/ 99 w 224"/>
                  <a:gd name="T15" fmla="*/ 0 h 281"/>
                  <a:gd name="T16" fmla="*/ 146 w 224"/>
                  <a:gd name="T17" fmla="*/ 3 h 281"/>
                  <a:gd name="T18" fmla="*/ 176 w 224"/>
                  <a:gd name="T19" fmla="*/ 12 h 281"/>
                  <a:gd name="T20" fmla="*/ 198 w 224"/>
                  <a:gd name="T21" fmla="*/ 34 h 281"/>
                  <a:gd name="T22" fmla="*/ 206 w 224"/>
                  <a:gd name="T23" fmla="*/ 65 h 281"/>
                  <a:gd name="T24" fmla="*/ 195 w 224"/>
                  <a:gd name="T25" fmla="*/ 102 h 281"/>
                  <a:gd name="T26" fmla="*/ 167 w 224"/>
                  <a:gd name="T27" fmla="*/ 126 h 281"/>
                  <a:gd name="T28" fmla="*/ 167 w 224"/>
                  <a:gd name="T29" fmla="*/ 127 h 281"/>
                  <a:gd name="T30" fmla="*/ 209 w 224"/>
                  <a:gd name="T31" fmla="*/ 149 h 281"/>
                  <a:gd name="T32" fmla="*/ 224 w 224"/>
                  <a:gd name="T33" fmla="*/ 195 h 281"/>
                  <a:gd name="T34" fmla="*/ 134 w 224"/>
                  <a:gd name="T35" fmla="*/ 80 h 281"/>
                  <a:gd name="T36" fmla="*/ 131 w 224"/>
                  <a:gd name="T37" fmla="*/ 66 h 281"/>
                  <a:gd name="T38" fmla="*/ 120 w 224"/>
                  <a:gd name="T39" fmla="*/ 55 h 281"/>
                  <a:gd name="T40" fmla="*/ 103 w 224"/>
                  <a:gd name="T41" fmla="*/ 52 h 281"/>
                  <a:gd name="T42" fmla="*/ 75 w 224"/>
                  <a:gd name="T43" fmla="*/ 52 h 281"/>
                  <a:gd name="T44" fmla="*/ 70 w 224"/>
                  <a:gd name="T45" fmla="*/ 52 h 281"/>
                  <a:gd name="T46" fmla="*/ 70 w 224"/>
                  <a:gd name="T47" fmla="*/ 111 h 281"/>
                  <a:gd name="T48" fmla="*/ 79 w 224"/>
                  <a:gd name="T49" fmla="*/ 111 h 281"/>
                  <a:gd name="T50" fmla="*/ 104 w 224"/>
                  <a:gd name="T51" fmla="*/ 111 h 281"/>
                  <a:gd name="T52" fmla="*/ 119 w 224"/>
                  <a:gd name="T53" fmla="*/ 107 h 281"/>
                  <a:gd name="T54" fmla="*/ 131 w 224"/>
                  <a:gd name="T55" fmla="*/ 96 h 281"/>
                  <a:gd name="T56" fmla="*/ 134 w 224"/>
                  <a:gd name="T57" fmla="*/ 80 h 281"/>
                  <a:gd name="T58" fmla="*/ 152 w 224"/>
                  <a:gd name="T59" fmla="*/ 194 h 281"/>
                  <a:gd name="T60" fmla="*/ 147 w 224"/>
                  <a:gd name="T61" fmla="*/ 173 h 281"/>
                  <a:gd name="T62" fmla="*/ 131 w 224"/>
                  <a:gd name="T63" fmla="*/ 162 h 281"/>
                  <a:gd name="T64" fmla="*/ 113 w 224"/>
                  <a:gd name="T65" fmla="*/ 159 h 281"/>
                  <a:gd name="T66" fmla="*/ 83 w 224"/>
                  <a:gd name="T67" fmla="*/ 159 h 281"/>
                  <a:gd name="T68" fmla="*/ 70 w 224"/>
                  <a:gd name="T69" fmla="*/ 159 h 281"/>
                  <a:gd name="T70" fmla="*/ 70 w 224"/>
                  <a:gd name="T71" fmla="*/ 230 h 281"/>
                  <a:gd name="T72" fmla="*/ 74 w 224"/>
                  <a:gd name="T73" fmla="*/ 230 h 281"/>
                  <a:gd name="T74" fmla="*/ 112 w 224"/>
                  <a:gd name="T75" fmla="*/ 229 h 281"/>
                  <a:gd name="T76" fmla="*/ 133 w 224"/>
                  <a:gd name="T77" fmla="*/ 224 h 281"/>
                  <a:gd name="T78" fmla="*/ 147 w 224"/>
                  <a:gd name="T79" fmla="*/ 212 h 281"/>
                  <a:gd name="T80" fmla="*/ 152 w 224"/>
                  <a:gd name="T81" fmla="*/ 19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4" h="281">
                    <a:moveTo>
                      <a:pt x="224" y="195"/>
                    </a:moveTo>
                    <a:cubicBezTo>
                      <a:pt x="224" y="209"/>
                      <a:pt x="222" y="221"/>
                      <a:pt x="217" y="232"/>
                    </a:cubicBezTo>
                    <a:cubicBezTo>
                      <a:pt x="211" y="242"/>
                      <a:pt x="204" y="251"/>
                      <a:pt x="195" y="258"/>
                    </a:cubicBezTo>
                    <a:cubicBezTo>
                      <a:pt x="185" y="266"/>
                      <a:pt x="173" y="272"/>
                      <a:pt x="160" y="276"/>
                    </a:cubicBezTo>
                    <a:cubicBezTo>
                      <a:pt x="148" y="279"/>
                      <a:pt x="132" y="281"/>
                      <a:pt x="112" y="281"/>
                    </a:cubicBezTo>
                    <a:cubicBezTo>
                      <a:pt x="0" y="281"/>
                      <a:pt x="0" y="281"/>
                      <a:pt x="0" y="281"/>
                    </a:cubicBezTo>
                    <a:cubicBezTo>
                      <a:pt x="0" y="0"/>
                      <a:pt x="0" y="0"/>
                      <a:pt x="0" y="0"/>
                    </a:cubicBezTo>
                    <a:cubicBezTo>
                      <a:pt x="99" y="0"/>
                      <a:pt x="99" y="0"/>
                      <a:pt x="99" y="0"/>
                    </a:cubicBezTo>
                    <a:cubicBezTo>
                      <a:pt x="120" y="0"/>
                      <a:pt x="135" y="1"/>
                      <a:pt x="146" y="3"/>
                    </a:cubicBezTo>
                    <a:cubicBezTo>
                      <a:pt x="156" y="4"/>
                      <a:pt x="166" y="7"/>
                      <a:pt x="176" y="12"/>
                    </a:cubicBezTo>
                    <a:cubicBezTo>
                      <a:pt x="186" y="18"/>
                      <a:pt x="193" y="25"/>
                      <a:pt x="198" y="34"/>
                    </a:cubicBezTo>
                    <a:cubicBezTo>
                      <a:pt x="203" y="43"/>
                      <a:pt x="206" y="54"/>
                      <a:pt x="206" y="65"/>
                    </a:cubicBezTo>
                    <a:cubicBezTo>
                      <a:pt x="206" y="79"/>
                      <a:pt x="202" y="91"/>
                      <a:pt x="195" y="102"/>
                    </a:cubicBezTo>
                    <a:cubicBezTo>
                      <a:pt x="189" y="113"/>
                      <a:pt x="179" y="121"/>
                      <a:pt x="167" y="126"/>
                    </a:cubicBezTo>
                    <a:cubicBezTo>
                      <a:pt x="167" y="127"/>
                      <a:pt x="167" y="127"/>
                      <a:pt x="167" y="127"/>
                    </a:cubicBezTo>
                    <a:cubicBezTo>
                      <a:pt x="184" y="131"/>
                      <a:pt x="198" y="138"/>
                      <a:pt x="209" y="149"/>
                    </a:cubicBezTo>
                    <a:cubicBezTo>
                      <a:pt x="219" y="161"/>
                      <a:pt x="224" y="176"/>
                      <a:pt x="224" y="195"/>
                    </a:cubicBezTo>
                    <a:close/>
                    <a:moveTo>
                      <a:pt x="134" y="80"/>
                    </a:moveTo>
                    <a:cubicBezTo>
                      <a:pt x="134" y="75"/>
                      <a:pt x="133" y="70"/>
                      <a:pt x="131" y="66"/>
                    </a:cubicBezTo>
                    <a:cubicBezTo>
                      <a:pt x="128" y="61"/>
                      <a:pt x="125" y="57"/>
                      <a:pt x="120" y="55"/>
                    </a:cubicBezTo>
                    <a:cubicBezTo>
                      <a:pt x="115" y="53"/>
                      <a:pt x="110" y="52"/>
                      <a:pt x="103" y="52"/>
                    </a:cubicBezTo>
                    <a:cubicBezTo>
                      <a:pt x="97" y="52"/>
                      <a:pt x="87" y="52"/>
                      <a:pt x="75" y="52"/>
                    </a:cubicBezTo>
                    <a:cubicBezTo>
                      <a:pt x="70" y="52"/>
                      <a:pt x="70" y="52"/>
                      <a:pt x="70" y="52"/>
                    </a:cubicBezTo>
                    <a:cubicBezTo>
                      <a:pt x="70" y="111"/>
                      <a:pt x="70" y="111"/>
                      <a:pt x="70" y="111"/>
                    </a:cubicBezTo>
                    <a:cubicBezTo>
                      <a:pt x="79" y="111"/>
                      <a:pt x="79" y="111"/>
                      <a:pt x="79" y="111"/>
                    </a:cubicBezTo>
                    <a:cubicBezTo>
                      <a:pt x="91" y="111"/>
                      <a:pt x="99" y="111"/>
                      <a:pt x="104" y="111"/>
                    </a:cubicBezTo>
                    <a:cubicBezTo>
                      <a:pt x="109" y="110"/>
                      <a:pt x="114" y="109"/>
                      <a:pt x="119" y="107"/>
                    </a:cubicBezTo>
                    <a:cubicBezTo>
                      <a:pt x="125" y="104"/>
                      <a:pt x="129" y="100"/>
                      <a:pt x="131" y="96"/>
                    </a:cubicBezTo>
                    <a:cubicBezTo>
                      <a:pt x="133" y="91"/>
                      <a:pt x="134" y="86"/>
                      <a:pt x="134" y="80"/>
                    </a:cubicBezTo>
                    <a:close/>
                    <a:moveTo>
                      <a:pt x="152" y="194"/>
                    </a:moveTo>
                    <a:cubicBezTo>
                      <a:pt x="152" y="185"/>
                      <a:pt x="150" y="178"/>
                      <a:pt x="147" y="173"/>
                    </a:cubicBezTo>
                    <a:cubicBezTo>
                      <a:pt x="143" y="168"/>
                      <a:pt x="138" y="165"/>
                      <a:pt x="131" y="162"/>
                    </a:cubicBezTo>
                    <a:cubicBezTo>
                      <a:pt x="126" y="161"/>
                      <a:pt x="120" y="160"/>
                      <a:pt x="113" y="159"/>
                    </a:cubicBezTo>
                    <a:cubicBezTo>
                      <a:pt x="106" y="159"/>
                      <a:pt x="95" y="159"/>
                      <a:pt x="83" y="159"/>
                    </a:cubicBezTo>
                    <a:cubicBezTo>
                      <a:pt x="70" y="159"/>
                      <a:pt x="70" y="159"/>
                      <a:pt x="70" y="159"/>
                    </a:cubicBezTo>
                    <a:cubicBezTo>
                      <a:pt x="70" y="230"/>
                      <a:pt x="70" y="230"/>
                      <a:pt x="70" y="230"/>
                    </a:cubicBezTo>
                    <a:cubicBezTo>
                      <a:pt x="74" y="230"/>
                      <a:pt x="74" y="230"/>
                      <a:pt x="74" y="230"/>
                    </a:cubicBezTo>
                    <a:cubicBezTo>
                      <a:pt x="92" y="230"/>
                      <a:pt x="105" y="229"/>
                      <a:pt x="112" y="229"/>
                    </a:cubicBezTo>
                    <a:cubicBezTo>
                      <a:pt x="119" y="229"/>
                      <a:pt x="126" y="227"/>
                      <a:pt x="133" y="224"/>
                    </a:cubicBezTo>
                    <a:cubicBezTo>
                      <a:pt x="140" y="221"/>
                      <a:pt x="144" y="217"/>
                      <a:pt x="147" y="212"/>
                    </a:cubicBezTo>
                    <a:cubicBezTo>
                      <a:pt x="150" y="207"/>
                      <a:pt x="152" y="201"/>
                      <a:pt x="152"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8">
                <a:extLst>
                  <a:ext uri="{FF2B5EF4-FFF2-40B4-BE49-F238E27FC236}">
                    <a16:creationId xmlns:a16="http://schemas.microsoft.com/office/drawing/2014/main" id="{CB68B1E9-75CB-4C44-A4C8-8E06127D1717}"/>
                  </a:ext>
                </a:extLst>
              </p:cNvPr>
              <p:cNvSpPr>
                <a:spLocks noEditPoints="1"/>
              </p:cNvSpPr>
              <p:nvPr/>
            </p:nvSpPr>
            <p:spPr bwMode="auto">
              <a:xfrm>
                <a:off x="5375" y="-19"/>
                <a:ext cx="552" cy="663"/>
              </a:xfrm>
              <a:custGeom>
                <a:avLst/>
                <a:gdLst>
                  <a:gd name="T0" fmla="*/ 234 w 234"/>
                  <a:gd name="T1" fmla="*/ 281 h 281"/>
                  <a:gd name="T2" fmla="*/ 152 w 234"/>
                  <a:gd name="T3" fmla="*/ 281 h 281"/>
                  <a:gd name="T4" fmla="*/ 103 w 234"/>
                  <a:gd name="T5" fmla="*/ 185 h 281"/>
                  <a:gd name="T6" fmla="*/ 70 w 234"/>
                  <a:gd name="T7" fmla="*/ 185 h 281"/>
                  <a:gd name="T8" fmla="*/ 70 w 234"/>
                  <a:gd name="T9" fmla="*/ 281 h 281"/>
                  <a:gd name="T10" fmla="*/ 0 w 234"/>
                  <a:gd name="T11" fmla="*/ 281 h 281"/>
                  <a:gd name="T12" fmla="*/ 0 w 234"/>
                  <a:gd name="T13" fmla="*/ 0 h 281"/>
                  <a:gd name="T14" fmla="*/ 113 w 234"/>
                  <a:gd name="T15" fmla="*/ 0 h 281"/>
                  <a:gd name="T16" fmla="*/ 154 w 234"/>
                  <a:gd name="T17" fmla="*/ 3 h 281"/>
                  <a:gd name="T18" fmla="*/ 186 w 234"/>
                  <a:gd name="T19" fmla="*/ 15 h 281"/>
                  <a:gd name="T20" fmla="*/ 210 w 234"/>
                  <a:gd name="T21" fmla="*/ 40 h 281"/>
                  <a:gd name="T22" fmla="*/ 222 w 234"/>
                  <a:gd name="T23" fmla="*/ 96 h 281"/>
                  <a:gd name="T24" fmla="*/ 173 w 234"/>
                  <a:gd name="T25" fmla="*/ 172 h 281"/>
                  <a:gd name="T26" fmla="*/ 234 w 234"/>
                  <a:gd name="T27" fmla="*/ 281 h 281"/>
                  <a:gd name="T28" fmla="*/ 146 w 234"/>
                  <a:gd name="T29" fmla="*/ 86 h 281"/>
                  <a:gd name="T30" fmla="*/ 142 w 234"/>
                  <a:gd name="T31" fmla="*/ 68 h 281"/>
                  <a:gd name="T32" fmla="*/ 129 w 234"/>
                  <a:gd name="T33" fmla="*/ 56 h 281"/>
                  <a:gd name="T34" fmla="*/ 114 w 234"/>
                  <a:gd name="T35" fmla="*/ 53 h 281"/>
                  <a:gd name="T36" fmla="*/ 94 w 234"/>
                  <a:gd name="T37" fmla="*/ 52 h 281"/>
                  <a:gd name="T38" fmla="*/ 70 w 234"/>
                  <a:gd name="T39" fmla="*/ 52 h 281"/>
                  <a:gd name="T40" fmla="*/ 70 w 234"/>
                  <a:gd name="T41" fmla="*/ 128 h 281"/>
                  <a:gd name="T42" fmla="*/ 91 w 234"/>
                  <a:gd name="T43" fmla="*/ 128 h 281"/>
                  <a:gd name="T44" fmla="*/ 116 w 234"/>
                  <a:gd name="T45" fmla="*/ 126 h 281"/>
                  <a:gd name="T46" fmla="*/ 133 w 234"/>
                  <a:gd name="T47" fmla="*/ 118 h 281"/>
                  <a:gd name="T48" fmla="*/ 143 w 234"/>
                  <a:gd name="T49" fmla="*/ 105 h 281"/>
                  <a:gd name="T50" fmla="*/ 146 w 234"/>
                  <a:gd name="T51" fmla="*/ 8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4" h="281">
                    <a:moveTo>
                      <a:pt x="234" y="281"/>
                    </a:moveTo>
                    <a:cubicBezTo>
                      <a:pt x="152" y="281"/>
                      <a:pt x="152" y="281"/>
                      <a:pt x="152" y="281"/>
                    </a:cubicBezTo>
                    <a:cubicBezTo>
                      <a:pt x="103" y="185"/>
                      <a:pt x="103" y="185"/>
                      <a:pt x="103" y="185"/>
                    </a:cubicBezTo>
                    <a:cubicBezTo>
                      <a:pt x="70" y="185"/>
                      <a:pt x="70" y="185"/>
                      <a:pt x="70" y="185"/>
                    </a:cubicBezTo>
                    <a:cubicBezTo>
                      <a:pt x="70" y="281"/>
                      <a:pt x="70" y="281"/>
                      <a:pt x="70" y="281"/>
                    </a:cubicBezTo>
                    <a:cubicBezTo>
                      <a:pt x="0" y="281"/>
                      <a:pt x="0" y="281"/>
                      <a:pt x="0" y="281"/>
                    </a:cubicBezTo>
                    <a:cubicBezTo>
                      <a:pt x="0" y="0"/>
                      <a:pt x="0" y="0"/>
                      <a:pt x="0" y="0"/>
                    </a:cubicBezTo>
                    <a:cubicBezTo>
                      <a:pt x="113" y="0"/>
                      <a:pt x="113" y="0"/>
                      <a:pt x="113" y="0"/>
                    </a:cubicBezTo>
                    <a:cubicBezTo>
                      <a:pt x="129" y="0"/>
                      <a:pt x="142" y="1"/>
                      <a:pt x="154" y="3"/>
                    </a:cubicBezTo>
                    <a:cubicBezTo>
                      <a:pt x="166" y="5"/>
                      <a:pt x="176" y="9"/>
                      <a:pt x="186" y="15"/>
                    </a:cubicBezTo>
                    <a:cubicBezTo>
                      <a:pt x="196" y="22"/>
                      <a:pt x="204" y="30"/>
                      <a:pt x="210" y="40"/>
                    </a:cubicBezTo>
                    <a:cubicBezTo>
                      <a:pt x="216" y="50"/>
                      <a:pt x="223" y="72"/>
                      <a:pt x="222" y="96"/>
                    </a:cubicBezTo>
                    <a:cubicBezTo>
                      <a:pt x="220" y="134"/>
                      <a:pt x="190" y="164"/>
                      <a:pt x="173" y="172"/>
                    </a:cubicBezTo>
                    <a:lnTo>
                      <a:pt x="234" y="281"/>
                    </a:lnTo>
                    <a:close/>
                    <a:moveTo>
                      <a:pt x="146" y="86"/>
                    </a:moveTo>
                    <a:cubicBezTo>
                      <a:pt x="146" y="79"/>
                      <a:pt x="145" y="73"/>
                      <a:pt x="142" y="68"/>
                    </a:cubicBezTo>
                    <a:cubicBezTo>
                      <a:pt x="140" y="63"/>
                      <a:pt x="135" y="59"/>
                      <a:pt x="129" y="56"/>
                    </a:cubicBezTo>
                    <a:cubicBezTo>
                      <a:pt x="124" y="54"/>
                      <a:pt x="120" y="53"/>
                      <a:pt x="114" y="53"/>
                    </a:cubicBezTo>
                    <a:cubicBezTo>
                      <a:pt x="109" y="52"/>
                      <a:pt x="102" y="52"/>
                      <a:pt x="94" y="52"/>
                    </a:cubicBezTo>
                    <a:cubicBezTo>
                      <a:pt x="70" y="52"/>
                      <a:pt x="70" y="52"/>
                      <a:pt x="70" y="52"/>
                    </a:cubicBezTo>
                    <a:cubicBezTo>
                      <a:pt x="70" y="128"/>
                      <a:pt x="70" y="128"/>
                      <a:pt x="70" y="128"/>
                    </a:cubicBezTo>
                    <a:cubicBezTo>
                      <a:pt x="91" y="128"/>
                      <a:pt x="91" y="128"/>
                      <a:pt x="91" y="128"/>
                    </a:cubicBezTo>
                    <a:cubicBezTo>
                      <a:pt x="100" y="128"/>
                      <a:pt x="109" y="127"/>
                      <a:pt x="116" y="126"/>
                    </a:cubicBezTo>
                    <a:cubicBezTo>
                      <a:pt x="122" y="125"/>
                      <a:pt x="128" y="122"/>
                      <a:pt x="133" y="118"/>
                    </a:cubicBezTo>
                    <a:cubicBezTo>
                      <a:pt x="138" y="115"/>
                      <a:pt x="141" y="110"/>
                      <a:pt x="143" y="105"/>
                    </a:cubicBezTo>
                    <a:cubicBezTo>
                      <a:pt x="145" y="101"/>
                      <a:pt x="146" y="94"/>
                      <a:pt x="14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9">
                <a:extLst>
                  <a:ext uri="{FF2B5EF4-FFF2-40B4-BE49-F238E27FC236}">
                    <a16:creationId xmlns:a16="http://schemas.microsoft.com/office/drawing/2014/main" id="{7ED24EAA-F5C8-42D9-8838-3C20F532C863}"/>
                  </a:ext>
                </a:extLst>
              </p:cNvPr>
              <p:cNvSpPr>
                <a:spLocks noEditPoints="1"/>
              </p:cNvSpPr>
              <p:nvPr/>
            </p:nvSpPr>
            <p:spPr bwMode="auto">
              <a:xfrm>
                <a:off x="6826" y="-19"/>
                <a:ext cx="630" cy="663"/>
              </a:xfrm>
              <a:custGeom>
                <a:avLst/>
                <a:gdLst>
                  <a:gd name="T0" fmla="*/ 0 w 630"/>
                  <a:gd name="T1" fmla="*/ 663 h 663"/>
                  <a:gd name="T2" fmla="*/ 210 w 630"/>
                  <a:gd name="T3" fmla="*/ 0 h 663"/>
                  <a:gd name="T4" fmla="*/ 424 w 630"/>
                  <a:gd name="T5" fmla="*/ 0 h 663"/>
                  <a:gd name="T6" fmla="*/ 630 w 630"/>
                  <a:gd name="T7" fmla="*/ 663 h 663"/>
                  <a:gd name="T8" fmla="*/ 443 w 630"/>
                  <a:gd name="T9" fmla="*/ 663 h 663"/>
                  <a:gd name="T10" fmla="*/ 410 w 630"/>
                  <a:gd name="T11" fmla="*/ 529 h 663"/>
                  <a:gd name="T12" fmla="*/ 219 w 630"/>
                  <a:gd name="T13" fmla="*/ 529 h 663"/>
                  <a:gd name="T14" fmla="*/ 186 w 630"/>
                  <a:gd name="T15" fmla="*/ 663 h 663"/>
                  <a:gd name="T16" fmla="*/ 0 w 630"/>
                  <a:gd name="T17" fmla="*/ 663 h 663"/>
                  <a:gd name="T18" fmla="*/ 380 w 630"/>
                  <a:gd name="T19" fmla="*/ 387 h 663"/>
                  <a:gd name="T20" fmla="*/ 314 w 630"/>
                  <a:gd name="T21" fmla="*/ 130 h 663"/>
                  <a:gd name="T22" fmla="*/ 245 w 630"/>
                  <a:gd name="T23" fmla="*/ 387 h 663"/>
                  <a:gd name="T24" fmla="*/ 380 w 630"/>
                  <a:gd name="T25" fmla="*/ 38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0" h="663">
                    <a:moveTo>
                      <a:pt x="0" y="663"/>
                    </a:moveTo>
                    <a:lnTo>
                      <a:pt x="210" y="0"/>
                    </a:lnTo>
                    <a:lnTo>
                      <a:pt x="424" y="0"/>
                    </a:lnTo>
                    <a:lnTo>
                      <a:pt x="630" y="663"/>
                    </a:lnTo>
                    <a:lnTo>
                      <a:pt x="443" y="663"/>
                    </a:lnTo>
                    <a:lnTo>
                      <a:pt x="410" y="529"/>
                    </a:lnTo>
                    <a:lnTo>
                      <a:pt x="219" y="529"/>
                    </a:lnTo>
                    <a:lnTo>
                      <a:pt x="186" y="663"/>
                    </a:lnTo>
                    <a:lnTo>
                      <a:pt x="0" y="663"/>
                    </a:lnTo>
                    <a:close/>
                    <a:moveTo>
                      <a:pt x="380" y="387"/>
                    </a:moveTo>
                    <a:lnTo>
                      <a:pt x="314" y="130"/>
                    </a:lnTo>
                    <a:lnTo>
                      <a:pt x="245" y="387"/>
                    </a:lnTo>
                    <a:lnTo>
                      <a:pt x="380"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0">
                <a:extLst>
                  <a:ext uri="{FF2B5EF4-FFF2-40B4-BE49-F238E27FC236}">
                    <a16:creationId xmlns:a16="http://schemas.microsoft.com/office/drawing/2014/main" id="{E019C7DE-46FF-41B2-AE23-A941F02EB207}"/>
                  </a:ext>
                </a:extLst>
              </p:cNvPr>
              <p:cNvSpPr>
                <a:spLocks/>
              </p:cNvSpPr>
              <p:nvPr/>
            </p:nvSpPr>
            <p:spPr bwMode="auto">
              <a:xfrm>
                <a:off x="8189" y="-19"/>
                <a:ext cx="432" cy="663"/>
              </a:xfrm>
              <a:custGeom>
                <a:avLst/>
                <a:gdLst>
                  <a:gd name="T0" fmla="*/ 0 w 432"/>
                  <a:gd name="T1" fmla="*/ 663 h 663"/>
                  <a:gd name="T2" fmla="*/ 0 w 432"/>
                  <a:gd name="T3" fmla="*/ 0 h 663"/>
                  <a:gd name="T4" fmla="*/ 432 w 432"/>
                  <a:gd name="T5" fmla="*/ 0 h 663"/>
                  <a:gd name="T6" fmla="*/ 432 w 432"/>
                  <a:gd name="T7" fmla="*/ 144 h 663"/>
                  <a:gd name="T8" fmla="*/ 165 w 432"/>
                  <a:gd name="T9" fmla="*/ 144 h 663"/>
                  <a:gd name="T10" fmla="*/ 165 w 432"/>
                  <a:gd name="T11" fmla="*/ 248 h 663"/>
                  <a:gd name="T12" fmla="*/ 392 w 432"/>
                  <a:gd name="T13" fmla="*/ 248 h 663"/>
                  <a:gd name="T14" fmla="*/ 392 w 432"/>
                  <a:gd name="T15" fmla="*/ 399 h 663"/>
                  <a:gd name="T16" fmla="*/ 165 w 432"/>
                  <a:gd name="T17" fmla="*/ 399 h 663"/>
                  <a:gd name="T18" fmla="*/ 165 w 432"/>
                  <a:gd name="T19" fmla="*/ 514 h 663"/>
                  <a:gd name="T20" fmla="*/ 432 w 432"/>
                  <a:gd name="T21" fmla="*/ 514 h 663"/>
                  <a:gd name="T22" fmla="*/ 432 w 432"/>
                  <a:gd name="T23" fmla="*/ 663 h 663"/>
                  <a:gd name="T24" fmla="*/ 0 w 432"/>
                  <a:gd name="T25"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663">
                    <a:moveTo>
                      <a:pt x="0" y="663"/>
                    </a:moveTo>
                    <a:lnTo>
                      <a:pt x="0" y="0"/>
                    </a:lnTo>
                    <a:lnTo>
                      <a:pt x="432" y="0"/>
                    </a:lnTo>
                    <a:lnTo>
                      <a:pt x="432" y="144"/>
                    </a:lnTo>
                    <a:lnTo>
                      <a:pt x="165" y="144"/>
                    </a:lnTo>
                    <a:lnTo>
                      <a:pt x="165" y="248"/>
                    </a:lnTo>
                    <a:lnTo>
                      <a:pt x="392" y="248"/>
                    </a:lnTo>
                    <a:lnTo>
                      <a:pt x="392" y="399"/>
                    </a:lnTo>
                    <a:lnTo>
                      <a:pt x="165" y="399"/>
                    </a:lnTo>
                    <a:lnTo>
                      <a:pt x="165" y="514"/>
                    </a:lnTo>
                    <a:lnTo>
                      <a:pt x="432" y="514"/>
                    </a:lnTo>
                    <a:lnTo>
                      <a:pt x="432" y="663"/>
                    </a:lnTo>
                    <a:lnTo>
                      <a:pt x="0" y="6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1">
                <a:extLst>
                  <a:ext uri="{FF2B5EF4-FFF2-40B4-BE49-F238E27FC236}">
                    <a16:creationId xmlns:a16="http://schemas.microsoft.com/office/drawing/2014/main" id="{1CC15255-009D-47D7-AF4D-89D3D03063B1}"/>
                  </a:ext>
                </a:extLst>
              </p:cNvPr>
              <p:cNvSpPr>
                <a:spLocks noEditPoints="1"/>
              </p:cNvSpPr>
              <p:nvPr/>
            </p:nvSpPr>
            <p:spPr bwMode="auto">
              <a:xfrm>
                <a:off x="5991" y="-26"/>
                <a:ext cx="182" cy="764"/>
              </a:xfrm>
              <a:custGeom>
                <a:avLst/>
                <a:gdLst>
                  <a:gd name="T0" fmla="*/ 39 w 77"/>
                  <a:gd name="T1" fmla="*/ 0 h 324"/>
                  <a:gd name="T2" fmla="*/ 0 w 77"/>
                  <a:gd name="T3" fmla="*/ 39 h 324"/>
                  <a:gd name="T4" fmla="*/ 0 w 77"/>
                  <a:gd name="T5" fmla="*/ 285 h 324"/>
                  <a:gd name="T6" fmla="*/ 39 w 77"/>
                  <a:gd name="T7" fmla="*/ 324 h 324"/>
                  <a:gd name="T8" fmla="*/ 77 w 77"/>
                  <a:gd name="T9" fmla="*/ 285 h 324"/>
                  <a:gd name="T10" fmla="*/ 77 w 77"/>
                  <a:gd name="T11" fmla="*/ 39 h 324"/>
                  <a:gd name="T12" fmla="*/ 39 w 77"/>
                  <a:gd name="T13" fmla="*/ 0 h 324"/>
                  <a:gd name="T14" fmla="*/ 39 w 77"/>
                  <a:gd name="T15" fmla="*/ 301 h 324"/>
                  <a:gd name="T16" fmla="*/ 24 w 77"/>
                  <a:gd name="T17" fmla="*/ 286 h 324"/>
                  <a:gd name="T18" fmla="*/ 39 w 77"/>
                  <a:gd name="T19" fmla="*/ 270 h 324"/>
                  <a:gd name="T20" fmla="*/ 54 w 77"/>
                  <a:gd name="T21" fmla="*/ 286 h 324"/>
                  <a:gd name="T22" fmla="*/ 39 w 77"/>
                  <a:gd name="T23" fmla="*/ 30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324">
                    <a:moveTo>
                      <a:pt x="39" y="0"/>
                    </a:moveTo>
                    <a:cubicBezTo>
                      <a:pt x="17" y="0"/>
                      <a:pt x="0" y="17"/>
                      <a:pt x="0" y="39"/>
                    </a:cubicBezTo>
                    <a:cubicBezTo>
                      <a:pt x="0" y="285"/>
                      <a:pt x="0" y="285"/>
                      <a:pt x="0" y="285"/>
                    </a:cubicBezTo>
                    <a:cubicBezTo>
                      <a:pt x="0" y="306"/>
                      <a:pt x="17" y="324"/>
                      <a:pt x="39" y="324"/>
                    </a:cubicBezTo>
                    <a:cubicBezTo>
                      <a:pt x="60" y="324"/>
                      <a:pt x="77" y="306"/>
                      <a:pt x="77" y="285"/>
                    </a:cubicBezTo>
                    <a:cubicBezTo>
                      <a:pt x="77" y="39"/>
                      <a:pt x="77" y="39"/>
                      <a:pt x="77" y="39"/>
                    </a:cubicBezTo>
                    <a:cubicBezTo>
                      <a:pt x="77" y="17"/>
                      <a:pt x="60" y="0"/>
                      <a:pt x="39" y="0"/>
                    </a:cubicBezTo>
                    <a:close/>
                    <a:moveTo>
                      <a:pt x="39" y="301"/>
                    </a:moveTo>
                    <a:cubicBezTo>
                      <a:pt x="31" y="301"/>
                      <a:pt x="24" y="294"/>
                      <a:pt x="24" y="286"/>
                    </a:cubicBezTo>
                    <a:cubicBezTo>
                      <a:pt x="24" y="277"/>
                      <a:pt x="31" y="270"/>
                      <a:pt x="39" y="270"/>
                    </a:cubicBezTo>
                    <a:cubicBezTo>
                      <a:pt x="48" y="270"/>
                      <a:pt x="54" y="277"/>
                      <a:pt x="54" y="286"/>
                    </a:cubicBezTo>
                    <a:cubicBezTo>
                      <a:pt x="54" y="294"/>
                      <a:pt x="48" y="301"/>
                      <a:pt x="39"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2">
                <a:extLst>
                  <a:ext uri="{FF2B5EF4-FFF2-40B4-BE49-F238E27FC236}">
                    <a16:creationId xmlns:a16="http://schemas.microsoft.com/office/drawing/2014/main" id="{500771D9-EC3F-4589-A901-27F47A4D5CFB}"/>
                  </a:ext>
                </a:extLst>
              </p:cNvPr>
              <p:cNvSpPr>
                <a:spLocks noEditPoints="1"/>
              </p:cNvSpPr>
              <p:nvPr/>
            </p:nvSpPr>
            <p:spPr bwMode="auto">
              <a:xfrm>
                <a:off x="7540" y="-19"/>
                <a:ext cx="541" cy="663"/>
              </a:xfrm>
              <a:custGeom>
                <a:avLst/>
                <a:gdLst>
                  <a:gd name="T0" fmla="*/ 214 w 229"/>
                  <a:gd name="T1" fmla="*/ 70 h 281"/>
                  <a:gd name="T2" fmla="*/ 174 w 229"/>
                  <a:gd name="T3" fmla="*/ 22 h 281"/>
                  <a:gd name="T4" fmla="*/ 130 w 229"/>
                  <a:gd name="T5" fmla="*/ 4 h 281"/>
                  <a:gd name="T6" fmla="*/ 87 w 229"/>
                  <a:gd name="T7" fmla="*/ 0 h 281"/>
                  <a:gd name="T8" fmla="*/ 28 w 229"/>
                  <a:gd name="T9" fmla="*/ 0 h 281"/>
                  <a:gd name="T10" fmla="*/ 0 w 229"/>
                  <a:gd name="T11" fmla="*/ 29 h 281"/>
                  <a:gd name="T12" fmla="*/ 0 w 229"/>
                  <a:gd name="T13" fmla="*/ 250 h 281"/>
                  <a:gd name="T14" fmla="*/ 31 w 229"/>
                  <a:gd name="T15" fmla="*/ 281 h 281"/>
                  <a:gd name="T16" fmla="*/ 80 w 229"/>
                  <a:gd name="T17" fmla="*/ 281 h 281"/>
                  <a:gd name="T18" fmla="*/ 130 w 229"/>
                  <a:gd name="T19" fmla="*/ 277 h 281"/>
                  <a:gd name="T20" fmla="*/ 174 w 229"/>
                  <a:gd name="T21" fmla="*/ 259 h 281"/>
                  <a:gd name="T22" fmla="*/ 213 w 229"/>
                  <a:gd name="T23" fmla="*/ 211 h 281"/>
                  <a:gd name="T24" fmla="*/ 229 w 229"/>
                  <a:gd name="T25" fmla="*/ 141 h 281"/>
                  <a:gd name="T26" fmla="*/ 214 w 229"/>
                  <a:gd name="T27" fmla="*/ 70 h 281"/>
                  <a:gd name="T28" fmla="*/ 37 w 229"/>
                  <a:gd name="T29" fmla="*/ 53 h 281"/>
                  <a:gd name="T30" fmla="*/ 21 w 229"/>
                  <a:gd name="T31" fmla="*/ 37 h 281"/>
                  <a:gd name="T32" fmla="*/ 37 w 229"/>
                  <a:gd name="T33" fmla="*/ 21 h 281"/>
                  <a:gd name="T34" fmla="*/ 53 w 229"/>
                  <a:gd name="T35" fmla="*/ 37 h 281"/>
                  <a:gd name="T36" fmla="*/ 37 w 229"/>
                  <a:gd name="T37" fmla="*/ 53 h 281"/>
                  <a:gd name="T38" fmla="*/ 74 w 229"/>
                  <a:gd name="T39" fmla="*/ 222 h 281"/>
                  <a:gd name="T40" fmla="*/ 74 w 229"/>
                  <a:gd name="T41" fmla="*/ 57 h 281"/>
                  <a:gd name="T42" fmla="*/ 154 w 229"/>
                  <a:gd name="T43" fmla="*/ 146 h 281"/>
                  <a:gd name="T44" fmla="*/ 74 w 229"/>
                  <a:gd name="T45" fmla="*/ 22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9" h="281">
                    <a:moveTo>
                      <a:pt x="214" y="70"/>
                    </a:moveTo>
                    <a:cubicBezTo>
                      <a:pt x="205" y="50"/>
                      <a:pt x="191" y="34"/>
                      <a:pt x="174" y="22"/>
                    </a:cubicBezTo>
                    <a:cubicBezTo>
                      <a:pt x="161" y="13"/>
                      <a:pt x="146" y="6"/>
                      <a:pt x="130" y="4"/>
                    </a:cubicBezTo>
                    <a:cubicBezTo>
                      <a:pt x="114" y="1"/>
                      <a:pt x="98" y="0"/>
                      <a:pt x="87" y="0"/>
                    </a:cubicBezTo>
                    <a:cubicBezTo>
                      <a:pt x="28" y="0"/>
                      <a:pt x="28" y="0"/>
                      <a:pt x="28" y="0"/>
                    </a:cubicBezTo>
                    <a:cubicBezTo>
                      <a:pt x="13" y="0"/>
                      <a:pt x="0" y="13"/>
                      <a:pt x="0" y="29"/>
                    </a:cubicBezTo>
                    <a:cubicBezTo>
                      <a:pt x="0" y="250"/>
                      <a:pt x="0" y="250"/>
                      <a:pt x="0" y="250"/>
                    </a:cubicBezTo>
                    <a:cubicBezTo>
                      <a:pt x="0" y="267"/>
                      <a:pt x="14" y="281"/>
                      <a:pt x="31" y="281"/>
                    </a:cubicBezTo>
                    <a:cubicBezTo>
                      <a:pt x="80" y="281"/>
                      <a:pt x="80" y="281"/>
                      <a:pt x="80" y="281"/>
                    </a:cubicBezTo>
                    <a:cubicBezTo>
                      <a:pt x="98" y="281"/>
                      <a:pt x="115" y="280"/>
                      <a:pt x="130" y="277"/>
                    </a:cubicBezTo>
                    <a:cubicBezTo>
                      <a:pt x="146" y="274"/>
                      <a:pt x="160" y="268"/>
                      <a:pt x="174" y="259"/>
                    </a:cubicBezTo>
                    <a:cubicBezTo>
                      <a:pt x="190" y="248"/>
                      <a:pt x="203" y="232"/>
                      <a:pt x="213" y="211"/>
                    </a:cubicBezTo>
                    <a:cubicBezTo>
                      <a:pt x="224" y="191"/>
                      <a:pt x="229" y="167"/>
                      <a:pt x="229" y="141"/>
                    </a:cubicBezTo>
                    <a:cubicBezTo>
                      <a:pt x="229" y="114"/>
                      <a:pt x="224" y="90"/>
                      <a:pt x="214" y="70"/>
                    </a:cubicBezTo>
                    <a:close/>
                    <a:moveTo>
                      <a:pt x="37" y="53"/>
                    </a:moveTo>
                    <a:cubicBezTo>
                      <a:pt x="28" y="53"/>
                      <a:pt x="21" y="46"/>
                      <a:pt x="21" y="37"/>
                    </a:cubicBezTo>
                    <a:cubicBezTo>
                      <a:pt x="21" y="28"/>
                      <a:pt x="28" y="21"/>
                      <a:pt x="37" y="21"/>
                    </a:cubicBezTo>
                    <a:cubicBezTo>
                      <a:pt x="46" y="21"/>
                      <a:pt x="53" y="28"/>
                      <a:pt x="53" y="37"/>
                    </a:cubicBezTo>
                    <a:cubicBezTo>
                      <a:pt x="53" y="46"/>
                      <a:pt x="46" y="53"/>
                      <a:pt x="37" y="53"/>
                    </a:cubicBezTo>
                    <a:close/>
                    <a:moveTo>
                      <a:pt x="74" y="222"/>
                    </a:moveTo>
                    <a:cubicBezTo>
                      <a:pt x="74" y="57"/>
                      <a:pt x="74" y="57"/>
                      <a:pt x="74" y="57"/>
                    </a:cubicBezTo>
                    <a:cubicBezTo>
                      <a:pt x="95" y="57"/>
                      <a:pt x="157" y="56"/>
                      <a:pt x="154" y="146"/>
                    </a:cubicBezTo>
                    <a:cubicBezTo>
                      <a:pt x="151" y="230"/>
                      <a:pt x="74" y="222"/>
                      <a:pt x="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3">
                <a:extLst>
                  <a:ext uri="{FF2B5EF4-FFF2-40B4-BE49-F238E27FC236}">
                    <a16:creationId xmlns:a16="http://schemas.microsoft.com/office/drawing/2014/main" id="{DC9AB556-DB1B-4B2E-9E5B-637C93E1B586}"/>
                  </a:ext>
                </a:extLst>
              </p:cNvPr>
              <p:cNvSpPr>
                <a:spLocks/>
              </p:cNvSpPr>
              <p:nvPr/>
            </p:nvSpPr>
            <p:spPr bwMode="auto">
              <a:xfrm>
                <a:off x="6156" y="-141"/>
                <a:ext cx="639" cy="820"/>
              </a:xfrm>
              <a:custGeom>
                <a:avLst/>
                <a:gdLst>
                  <a:gd name="T0" fmla="*/ 228 w 271"/>
                  <a:gd name="T1" fmla="*/ 125 h 348"/>
                  <a:gd name="T2" fmla="*/ 264 w 271"/>
                  <a:gd name="T3" fmla="*/ 84 h 348"/>
                  <a:gd name="T4" fmla="*/ 264 w 271"/>
                  <a:gd name="T5" fmla="*/ 78 h 348"/>
                  <a:gd name="T6" fmla="*/ 72 w 271"/>
                  <a:gd name="T7" fmla="*/ 86 h 348"/>
                  <a:gd name="T8" fmla="*/ 136 w 271"/>
                  <a:gd name="T9" fmla="*/ 337 h 348"/>
                  <a:gd name="T10" fmla="*/ 271 w 271"/>
                  <a:gd name="T11" fmla="*/ 305 h 348"/>
                  <a:gd name="T12" fmla="*/ 271 w 271"/>
                  <a:gd name="T13" fmla="*/ 192 h 348"/>
                  <a:gd name="T14" fmla="*/ 249 w 271"/>
                  <a:gd name="T15" fmla="*/ 170 h 348"/>
                  <a:gd name="T16" fmla="*/ 162 w 271"/>
                  <a:gd name="T17" fmla="*/ 170 h 348"/>
                  <a:gd name="T18" fmla="*/ 162 w 271"/>
                  <a:gd name="T19" fmla="*/ 230 h 348"/>
                  <a:gd name="T20" fmla="*/ 205 w 271"/>
                  <a:gd name="T21" fmla="*/ 230 h 348"/>
                  <a:gd name="T22" fmla="*/ 205 w 271"/>
                  <a:gd name="T23" fmla="*/ 270 h 348"/>
                  <a:gd name="T24" fmla="*/ 109 w 271"/>
                  <a:gd name="T25" fmla="*/ 211 h 348"/>
                  <a:gd name="T26" fmla="*/ 222 w 271"/>
                  <a:gd name="T27" fmla="*/ 125 h 348"/>
                  <a:gd name="T28" fmla="*/ 228 w 271"/>
                  <a:gd name="T29" fmla="*/ 12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348">
                    <a:moveTo>
                      <a:pt x="228" y="125"/>
                    </a:moveTo>
                    <a:cubicBezTo>
                      <a:pt x="264" y="84"/>
                      <a:pt x="264" y="84"/>
                      <a:pt x="264" y="84"/>
                    </a:cubicBezTo>
                    <a:cubicBezTo>
                      <a:pt x="265" y="83"/>
                      <a:pt x="265" y="80"/>
                      <a:pt x="264" y="78"/>
                    </a:cubicBezTo>
                    <a:cubicBezTo>
                      <a:pt x="247" y="64"/>
                      <a:pt x="165" y="0"/>
                      <a:pt x="72" y="86"/>
                    </a:cubicBezTo>
                    <a:cubicBezTo>
                      <a:pt x="0" y="152"/>
                      <a:pt x="18" y="316"/>
                      <a:pt x="136" y="337"/>
                    </a:cubicBezTo>
                    <a:cubicBezTo>
                      <a:pt x="199" y="348"/>
                      <a:pt x="244" y="329"/>
                      <a:pt x="271" y="305"/>
                    </a:cubicBezTo>
                    <a:cubicBezTo>
                      <a:pt x="271" y="192"/>
                      <a:pt x="271" y="192"/>
                      <a:pt x="271" y="192"/>
                    </a:cubicBezTo>
                    <a:cubicBezTo>
                      <a:pt x="271" y="180"/>
                      <a:pt x="261" y="170"/>
                      <a:pt x="249" y="170"/>
                    </a:cubicBezTo>
                    <a:cubicBezTo>
                      <a:pt x="162" y="170"/>
                      <a:pt x="162" y="170"/>
                      <a:pt x="162" y="170"/>
                    </a:cubicBezTo>
                    <a:cubicBezTo>
                      <a:pt x="162" y="230"/>
                      <a:pt x="162" y="230"/>
                      <a:pt x="162" y="230"/>
                    </a:cubicBezTo>
                    <a:cubicBezTo>
                      <a:pt x="205" y="230"/>
                      <a:pt x="205" y="230"/>
                      <a:pt x="205" y="230"/>
                    </a:cubicBezTo>
                    <a:cubicBezTo>
                      <a:pt x="205" y="270"/>
                      <a:pt x="205" y="270"/>
                      <a:pt x="205" y="270"/>
                    </a:cubicBezTo>
                    <a:cubicBezTo>
                      <a:pt x="205" y="270"/>
                      <a:pt x="125" y="299"/>
                      <a:pt x="109" y="211"/>
                    </a:cubicBezTo>
                    <a:cubicBezTo>
                      <a:pt x="93" y="124"/>
                      <a:pt x="173" y="84"/>
                      <a:pt x="222" y="125"/>
                    </a:cubicBezTo>
                    <a:cubicBezTo>
                      <a:pt x="224" y="127"/>
                      <a:pt x="226" y="127"/>
                      <a:pt x="228"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4">
                <a:extLst>
                  <a:ext uri="{FF2B5EF4-FFF2-40B4-BE49-F238E27FC236}">
                    <a16:creationId xmlns:a16="http://schemas.microsoft.com/office/drawing/2014/main" id="{D120C714-8AA1-4EA1-B702-4D3710EFA5A8}"/>
                  </a:ext>
                </a:extLst>
              </p:cNvPr>
              <p:cNvSpPr>
                <a:spLocks/>
              </p:cNvSpPr>
              <p:nvPr/>
            </p:nvSpPr>
            <p:spPr bwMode="auto">
              <a:xfrm>
                <a:off x="6128" y="786"/>
                <a:ext cx="113" cy="129"/>
              </a:xfrm>
              <a:custGeom>
                <a:avLst/>
                <a:gdLst>
                  <a:gd name="T0" fmla="*/ 35 w 48"/>
                  <a:gd name="T1" fmla="*/ 55 h 55"/>
                  <a:gd name="T2" fmla="*/ 25 w 48"/>
                  <a:gd name="T3" fmla="*/ 50 h 55"/>
                  <a:gd name="T4" fmla="*/ 4 w 48"/>
                  <a:gd name="T5" fmla="*/ 20 h 55"/>
                  <a:gd name="T6" fmla="*/ 8 w 48"/>
                  <a:gd name="T7" fmla="*/ 4 h 55"/>
                  <a:gd name="T8" fmla="*/ 24 w 48"/>
                  <a:gd name="T9" fmla="*/ 7 h 55"/>
                  <a:gd name="T10" fmla="*/ 44 w 48"/>
                  <a:gd name="T11" fmla="*/ 35 h 55"/>
                  <a:gd name="T12" fmla="*/ 42 w 48"/>
                  <a:gd name="T13" fmla="*/ 52 h 55"/>
                  <a:gd name="T14" fmla="*/ 35 w 48"/>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5">
                    <a:moveTo>
                      <a:pt x="35" y="55"/>
                    </a:moveTo>
                    <a:cubicBezTo>
                      <a:pt x="31" y="55"/>
                      <a:pt x="27" y="53"/>
                      <a:pt x="25" y="50"/>
                    </a:cubicBezTo>
                    <a:cubicBezTo>
                      <a:pt x="18" y="41"/>
                      <a:pt x="10" y="31"/>
                      <a:pt x="4" y="20"/>
                    </a:cubicBezTo>
                    <a:cubicBezTo>
                      <a:pt x="0" y="15"/>
                      <a:pt x="2" y="7"/>
                      <a:pt x="8" y="4"/>
                    </a:cubicBezTo>
                    <a:cubicBezTo>
                      <a:pt x="13" y="0"/>
                      <a:pt x="21" y="2"/>
                      <a:pt x="24" y="7"/>
                    </a:cubicBezTo>
                    <a:cubicBezTo>
                      <a:pt x="30" y="17"/>
                      <a:pt x="37" y="26"/>
                      <a:pt x="44" y="35"/>
                    </a:cubicBezTo>
                    <a:cubicBezTo>
                      <a:pt x="48" y="40"/>
                      <a:pt x="47" y="48"/>
                      <a:pt x="42" y="52"/>
                    </a:cubicBezTo>
                    <a:cubicBezTo>
                      <a:pt x="40" y="54"/>
                      <a:pt x="37" y="55"/>
                      <a:pt x="3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5">
                <a:extLst>
                  <a:ext uri="{FF2B5EF4-FFF2-40B4-BE49-F238E27FC236}">
                    <a16:creationId xmlns:a16="http://schemas.microsoft.com/office/drawing/2014/main" id="{DF624BAF-8E08-40F4-BD00-CF4F8F02D176}"/>
                  </a:ext>
                </a:extLst>
              </p:cNvPr>
              <p:cNvSpPr>
                <a:spLocks/>
              </p:cNvSpPr>
              <p:nvPr/>
            </p:nvSpPr>
            <p:spPr bwMode="auto">
              <a:xfrm>
                <a:off x="7029" y="1078"/>
                <a:ext cx="139" cy="90"/>
              </a:xfrm>
              <a:custGeom>
                <a:avLst/>
                <a:gdLst>
                  <a:gd name="T0" fmla="*/ 14 w 59"/>
                  <a:gd name="T1" fmla="*/ 38 h 38"/>
                  <a:gd name="T2" fmla="*/ 3 w 59"/>
                  <a:gd name="T3" fmla="*/ 30 h 38"/>
                  <a:gd name="T4" fmla="*/ 10 w 59"/>
                  <a:gd name="T5" fmla="*/ 15 h 38"/>
                  <a:gd name="T6" fmla="*/ 41 w 59"/>
                  <a:gd name="T7" fmla="*/ 2 h 38"/>
                  <a:gd name="T8" fmla="*/ 57 w 59"/>
                  <a:gd name="T9" fmla="*/ 8 h 38"/>
                  <a:gd name="T10" fmla="*/ 51 w 59"/>
                  <a:gd name="T11" fmla="*/ 24 h 38"/>
                  <a:gd name="T12" fmla="*/ 18 w 59"/>
                  <a:gd name="T13" fmla="*/ 37 h 38"/>
                  <a:gd name="T14" fmla="*/ 14 w 5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14" y="38"/>
                    </a:moveTo>
                    <a:cubicBezTo>
                      <a:pt x="9" y="38"/>
                      <a:pt x="4" y="35"/>
                      <a:pt x="3" y="30"/>
                    </a:cubicBezTo>
                    <a:cubicBezTo>
                      <a:pt x="0" y="24"/>
                      <a:pt x="4" y="17"/>
                      <a:pt x="10" y="15"/>
                    </a:cubicBezTo>
                    <a:cubicBezTo>
                      <a:pt x="20" y="11"/>
                      <a:pt x="31" y="7"/>
                      <a:pt x="41" y="2"/>
                    </a:cubicBezTo>
                    <a:cubicBezTo>
                      <a:pt x="47" y="0"/>
                      <a:pt x="54" y="2"/>
                      <a:pt x="57" y="8"/>
                    </a:cubicBezTo>
                    <a:cubicBezTo>
                      <a:pt x="59" y="15"/>
                      <a:pt x="57" y="22"/>
                      <a:pt x="51" y="24"/>
                    </a:cubicBezTo>
                    <a:cubicBezTo>
                      <a:pt x="40" y="29"/>
                      <a:pt x="29" y="34"/>
                      <a:pt x="18" y="37"/>
                    </a:cubicBezTo>
                    <a:cubicBezTo>
                      <a:pt x="17" y="38"/>
                      <a:pt x="15" y="38"/>
                      <a:pt x="1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803F4507-7EC9-4854-9F01-FB1482E1CB56}"/>
                  </a:ext>
                </a:extLst>
              </p:cNvPr>
              <p:cNvSpPr>
                <a:spLocks/>
              </p:cNvSpPr>
              <p:nvPr/>
            </p:nvSpPr>
            <p:spPr bwMode="auto">
              <a:xfrm>
                <a:off x="7366" y="-269"/>
                <a:ext cx="141" cy="170"/>
              </a:xfrm>
              <a:custGeom>
                <a:avLst/>
                <a:gdLst>
                  <a:gd name="T0" fmla="*/ 46 w 60"/>
                  <a:gd name="T1" fmla="*/ 72 h 72"/>
                  <a:gd name="T2" fmla="*/ 36 w 60"/>
                  <a:gd name="T3" fmla="*/ 66 h 72"/>
                  <a:gd name="T4" fmla="*/ 4 w 60"/>
                  <a:gd name="T5" fmla="*/ 21 h 72"/>
                  <a:gd name="T6" fmla="*/ 6 w 60"/>
                  <a:gd name="T7" fmla="*/ 4 h 72"/>
                  <a:gd name="T8" fmla="*/ 23 w 60"/>
                  <a:gd name="T9" fmla="*/ 6 h 72"/>
                  <a:gd name="T10" fmla="*/ 56 w 60"/>
                  <a:gd name="T11" fmla="*/ 54 h 72"/>
                  <a:gd name="T12" fmla="*/ 52 w 60"/>
                  <a:gd name="T13" fmla="*/ 71 h 72"/>
                  <a:gd name="T14" fmla="*/ 46 w 60"/>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72">
                    <a:moveTo>
                      <a:pt x="46" y="72"/>
                    </a:moveTo>
                    <a:cubicBezTo>
                      <a:pt x="42" y="72"/>
                      <a:pt x="38" y="70"/>
                      <a:pt x="36" y="66"/>
                    </a:cubicBezTo>
                    <a:cubicBezTo>
                      <a:pt x="26" y="50"/>
                      <a:pt x="16" y="35"/>
                      <a:pt x="4" y="21"/>
                    </a:cubicBezTo>
                    <a:cubicBezTo>
                      <a:pt x="0" y="16"/>
                      <a:pt x="1" y="8"/>
                      <a:pt x="6" y="4"/>
                    </a:cubicBezTo>
                    <a:cubicBezTo>
                      <a:pt x="11" y="0"/>
                      <a:pt x="18" y="1"/>
                      <a:pt x="23" y="6"/>
                    </a:cubicBezTo>
                    <a:cubicBezTo>
                      <a:pt x="35" y="21"/>
                      <a:pt x="47" y="37"/>
                      <a:pt x="56" y="54"/>
                    </a:cubicBezTo>
                    <a:cubicBezTo>
                      <a:pt x="60" y="60"/>
                      <a:pt x="58" y="67"/>
                      <a:pt x="52" y="71"/>
                    </a:cubicBezTo>
                    <a:cubicBezTo>
                      <a:pt x="50" y="72"/>
                      <a:pt x="48" y="72"/>
                      <a:pt x="4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7">
                <a:extLst>
                  <a:ext uri="{FF2B5EF4-FFF2-40B4-BE49-F238E27FC236}">
                    <a16:creationId xmlns:a16="http://schemas.microsoft.com/office/drawing/2014/main" id="{35D3707A-388D-4976-94F9-6890B78064C6}"/>
                  </a:ext>
                </a:extLst>
              </p:cNvPr>
              <p:cNvSpPr>
                <a:spLocks/>
              </p:cNvSpPr>
              <p:nvPr/>
            </p:nvSpPr>
            <p:spPr bwMode="auto">
              <a:xfrm>
                <a:off x="6427" y="-516"/>
                <a:ext cx="135" cy="89"/>
              </a:xfrm>
              <a:custGeom>
                <a:avLst/>
                <a:gdLst>
                  <a:gd name="T0" fmla="*/ 13 w 57"/>
                  <a:gd name="T1" fmla="*/ 38 h 38"/>
                  <a:gd name="T2" fmla="*/ 3 w 57"/>
                  <a:gd name="T3" fmla="*/ 31 h 38"/>
                  <a:gd name="T4" fmla="*/ 8 w 57"/>
                  <a:gd name="T5" fmla="*/ 15 h 38"/>
                  <a:gd name="T6" fmla="*/ 39 w 57"/>
                  <a:gd name="T7" fmla="*/ 2 h 38"/>
                  <a:gd name="T8" fmla="*/ 55 w 57"/>
                  <a:gd name="T9" fmla="*/ 10 h 38"/>
                  <a:gd name="T10" fmla="*/ 48 w 57"/>
                  <a:gd name="T11" fmla="*/ 25 h 38"/>
                  <a:gd name="T12" fmla="*/ 19 w 57"/>
                  <a:gd name="T13" fmla="*/ 37 h 38"/>
                  <a:gd name="T14" fmla="*/ 13 w 57"/>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8">
                    <a:moveTo>
                      <a:pt x="13" y="38"/>
                    </a:moveTo>
                    <a:cubicBezTo>
                      <a:pt x="9" y="38"/>
                      <a:pt x="5" y="36"/>
                      <a:pt x="3" y="31"/>
                    </a:cubicBezTo>
                    <a:cubicBezTo>
                      <a:pt x="0" y="25"/>
                      <a:pt x="2" y="18"/>
                      <a:pt x="8" y="15"/>
                    </a:cubicBezTo>
                    <a:cubicBezTo>
                      <a:pt x="18" y="11"/>
                      <a:pt x="29" y="6"/>
                      <a:pt x="39" y="2"/>
                    </a:cubicBezTo>
                    <a:cubicBezTo>
                      <a:pt x="46" y="0"/>
                      <a:pt x="53" y="3"/>
                      <a:pt x="55" y="10"/>
                    </a:cubicBezTo>
                    <a:cubicBezTo>
                      <a:pt x="57" y="16"/>
                      <a:pt x="54" y="23"/>
                      <a:pt x="48" y="25"/>
                    </a:cubicBezTo>
                    <a:cubicBezTo>
                      <a:pt x="38" y="29"/>
                      <a:pt x="28" y="33"/>
                      <a:pt x="19" y="37"/>
                    </a:cubicBezTo>
                    <a:cubicBezTo>
                      <a:pt x="17" y="38"/>
                      <a:pt x="15" y="38"/>
                      <a:pt x="1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18">
                <a:extLst>
                  <a:ext uri="{FF2B5EF4-FFF2-40B4-BE49-F238E27FC236}">
                    <a16:creationId xmlns:a16="http://schemas.microsoft.com/office/drawing/2014/main" id="{DD460BCF-7F25-46A1-991B-E451DAE74A3E}"/>
                  </a:ext>
                </a:extLst>
              </p:cNvPr>
              <p:cNvSpPr>
                <a:spLocks noChangeArrowheads="1"/>
              </p:cNvSpPr>
              <p:nvPr/>
            </p:nvSpPr>
            <p:spPr bwMode="auto">
              <a:xfrm>
                <a:off x="6234" y="-457"/>
                <a:ext cx="111" cy="1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9">
                <a:extLst>
                  <a:ext uri="{FF2B5EF4-FFF2-40B4-BE49-F238E27FC236}">
                    <a16:creationId xmlns:a16="http://schemas.microsoft.com/office/drawing/2014/main" id="{878E9F35-769C-42B9-A6EF-8405841465C2}"/>
                  </a:ext>
                </a:extLst>
              </p:cNvPr>
              <p:cNvSpPr>
                <a:spLocks/>
              </p:cNvSpPr>
              <p:nvPr/>
            </p:nvSpPr>
            <p:spPr bwMode="auto">
              <a:xfrm>
                <a:off x="7189" y="944"/>
                <a:ext cx="260" cy="356"/>
              </a:xfrm>
              <a:custGeom>
                <a:avLst/>
                <a:gdLst>
                  <a:gd name="T0" fmla="*/ 106 w 110"/>
                  <a:gd name="T1" fmla="*/ 128 h 151"/>
                  <a:gd name="T2" fmla="*/ 77 w 110"/>
                  <a:gd name="T3" fmla="*/ 78 h 151"/>
                  <a:gd name="T4" fmla="*/ 91 w 110"/>
                  <a:gd name="T5" fmla="*/ 45 h 151"/>
                  <a:gd name="T6" fmla="*/ 45 w 110"/>
                  <a:gd name="T7" fmla="*/ 0 h 151"/>
                  <a:gd name="T8" fmla="*/ 0 w 110"/>
                  <a:gd name="T9" fmla="*/ 45 h 151"/>
                  <a:gd name="T10" fmla="*/ 45 w 110"/>
                  <a:gd name="T11" fmla="*/ 91 h 151"/>
                  <a:gd name="T12" fmla="*/ 51 w 110"/>
                  <a:gd name="T13" fmla="*/ 90 h 151"/>
                  <a:gd name="T14" fmla="*/ 81 w 110"/>
                  <a:gd name="T15" fmla="*/ 142 h 151"/>
                  <a:gd name="T16" fmla="*/ 101 w 110"/>
                  <a:gd name="T17" fmla="*/ 147 h 151"/>
                  <a:gd name="T18" fmla="*/ 106 w 110"/>
                  <a:gd name="T19" fmla="*/ 12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1">
                    <a:moveTo>
                      <a:pt x="106" y="128"/>
                    </a:moveTo>
                    <a:cubicBezTo>
                      <a:pt x="77" y="78"/>
                      <a:pt x="77" y="78"/>
                      <a:pt x="77" y="78"/>
                    </a:cubicBezTo>
                    <a:cubicBezTo>
                      <a:pt x="86" y="70"/>
                      <a:pt x="91" y="58"/>
                      <a:pt x="91" y="45"/>
                    </a:cubicBezTo>
                    <a:cubicBezTo>
                      <a:pt x="91" y="20"/>
                      <a:pt x="70" y="0"/>
                      <a:pt x="45" y="0"/>
                    </a:cubicBezTo>
                    <a:cubicBezTo>
                      <a:pt x="20" y="0"/>
                      <a:pt x="0" y="20"/>
                      <a:pt x="0" y="45"/>
                    </a:cubicBezTo>
                    <a:cubicBezTo>
                      <a:pt x="0" y="71"/>
                      <a:pt x="20" y="91"/>
                      <a:pt x="45" y="91"/>
                    </a:cubicBezTo>
                    <a:cubicBezTo>
                      <a:pt x="47" y="91"/>
                      <a:pt x="49" y="91"/>
                      <a:pt x="51" y="90"/>
                    </a:cubicBezTo>
                    <a:cubicBezTo>
                      <a:pt x="81" y="142"/>
                      <a:pt x="81" y="142"/>
                      <a:pt x="81" y="142"/>
                    </a:cubicBezTo>
                    <a:cubicBezTo>
                      <a:pt x="85" y="149"/>
                      <a:pt x="94" y="151"/>
                      <a:pt x="101" y="147"/>
                    </a:cubicBezTo>
                    <a:cubicBezTo>
                      <a:pt x="107" y="143"/>
                      <a:pt x="110" y="134"/>
                      <a:pt x="10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0">
                <a:extLst>
                  <a:ext uri="{FF2B5EF4-FFF2-40B4-BE49-F238E27FC236}">
                    <a16:creationId xmlns:a16="http://schemas.microsoft.com/office/drawing/2014/main" id="{8C8BC002-0D03-4E9E-B5A3-B370C0DDFB1F}"/>
                  </a:ext>
                </a:extLst>
              </p:cNvPr>
              <p:cNvSpPr>
                <a:spLocks noChangeArrowheads="1"/>
              </p:cNvSpPr>
              <p:nvPr/>
            </p:nvSpPr>
            <p:spPr bwMode="auto">
              <a:xfrm>
                <a:off x="7241" y="995"/>
                <a:ext cx="111" cy="1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1">
                <a:extLst>
                  <a:ext uri="{FF2B5EF4-FFF2-40B4-BE49-F238E27FC236}">
                    <a16:creationId xmlns:a16="http://schemas.microsoft.com/office/drawing/2014/main" id="{A6181149-5F71-4CF1-BD54-8CEBCC8ED351}"/>
                  </a:ext>
                </a:extLst>
              </p:cNvPr>
              <p:cNvSpPr>
                <a:spLocks noEditPoints="1"/>
              </p:cNvSpPr>
              <p:nvPr/>
            </p:nvSpPr>
            <p:spPr bwMode="auto">
              <a:xfrm>
                <a:off x="6621" y="1078"/>
                <a:ext cx="339" cy="415"/>
              </a:xfrm>
              <a:custGeom>
                <a:avLst/>
                <a:gdLst>
                  <a:gd name="T0" fmla="*/ 130 w 144"/>
                  <a:gd name="T1" fmla="*/ 28 h 176"/>
                  <a:gd name="T2" fmla="*/ 111 w 144"/>
                  <a:gd name="T3" fmla="*/ 30 h 176"/>
                  <a:gd name="T4" fmla="*/ 73 w 144"/>
                  <a:gd name="T5" fmla="*/ 0 h 176"/>
                  <a:gd name="T6" fmla="*/ 35 w 144"/>
                  <a:gd name="T7" fmla="*/ 28 h 176"/>
                  <a:gd name="T8" fmla="*/ 16 w 144"/>
                  <a:gd name="T9" fmla="*/ 24 h 176"/>
                  <a:gd name="T10" fmla="*/ 1 w 144"/>
                  <a:gd name="T11" fmla="*/ 34 h 176"/>
                  <a:gd name="T12" fmla="*/ 11 w 144"/>
                  <a:gd name="T13" fmla="*/ 48 h 176"/>
                  <a:gd name="T14" fmla="*/ 35 w 144"/>
                  <a:gd name="T15" fmla="*/ 52 h 176"/>
                  <a:gd name="T16" fmla="*/ 57 w 144"/>
                  <a:gd name="T17" fmla="*/ 77 h 176"/>
                  <a:gd name="T18" fmla="*/ 57 w 144"/>
                  <a:gd name="T19" fmla="*/ 161 h 176"/>
                  <a:gd name="T20" fmla="*/ 72 w 144"/>
                  <a:gd name="T21" fmla="*/ 176 h 176"/>
                  <a:gd name="T22" fmla="*/ 87 w 144"/>
                  <a:gd name="T23" fmla="*/ 161 h 176"/>
                  <a:gd name="T24" fmla="*/ 87 w 144"/>
                  <a:gd name="T25" fmla="*/ 78 h 176"/>
                  <a:gd name="T26" fmla="*/ 110 w 144"/>
                  <a:gd name="T27" fmla="*/ 54 h 176"/>
                  <a:gd name="T28" fmla="*/ 133 w 144"/>
                  <a:gd name="T29" fmla="*/ 52 h 176"/>
                  <a:gd name="T30" fmla="*/ 143 w 144"/>
                  <a:gd name="T31" fmla="*/ 38 h 176"/>
                  <a:gd name="T32" fmla="*/ 130 w 144"/>
                  <a:gd name="T33" fmla="*/ 28 h 176"/>
                  <a:gd name="T34" fmla="*/ 73 w 144"/>
                  <a:gd name="T35" fmla="*/ 59 h 176"/>
                  <a:gd name="T36" fmla="*/ 54 w 144"/>
                  <a:gd name="T37" fmla="*/ 40 h 176"/>
                  <a:gd name="T38" fmla="*/ 73 w 144"/>
                  <a:gd name="T39" fmla="*/ 22 h 176"/>
                  <a:gd name="T40" fmla="*/ 92 w 144"/>
                  <a:gd name="T41" fmla="*/ 40 h 176"/>
                  <a:gd name="T42" fmla="*/ 73 w 144"/>
                  <a:gd name="T43" fmla="*/ 5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76">
                    <a:moveTo>
                      <a:pt x="130" y="28"/>
                    </a:moveTo>
                    <a:cubicBezTo>
                      <a:pt x="124" y="29"/>
                      <a:pt x="117" y="29"/>
                      <a:pt x="111" y="30"/>
                    </a:cubicBezTo>
                    <a:cubicBezTo>
                      <a:pt x="107" y="13"/>
                      <a:pt x="91" y="0"/>
                      <a:pt x="73" y="0"/>
                    </a:cubicBezTo>
                    <a:cubicBezTo>
                      <a:pt x="55" y="0"/>
                      <a:pt x="40" y="12"/>
                      <a:pt x="35" y="28"/>
                    </a:cubicBezTo>
                    <a:cubicBezTo>
                      <a:pt x="29" y="27"/>
                      <a:pt x="22" y="26"/>
                      <a:pt x="16" y="24"/>
                    </a:cubicBezTo>
                    <a:cubicBezTo>
                      <a:pt x="9" y="23"/>
                      <a:pt x="3" y="27"/>
                      <a:pt x="1" y="34"/>
                    </a:cubicBezTo>
                    <a:cubicBezTo>
                      <a:pt x="0" y="40"/>
                      <a:pt x="4" y="47"/>
                      <a:pt x="11" y="48"/>
                    </a:cubicBezTo>
                    <a:cubicBezTo>
                      <a:pt x="19" y="50"/>
                      <a:pt x="27" y="51"/>
                      <a:pt x="35" y="52"/>
                    </a:cubicBezTo>
                    <a:cubicBezTo>
                      <a:pt x="38" y="63"/>
                      <a:pt x="46" y="72"/>
                      <a:pt x="57" y="77"/>
                    </a:cubicBezTo>
                    <a:cubicBezTo>
                      <a:pt x="57" y="161"/>
                      <a:pt x="57" y="161"/>
                      <a:pt x="57" y="161"/>
                    </a:cubicBezTo>
                    <a:cubicBezTo>
                      <a:pt x="57" y="169"/>
                      <a:pt x="63" y="176"/>
                      <a:pt x="72" y="176"/>
                    </a:cubicBezTo>
                    <a:cubicBezTo>
                      <a:pt x="80" y="176"/>
                      <a:pt x="87" y="169"/>
                      <a:pt x="87" y="161"/>
                    </a:cubicBezTo>
                    <a:cubicBezTo>
                      <a:pt x="87" y="78"/>
                      <a:pt x="87" y="78"/>
                      <a:pt x="87" y="78"/>
                    </a:cubicBezTo>
                    <a:cubicBezTo>
                      <a:pt x="98" y="74"/>
                      <a:pt x="106" y="65"/>
                      <a:pt x="110" y="54"/>
                    </a:cubicBezTo>
                    <a:cubicBezTo>
                      <a:pt x="118" y="54"/>
                      <a:pt x="126" y="53"/>
                      <a:pt x="133" y="52"/>
                    </a:cubicBezTo>
                    <a:cubicBezTo>
                      <a:pt x="140" y="50"/>
                      <a:pt x="144" y="44"/>
                      <a:pt x="143" y="38"/>
                    </a:cubicBezTo>
                    <a:cubicBezTo>
                      <a:pt x="142" y="31"/>
                      <a:pt x="136" y="27"/>
                      <a:pt x="130" y="28"/>
                    </a:cubicBezTo>
                    <a:close/>
                    <a:moveTo>
                      <a:pt x="73" y="59"/>
                    </a:moveTo>
                    <a:cubicBezTo>
                      <a:pt x="62" y="59"/>
                      <a:pt x="54" y="51"/>
                      <a:pt x="54" y="40"/>
                    </a:cubicBezTo>
                    <a:cubicBezTo>
                      <a:pt x="54" y="30"/>
                      <a:pt x="62" y="22"/>
                      <a:pt x="73" y="22"/>
                    </a:cubicBezTo>
                    <a:cubicBezTo>
                      <a:pt x="83" y="22"/>
                      <a:pt x="92" y="30"/>
                      <a:pt x="92" y="40"/>
                    </a:cubicBezTo>
                    <a:cubicBezTo>
                      <a:pt x="92" y="51"/>
                      <a:pt x="83" y="59"/>
                      <a:pt x="73"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2">
                <a:extLst>
                  <a:ext uri="{FF2B5EF4-FFF2-40B4-BE49-F238E27FC236}">
                    <a16:creationId xmlns:a16="http://schemas.microsoft.com/office/drawing/2014/main" id="{B81CAB55-99B2-4113-A5DA-DEC8085A10C3}"/>
                  </a:ext>
                </a:extLst>
              </p:cNvPr>
              <p:cNvSpPr>
                <a:spLocks noEditPoints="1"/>
              </p:cNvSpPr>
              <p:nvPr/>
            </p:nvSpPr>
            <p:spPr bwMode="auto">
              <a:xfrm>
                <a:off x="6232" y="948"/>
                <a:ext cx="325" cy="352"/>
              </a:xfrm>
              <a:custGeom>
                <a:avLst/>
                <a:gdLst>
                  <a:gd name="T0" fmla="*/ 129 w 138"/>
                  <a:gd name="T1" fmla="*/ 63 h 149"/>
                  <a:gd name="T2" fmla="*/ 101 w 138"/>
                  <a:gd name="T3" fmla="*/ 50 h 149"/>
                  <a:gd name="T4" fmla="*/ 102 w 138"/>
                  <a:gd name="T5" fmla="*/ 42 h 149"/>
                  <a:gd name="T6" fmla="*/ 68 w 138"/>
                  <a:gd name="T7" fmla="*/ 8 h 149"/>
                  <a:gd name="T8" fmla="*/ 48 w 138"/>
                  <a:gd name="T9" fmla="*/ 15 h 149"/>
                  <a:gd name="T10" fmla="*/ 36 w 138"/>
                  <a:gd name="T11" fmla="*/ 4 h 149"/>
                  <a:gd name="T12" fmla="*/ 19 w 138"/>
                  <a:gd name="T13" fmla="*/ 5 h 149"/>
                  <a:gd name="T14" fmla="*/ 19 w 138"/>
                  <a:gd name="T15" fmla="*/ 22 h 149"/>
                  <a:gd name="T16" fmla="*/ 35 w 138"/>
                  <a:gd name="T17" fmla="*/ 36 h 149"/>
                  <a:gd name="T18" fmla="*/ 35 w 138"/>
                  <a:gd name="T19" fmla="*/ 42 h 149"/>
                  <a:gd name="T20" fmla="*/ 41 w 138"/>
                  <a:gd name="T21" fmla="*/ 61 h 149"/>
                  <a:gd name="T22" fmla="*/ 4 w 138"/>
                  <a:gd name="T23" fmla="*/ 125 h 149"/>
                  <a:gd name="T24" fmla="*/ 10 w 138"/>
                  <a:gd name="T25" fmla="*/ 145 h 149"/>
                  <a:gd name="T26" fmla="*/ 29 w 138"/>
                  <a:gd name="T27" fmla="*/ 139 h 149"/>
                  <a:gd name="T28" fmla="*/ 66 w 138"/>
                  <a:gd name="T29" fmla="*/ 75 h 149"/>
                  <a:gd name="T30" fmla="*/ 68 w 138"/>
                  <a:gd name="T31" fmla="*/ 75 h 149"/>
                  <a:gd name="T32" fmla="*/ 86 w 138"/>
                  <a:gd name="T33" fmla="*/ 70 h 149"/>
                  <a:gd name="T34" fmla="*/ 120 w 138"/>
                  <a:gd name="T35" fmla="*/ 86 h 149"/>
                  <a:gd name="T36" fmla="*/ 125 w 138"/>
                  <a:gd name="T37" fmla="*/ 87 h 149"/>
                  <a:gd name="T38" fmla="*/ 136 w 138"/>
                  <a:gd name="T39" fmla="*/ 79 h 149"/>
                  <a:gd name="T40" fmla="*/ 129 w 138"/>
                  <a:gd name="T41" fmla="*/ 63 h 149"/>
                  <a:gd name="T42" fmla="*/ 68 w 138"/>
                  <a:gd name="T43" fmla="*/ 54 h 149"/>
                  <a:gd name="T44" fmla="*/ 56 w 138"/>
                  <a:gd name="T45" fmla="*/ 42 h 149"/>
                  <a:gd name="T46" fmla="*/ 68 w 138"/>
                  <a:gd name="T47" fmla="*/ 29 h 149"/>
                  <a:gd name="T48" fmla="*/ 81 w 138"/>
                  <a:gd name="T49" fmla="*/ 42 h 149"/>
                  <a:gd name="T50" fmla="*/ 68 w 138"/>
                  <a:gd name="T51"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149">
                    <a:moveTo>
                      <a:pt x="129" y="63"/>
                    </a:moveTo>
                    <a:cubicBezTo>
                      <a:pt x="119" y="60"/>
                      <a:pt x="110" y="55"/>
                      <a:pt x="101" y="50"/>
                    </a:cubicBezTo>
                    <a:cubicBezTo>
                      <a:pt x="101" y="47"/>
                      <a:pt x="102" y="45"/>
                      <a:pt x="102" y="42"/>
                    </a:cubicBezTo>
                    <a:cubicBezTo>
                      <a:pt x="102" y="23"/>
                      <a:pt x="87" y="8"/>
                      <a:pt x="68" y="8"/>
                    </a:cubicBezTo>
                    <a:cubicBezTo>
                      <a:pt x="61" y="8"/>
                      <a:pt x="54" y="11"/>
                      <a:pt x="48" y="15"/>
                    </a:cubicBezTo>
                    <a:cubicBezTo>
                      <a:pt x="44" y="11"/>
                      <a:pt x="40" y="8"/>
                      <a:pt x="36" y="4"/>
                    </a:cubicBezTo>
                    <a:cubicBezTo>
                      <a:pt x="31" y="0"/>
                      <a:pt x="23" y="0"/>
                      <a:pt x="19" y="5"/>
                    </a:cubicBezTo>
                    <a:cubicBezTo>
                      <a:pt x="14" y="10"/>
                      <a:pt x="14" y="18"/>
                      <a:pt x="19" y="22"/>
                    </a:cubicBezTo>
                    <a:cubicBezTo>
                      <a:pt x="25" y="27"/>
                      <a:pt x="30" y="31"/>
                      <a:pt x="35" y="36"/>
                    </a:cubicBezTo>
                    <a:cubicBezTo>
                      <a:pt x="35" y="38"/>
                      <a:pt x="35" y="40"/>
                      <a:pt x="35" y="42"/>
                    </a:cubicBezTo>
                    <a:cubicBezTo>
                      <a:pt x="35" y="49"/>
                      <a:pt x="37" y="56"/>
                      <a:pt x="41" y="61"/>
                    </a:cubicBezTo>
                    <a:cubicBezTo>
                      <a:pt x="4" y="125"/>
                      <a:pt x="4" y="125"/>
                      <a:pt x="4" y="125"/>
                    </a:cubicBezTo>
                    <a:cubicBezTo>
                      <a:pt x="0" y="132"/>
                      <a:pt x="3" y="141"/>
                      <a:pt x="10" y="145"/>
                    </a:cubicBezTo>
                    <a:cubicBezTo>
                      <a:pt x="16" y="149"/>
                      <a:pt x="25" y="146"/>
                      <a:pt x="29" y="139"/>
                    </a:cubicBezTo>
                    <a:cubicBezTo>
                      <a:pt x="66" y="75"/>
                      <a:pt x="66" y="75"/>
                      <a:pt x="66" y="75"/>
                    </a:cubicBezTo>
                    <a:cubicBezTo>
                      <a:pt x="67" y="75"/>
                      <a:pt x="68" y="75"/>
                      <a:pt x="68" y="75"/>
                    </a:cubicBezTo>
                    <a:cubicBezTo>
                      <a:pt x="75" y="75"/>
                      <a:pt x="81" y="73"/>
                      <a:pt x="86" y="70"/>
                    </a:cubicBezTo>
                    <a:cubicBezTo>
                      <a:pt x="97" y="76"/>
                      <a:pt x="109" y="81"/>
                      <a:pt x="120" y="86"/>
                    </a:cubicBezTo>
                    <a:cubicBezTo>
                      <a:pt x="122" y="86"/>
                      <a:pt x="123" y="87"/>
                      <a:pt x="125" y="87"/>
                    </a:cubicBezTo>
                    <a:cubicBezTo>
                      <a:pt x="130" y="87"/>
                      <a:pt x="134" y="84"/>
                      <a:pt x="136" y="79"/>
                    </a:cubicBezTo>
                    <a:cubicBezTo>
                      <a:pt x="138" y="73"/>
                      <a:pt x="135" y="66"/>
                      <a:pt x="129" y="63"/>
                    </a:cubicBezTo>
                    <a:close/>
                    <a:moveTo>
                      <a:pt x="68" y="54"/>
                    </a:moveTo>
                    <a:cubicBezTo>
                      <a:pt x="62" y="54"/>
                      <a:pt x="56" y="48"/>
                      <a:pt x="56" y="42"/>
                    </a:cubicBezTo>
                    <a:cubicBezTo>
                      <a:pt x="56" y="35"/>
                      <a:pt x="62" y="29"/>
                      <a:pt x="68" y="29"/>
                    </a:cubicBezTo>
                    <a:cubicBezTo>
                      <a:pt x="75" y="29"/>
                      <a:pt x="81" y="35"/>
                      <a:pt x="81" y="42"/>
                    </a:cubicBezTo>
                    <a:cubicBezTo>
                      <a:pt x="81" y="48"/>
                      <a:pt x="75" y="54"/>
                      <a:pt x="6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3">
                <a:extLst>
                  <a:ext uri="{FF2B5EF4-FFF2-40B4-BE49-F238E27FC236}">
                    <a16:creationId xmlns:a16="http://schemas.microsoft.com/office/drawing/2014/main" id="{5FE02E04-175D-4BBF-9E9E-EE63BC03BDB1}"/>
                  </a:ext>
                </a:extLst>
              </p:cNvPr>
              <p:cNvSpPr>
                <a:spLocks noEditPoints="1"/>
              </p:cNvSpPr>
              <p:nvPr/>
            </p:nvSpPr>
            <p:spPr bwMode="auto">
              <a:xfrm>
                <a:off x="7029" y="-660"/>
                <a:ext cx="332" cy="346"/>
              </a:xfrm>
              <a:custGeom>
                <a:avLst/>
                <a:gdLst>
                  <a:gd name="T0" fmla="*/ 131 w 141"/>
                  <a:gd name="T1" fmla="*/ 4 h 147"/>
                  <a:gd name="T2" fmla="*/ 131 w 141"/>
                  <a:gd name="T3" fmla="*/ 4 h 147"/>
                  <a:gd name="T4" fmla="*/ 111 w 141"/>
                  <a:gd name="T5" fmla="*/ 9 h 147"/>
                  <a:gd name="T6" fmla="*/ 71 w 141"/>
                  <a:gd name="T7" fmla="*/ 73 h 147"/>
                  <a:gd name="T8" fmla="*/ 51 w 141"/>
                  <a:gd name="T9" fmla="*/ 81 h 147"/>
                  <a:gd name="T10" fmla="*/ 18 w 141"/>
                  <a:gd name="T11" fmla="*/ 67 h 147"/>
                  <a:gd name="T12" fmla="*/ 2 w 141"/>
                  <a:gd name="T13" fmla="*/ 74 h 147"/>
                  <a:gd name="T14" fmla="*/ 9 w 141"/>
                  <a:gd name="T15" fmla="*/ 89 h 147"/>
                  <a:gd name="T16" fmla="*/ 39 w 141"/>
                  <a:gd name="T17" fmla="*/ 102 h 147"/>
                  <a:gd name="T18" fmla="*/ 39 w 141"/>
                  <a:gd name="T19" fmla="*/ 106 h 147"/>
                  <a:gd name="T20" fmla="*/ 72 w 141"/>
                  <a:gd name="T21" fmla="*/ 140 h 147"/>
                  <a:gd name="T22" fmla="*/ 91 w 141"/>
                  <a:gd name="T23" fmla="*/ 134 h 147"/>
                  <a:gd name="T24" fmla="*/ 102 w 141"/>
                  <a:gd name="T25" fmla="*/ 142 h 147"/>
                  <a:gd name="T26" fmla="*/ 105 w 141"/>
                  <a:gd name="T27" fmla="*/ 144 h 147"/>
                  <a:gd name="T28" fmla="*/ 112 w 141"/>
                  <a:gd name="T29" fmla="*/ 147 h 147"/>
                  <a:gd name="T30" fmla="*/ 122 w 141"/>
                  <a:gd name="T31" fmla="*/ 143 h 147"/>
                  <a:gd name="T32" fmla="*/ 120 w 141"/>
                  <a:gd name="T33" fmla="*/ 126 h 147"/>
                  <a:gd name="T34" fmla="*/ 117 w 141"/>
                  <a:gd name="T35" fmla="*/ 123 h 147"/>
                  <a:gd name="T36" fmla="*/ 105 w 141"/>
                  <a:gd name="T37" fmla="*/ 114 h 147"/>
                  <a:gd name="T38" fmla="*/ 106 w 141"/>
                  <a:gd name="T39" fmla="*/ 106 h 147"/>
                  <a:gd name="T40" fmla="*/ 99 w 141"/>
                  <a:gd name="T41" fmla="*/ 86 h 147"/>
                  <a:gd name="T42" fmla="*/ 136 w 141"/>
                  <a:gd name="T43" fmla="*/ 25 h 147"/>
                  <a:gd name="T44" fmla="*/ 131 w 141"/>
                  <a:gd name="T45" fmla="*/ 4 h 147"/>
                  <a:gd name="T46" fmla="*/ 72 w 141"/>
                  <a:gd name="T47" fmla="*/ 122 h 147"/>
                  <a:gd name="T48" fmla="*/ 56 w 141"/>
                  <a:gd name="T49" fmla="*/ 106 h 147"/>
                  <a:gd name="T50" fmla="*/ 72 w 141"/>
                  <a:gd name="T51" fmla="*/ 91 h 147"/>
                  <a:gd name="T52" fmla="*/ 88 w 141"/>
                  <a:gd name="T53" fmla="*/ 106 h 147"/>
                  <a:gd name="T54" fmla="*/ 72 w 141"/>
                  <a:gd name="T55" fmla="*/ 12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47">
                    <a:moveTo>
                      <a:pt x="131" y="4"/>
                    </a:moveTo>
                    <a:cubicBezTo>
                      <a:pt x="131" y="4"/>
                      <a:pt x="131" y="4"/>
                      <a:pt x="131" y="4"/>
                    </a:cubicBezTo>
                    <a:cubicBezTo>
                      <a:pt x="124" y="0"/>
                      <a:pt x="115" y="2"/>
                      <a:pt x="111" y="9"/>
                    </a:cubicBezTo>
                    <a:cubicBezTo>
                      <a:pt x="71" y="73"/>
                      <a:pt x="71" y="73"/>
                      <a:pt x="71" y="73"/>
                    </a:cubicBezTo>
                    <a:cubicBezTo>
                      <a:pt x="64" y="73"/>
                      <a:pt x="56" y="76"/>
                      <a:pt x="51" y="81"/>
                    </a:cubicBezTo>
                    <a:cubicBezTo>
                      <a:pt x="40" y="76"/>
                      <a:pt x="29" y="71"/>
                      <a:pt x="18" y="67"/>
                    </a:cubicBezTo>
                    <a:cubicBezTo>
                      <a:pt x="11" y="64"/>
                      <a:pt x="4" y="67"/>
                      <a:pt x="2" y="74"/>
                    </a:cubicBezTo>
                    <a:cubicBezTo>
                      <a:pt x="0" y="80"/>
                      <a:pt x="3" y="87"/>
                      <a:pt x="9" y="89"/>
                    </a:cubicBezTo>
                    <a:cubicBezTo>
                      <a:pt x="20" y="93"/>
                      <a:pt x="29" y="97"/>
                      <a:pt x="39" y="102"/>
                    </a:cubicBezTo>
                    <a:cubicBezTo>
                      <a:pt x="39" y="104"/>
                      <a:pt x="39" y="105"/>
                      <a:pt x="39" y="106"/>
                    </a:cubicBezTo>
                    <a:cubicBezTo>
                      <a:pt x="39" y="125"/>
                      <a:pt x="54" y="140"/>
                      <a:pt x="72" y="140"/>
                    </a:cubicBezTo>
                    <a:cubicBezTo>
                      <a:pt x="79" y="140"/>
                      <a:pt x="86" y="138"/>
                      <a:pt x="91" y="134"/>
                    </a:cubicBezTo>
                    <a:cubicBezTo>
                      <a:pt x="95" y="137"/>
                      <a:pt x="98" y="139"/>
                      <a:pt x="102" y="142"/>
                    </a:cubicBezTo>
                    <a:cubicBezTo>
                      <a:pt x="105" y="144"/>
                      <a:pt x="105" y="144"/>
                      <a:pt x="105" y="144"/>
                    </a:cubicBezTo>
                    <a:cubicBezTo>
                      <a:pt x="107" y="146"/>
                      <a:pt x="110" y="147"/>
                      <a:pt x="112" y="147"/>
                    </a:cubicBezTo>
                    <a:cubicBezTo>
                      <a:pt x="116" y="147"/>
                      <a:pt x="119" y="146"/>
                      <a:pt x="122" y="143"/>
                    </a:cubicBezTo>
                    <a:cubicBezTo>
                      <a:pt x="126" y="138"/>
                      <a:pt x="125" y="130"/>
                      <a:pt x="120" y="126"/>
                    </a:cubicBezTo>
                    <a:cubicBezTo>
                      <a:pt x="117" y="123"/>
                      <a:pt x="117" y="123"/>
                      <a:pt x="117" y="123"/>
                    </a:cubicBezTo>
                    <a:cubicBezTo>
                      <a:pt x="113" y="120"/>
                      <a:pt x="109" y="117"/>
                      <a:pt x="105" y="114"/>
                    </a:cubicBezTo>
                    <a:cubicBezTo>
                      <a:pt x="106" y="112"/>
                      <a:pt x="106" y="109"/>
                      <a:pt x="106" y="106"/>
                    </a:cubicBezTo>
                    <a:cubicBezTo>
                      <a:pt x="106" y="99"/>
                      <a:pt x="103" y="92"/>
                      <a:pt x="99" y="86"/>
                    </a:cubicBezTo>
                    <a:cubicBezTo>
                      <a:pt x="136" y="25"/>
                      <a:pt x="136" y="25"/>
                      <a:pt x="136" y="25"/>
                    </a:cubicBezTo>
                    <a:cubicBezTo>
                      <a:pt x="141" y="18"/>
                      <a:pt x="139" y="8"/>
                      <a:pt x="131" y="4"/>
                    </a:cubicBezTo>
                    <a:close/>
                    <a:moveTo>
                      <a:pt x="72" y="122"/>
                    </a:moveTo>
                    <a:cubicBezTo>
                      <a:pt x="64" y="122"/>
                      <a:pt x="56" y="115"/>
                      <a:pt x="56" y="106"/>
                    </a:cubicBezTo>
                    <a:cubicBezTo>
                      <a:pt x="56" y="98"/>
                      <a:pt x="64" y="91"/>
                      <a:pt x="72" y="91"/>
                    </a:cubicBezTo>
                    <a:cubicBezTo>
                      <a:pt x="81" y="91"/>
                      <a:pt x="88" y="98"/>
                      <a:pt x="88" y="106"/>
                    </a:cubicBezTo>
                    <a:cubicBezTo>
                      <a:pt x="88" y="115"/>
                      <a:pt x="81" y="122"/>
                      <a:pt x="72"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4">
                <a:extLst>
                  <a:ext uri="{FF2B5EF4-FFF2-40B4-BE49-F238E27FC236}">
                    <a16:creationId xmlns:a16="http://schemas.microsoft.com/office/drawing/2014/main" id="{386A2139-A443-4B13-A95D-AFA023810F48}"/>
                  </a:ext>
                </a:extLst>
              </p:cNvPr>
              <p:cNvSpPr>
                <a:spLocks noEditPoints="1"/>
              </p:cNvSpPr>
              <p:nvPr/>
            </p:nvSpPr>
            <p:spPr bwMode="auto">
              <a:xfrm>
                <a:off x="6630" y="-842"/>
                <a:ext cx="323" cy="413"/>
              </a:xfrm>
              <a:custGeom>
                <a:avLst/>
                <a:gdLst>
                  <a:gd name="T0" fmla="*/ 126 w 137"/>
                  <a:gd name="T1" fmla="*/ 125 h 175"/>
                  <a:gd name="T2" fmla="*/ 114 w 137"/>
                  <a:gd name="T3" fmla="*/ 123 h 175"/>
                  <a:gd name="T4" fmla="*/ 104 w 137"/>
                  <a:gd name="T5" fmla="*/ 122 h 175"/>
                  <a:gd name="T6" fmla="*/ 85 w 137"/>
                  <a:gd name="T7" fmla="*/ 100 h 175"/>
                  <a:gd name="T8" fmla="*/ 85 w 137"/>
                  <a:gd name="T9" fmla="*/ 15 h 175"/>
                  <a:gd name="T10" fmla="*/ 70 w 137"/>
                  <a:gd name="T11" fmla="*/ 0 h 175"/>
                  <a:gd name="T12" fmla="*/ 55 w 137"/>
                  <a:gd name="T13" fmla="*/ 15 h 175"/>
                  <a:gd name="T14" fmla="*/ 55 w 137"/>
                  <a:gd name="T15" fmla="*/ 98 h 175"/>
                  <a:gd name="T16" fmla="*/ 30 w 137"/>
                  <a:gd name="T17" fmla="*/ 122 h 175"/>
                  <a:gd name="T18" fmla="*/ 11 w 137"/>
                  <a:gd name="T19" fmla="*/ 125 h 175"/>
                  <a:gd name="T20" fmla="*/ 2 w 137"/>
                  <a:gd name="T21" fmla="*/ 139 h 175"/>
                  <a:gd name="T22" fmla="*/ 14 w 137"/>
                  <a:gd name="T23" fmla="*/ 149 h 175"/>
                  <a:gd name="T24" fmla="*/ 16 w 137"/>
                  <a:gd name="T25" fmla="*/ 149 h 175"/>
                  <a:gd name="T26" fmla="*/ 29 w 137"/>
                  <a:gd name="T27" fmla="*/ 147 h 175"/>
                  <a:gd name="T28" fmla="*/ 67 w 137"/>
                  <a:gd name="T29" fmla="*/ 175 h 175"/>
                  <a:gd name="T30" fmla="*/ 105 w 137"/>
                  <a:gd name="T31" fmla="*/ 146 h 175"/>
                  <a:gd name="T32" fmla="*/ 111 w 137"/>
                  <a:gd name="T33" fmla="*/ 147 h 175"/>
                  <a:gd name="T34" fmla="*/ 122 w 137"/>
                  <a:gd name="T35" fmla="*/ 148 h 175"/>
                  <a:gd name="T36" fmla="*/ 136 w 137"/>
                  <a:gd name="T37" fmla="*/ 139 h 175"/>
                  <a:gd name="T38" fmla="*/ 126 w 137"/>
                  <a:gd name="T39" fmla="*/ 125 h 175"/>
                  <a:gd name="T40" fmla="*/ 67 w 137"/>
                  <a:gd name="T41" fmla="*/ 155 h 175"/>
                  <a:gd name="T42" fmla="*/ 49 w 137"/>
                  <a:gd name="T43" fmla="*/ 136 h 175"/>
                  <a:gd name="T44" fmla="*/ 67 w 137"/>
                  <a:gd name="T45" fmla="*/ 117 h 175"/>
                  <a:gd name="T46" fmla="*/ 86 w 137"/>
                  <a:gd name="T47" fmla="*/ 136 h 175"/>
                  <a:gd name="T48" fmla="*/ 67 w 137"/>
                  <a:gd name="T49" fmla="*/ 15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175">
                    <a:moveTo>
                      <a:pt x="126" y="125"/>
                    </a:moveTo>
                    <a:cubicBezTo>
                      <a:pt x="122" y="124"/>
                      <a:pt x="118" y="123"/>
                      <a:pt x="114" y="123"/>
                    </a:cubicBezTo>
                    <a:cubicBezTo>
                      <a:pt x="111" y="122"/>
                      <a:pt x="108" y="122"/>
                      <a:pt x="104" y="122"/>
                    </a:cubicBezTo>
                    <a:cubicBezTo>
                      <a:pt x="101" y="113"/>
                      <a:pt x="94" y="105"/>
                      <a:pt x="85" y="100"/>
                    </a:cubicBezTo>
                    <a:cubicBezTo>
                      <a:pt x="85" y="15"/>
                      <a:pt x="85" y="15"/>
                      <a:pt x="85" y="15"/>
                    </a:cubicBezTo>
                    <a:cubicBezTo>
                      <a:pt x="85" y="7"/>
                      <a:pt x="78" y="0"/>
                      <a:pt x="70" y="0"/>
                    </a:cubicBezTo>
                    <a:cubicBezTo>
                      <a:pt x="61" y="0"/>
                      <a:pt x="55" y="7"/>
                      <a:pt x="55" y="15"/>
                    </a:cubicBezTo>
                    <a:cubicBezTo>
                      <a:pt x="55" y="98"/>
                      <a:pt x="55" y="98"/>
                      <a:pt x="55" y="98"/>
                    </a:cubicBezTo>
                    <a:cubicBezTo>
                      <a:pt x="43" y="102"/>
                      <a:pt x="34" y="111"/>
                      <a:pt x="30" y="122"/>
                    </a:cubicBezTo>
                    <a:cubicBezTo>
                      <a:pt x="24" y="123"/>
                      <a:pt x="18" y="124"/>
                      <a:pt x="11" y="125"/>
                    </a:cubicBezTo>
                    <a:cubicBezTo>
                      <a:pt x="5" y="126"/>
                      <a:pt x="0" y="132"/>
                      <a:pt x="2" y="139"/>
                    </a:cubicBezTo>
                    <a:cubicBezTo>
                      <a:pt x="3" y="145"/>
                      <a:pt x="8" y="149"/>
                      <a:pt x="14" y="149"/>
                    </a:cubicBezTo>
                    <a:cubicBezTo>
                      <a:pt x="14" y="149"/>
                      <a:pt x="15" y="149"/>
                      <a:pt x="16" y="149"/>
                    </a:cubicBezTo>
                    <a:cubicBezTo>
                      <a:pt x="20" y="148"/>
                      <a:pt x="25" y="147"/>
                      <a:pt x="29" y="147"/>
                    </a:cubicBezTo>
                    <a:cubicBezTo>
                      <a:pt x="34" y="163"/>
                      <a:pt x="49" y="175"/>
                      <a:pt x="67" y="175"/>
                    </a:cubicBezTo>
                    <a:cubicBezTo>
                      <a:pt x="85" y="175"/>
                      <a:pt x="101" y="163"/>
                      <a:pt x="105" y="146"/>
                    </a:cubicBezTo>
                    <a:cubicBezTo>
                      <a:pt x="107" y="147"/>
                      <a:pt x="109" y="147"/>
                      <a:pt x="111" y="147"/>
                    </a:cubicBezTo>
                    <a:cubicBezTo>
                      <a:pt x="115" y="147"/>
                      <a:pt x="118" y="148"/>
                      <a:pt x="122" y="148"/>
                    </a:cubicBezTo>
                    <a:cubicBezTo>
                      <a:pt x="128" y="150"/>
                      <a:pt x="135" y="145"/>
                      <a:pt x="136" y="139"/>
                    </a:cubicBezTo>
                    <a:cubicBezTo>
                      <a:pt x="137" y="132"/>
                      <a:pt x="132" y="126"/>
                      <a:pt x="126" y="125"/>
                    </a:cubicBezTo>
                    <a:close/>
                    <a:moveTo>
                      <a:pt x="67" y="155"/>
                    </a:moveTo>
                    <a:cubicBezTo>
                      <a:pt x="57" y="155"/>
                      <a:pt x="49" y="146"/>
                      <a:pt x="49" y="136"/>
                    </a:cubicBezTo>
                    <a:cubicBezTo>
                      <a:pt x="49" y="125"/>
                      <a:pt x="57" y="117"/>
                      <a:pt x="67" y="117"/>
                    </a:cubicBezTo>
                    <a:cubicBezTo>
                      <a:pt x="78" y="117"/>
                      <a:pt x="86" y="125"/>
                      <a:pt x="86" y="136"/>
                    </a:cubicBezTo>
                    <a:cubicBezTo>
                      <a:pt x="86" y="146"/>
                      <a:pt x="78" y="155"/>
                      <a:pt x="6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7">
            <a:extLst>
              <a:ext uri="{FF2B5EF4-FFF2-40B4-BE49-F238E27FC236}">
                <a16:creationId xmlns:a16="http://schemas.microsoft.com/office/drawing/2014/main" id="{36D35948-595B-467C-93EE-BE38F6FF9273}"/>
              </a:ext>
            </a:extLst>
          </p:cNvPr>
          <p:cNvGrpSpPr/>
          <p:nvPr/>
        </p:nvGrpSpPr>
        <p:grpSpPr>
          <a:xfrm>
            <a:off x="7540716" y="2096805"/>
            <a:ext cx="585916" cy="1306059"/>
            <a:chOff x="7507856" y="2096805"/>
            <a:chExt cx="585916" cy="1306059"/>
          </a:xfrm>
        </p:grpSpPr>
        <p:grpSp>
          <p:nvGrpSpPr>
            <p:cNvPr id="284" name="Group 283">
              <a:extLst>
                <a:ext uri="{FF2B5EF4-FFF2-40B4-BE49-F238E27FC236}">
                  <a16:creationId xmlns:a16="http://schemas.microsoft.com/office/drawing/2014/main" id="{7B43F4F2-29C0-4C8A-BC43-D46957660A7A}"/>
                </a:ext>
              </a:extLst>
            </p:cNvPr>
            <p:cNvGrpSpPr>
              <a:grpSpLocks noChangeAspect="1"/>
            </p:cNvGrpSpPr>
            <p:nvPr/>
          </p:nvGrpSpPr>
          <p:grpSpPr bwMode="auto">
            <a:xfrm>
              <a:off x="7507856" y="2917596"/>
              <a:ext cx="585916" cy="485268"/>
              <a:chOff x="2235" y="821"/>
              <a:chExt cx="2119" cy="1755"/>
            </a:xfrm>
            <a:solidFill>
              <a:srgbClr val="000000"/>
            </a:solidFill>
          </p:grpSpPr>
          <p:sp>
            <p:nvSpPr>
              <p:cNvPr id="285" name="Freeform 28">
                <a:extLst>
                  <a:ext uri="{FF2B5EF4-FFF2-40B4-BE49-F238E27FC236}">
                    <a16:creationId xmlns:a16="http://schemas.microsoft.com/office/drawing/2014/main" id="{0C746EA1-7ADA-4C88-9167-959538BA54C9}"/>
                  </a:ext>
                </a:extLst>
              </p:cNvPr>
              <p:cNvSpPr>
                <a:spLocks noEditPoints="1"/>
              </p:cNvSpPr>
              <p:nvPr/>
            </p:nvSpPr>
            <p:spPr bwMode="auto">
              <a:xfrm>
                <a:off x="2433" y="821"/>
                <a:ext cx="1722" cy="1269"/>
              </a:xfrm>
              <a:custGeom>
                <a:avLst/>
                <a:gdLst>
                  <a:gd name="T0" fmla="*/ 709 w 729"/>
                  <a:gd name="T1" fmla="*/ 306 h 537"/>
                  <a:gd name="T2" fmla="*/ 729 w 729"/>
                  <a:gd name="T3" fmla="*/ 269 h 537"/>
                  <a:gd name="T4" fmla="*/ 615 w 729"/>
                  <a:gd name="T5" fmla="*/ 179 h 537"/>
                  <a:gd name="T6" fmla="*/ 623 w 729"/>
                  <a:gd name="T7" fmla="*/ 168 h 537"/>
                  <a:gd name="T8" fmla="*/ 439 w 729"/>
                  <a:gd name="T9" fmla="*/ 85 h 537"/>
                  <a:gd name="T10" fmla="*/ 379 w 729"/>
                  <a:gd name="T11" fmla="*/ 0 h 537"/>
                  <a:gd name="T12" fmla="*/ 327 w 729"/>
                  <a:gd name="T13" fmla="*/ 286 h 537"/>
                  <a:gd name="T14" fmla="*/ 326 w 729"/>
                  <a:gd name="T15" fmla="*/ 287 h 537"/>
                  <a:gd name="T16" fmla="*/ 340 w 729"/>
                  <a:gd name="T17" fmla="*/ 76 h 537"/>
                  <a:gd name="T18" fmla="*/ 207 w 729"/>
                  <a:gd name="T19" fmla="*/ 225 h 537"/>
                  <a:gd name="T20" fmla="*/ 234 w 729"/>
                  <a:gd name="T21" fmla="*/ 222 h 537"/>
                  <a:gd name="T22" fmla="*/ 187 w 729"/>
                  <a:gd name="T23" fmla="*/ 356 h 537"/>
                  <a:gd name="T24" fmla="*/ 204 w 729"/>
                  <a:gd name="T25" fmla="*/ 249 h 537"/>
                  <a:gd name="T26" fmla="*/ 183 w 729"/>
                  <a:gd name="T27" fmla="*/ 250 h 537"/>
                  <a:gd name="T28" fmla="*/ 226 w 729"/>
                  <a:gd name="T29" fmla="*/ 99 h 537"/>
                  <a:gd name="T30" fmla="*/ 0 w 729"/>
                  <a:gd name="T31" fmla="*/ 278 h 537"/>
                  <a:gd name="T32" fmla="*/ 155 w 729"/>
                  <a:gd name="T33" fmla="*/ 201 h 537"/>
                  <a:gd name="T34" fmla="*/ 151 w 729"/>
                  <a:gd name="T35" fmla="*/ 354 h 537"/>
                  <a:gd name="T36" fmla="*/ 184 w 729"/>
                  <a:gd name="T37" fmla="*/ 537 h 537"/>
                  <a:gd name="T38" fmla="*/ 276 w 729"/>
                  <a:gd name="T39" fmla="*/ 227 h 537"/>
                  <a:gd name="T40" fmla="*/ 247 w 729"/>
                  <a:gd name="T41" fmla="*/ 454 h 537"/>
                  <a:gd name="T42" fmla="*/ 326 w 729"/>
                  <a:gd name="T43" fmla="*/ 435 h 537"/>
                  <a:gd name="T44" fmla="*/ 299 w 729"/>
                  <a:gd name="T45" fmla="*/ 482 h 537"/>
                  <a:gd name="T46" fmla="*/ 434 w 729"/>
                  <a:gd name="T47" fmla="*/ 440 h 537"/>
                  <a:gd name="T48" fmla="*/ 529 w 729"/>
                  <a:gd name="T49" fmla="*/ 496 h 537"/>
                  <a:gd name="T50" fmla="*/ 544 w 729"/>
                  <a:gd name="T51" fmla="*/ 496 h 537"/>
                  <a:gd name="T52" fmla="*/ 589 w 729"/>
                  <a:gd name="T53" fmla="*/ 465 h 537"/>
                  <a:gd name="T54" fmla="*/ 585 w 729"/>
                  <a:gd name="T55" fmla="*/ 450 h 537"/>
                  <a:gd name="T56" fmla="*/ 593 w 729"/>
                  <a:gd name="T57" fmla="*/ 413 h 537"/>
                  <a:gd name="T58" fmla="*/ 566 w 729"/>
                  <a:gd name="T59" fmla="*/ 433 h 537"/>
                  <a:gd name="T60" fmla="*/ 653 w 729"/>
                  <a:gd name="T61" fmla="*/ 308 h 537"/>
                  <a:gd name="T62" fmla="*/ 640 w 729"/>
                  <a:gd name="T63" fmla="*/ 355 h 537"/>
                  <a:gd name="T64" fmla="*/ 688 w 729"/>
                  <a:gd name="T65" fmla="*/ 313 h 537"/>
                  <a:gd name="T66" fmla="*/ 703 w 729"/>
                  <a:gd name="T67" fmla="*/ 310 h 537"/>
                  <a:gd name="T68" fmla="*/ 692 w 729"/>
                  <a:gd name="T69" fmla="*/ 271 h 537"/>
                  <a:gd name="T70" fmla="*/ 714 w 729"/>
                  <a:gd name="T71" fmla="*/ 272 h 537"/>
                  <a:gd name="T72" fmla="*/ 699 w 729"/>
                  <a:gd name="T73" fmla="*/ 274 h 537"/>
                  <a:gd name="T74" fmla="*/ 709 w 729"/>
                  <a:gd name="T75" fmla="*/ 306 h 537"/>
                  <a:gd name="T76" fmla="*/ 560 w 729"/>
                  <a:gd name="T77" fmla="*/ 202 h 537"/>
                  <a:gd name="T78" fmla="*/ 541 w 729"/>
                  <a:gd name="T79" fmla="*/ 204 h 537"/>
                  <a:gd name="T80" fmla="*/ 513 w 729"/>
                  <a:gd name="T81" fmla="*/ 178 h 537"/>
                  <a:gd name="T82" fmla="*/ 564 w 729"/>
                  <a:gd name="T83" fmla="*/ 194 h 537"/>
                  <a:gd name="T84" fmla="*/ 581 w 729"/>
                  <a:gd name="T85" fmla="*/ 217 h 537"/>
                  <a:gd name="T86" fmla="*/ 560 w 729"/>
                  <a:gd name="T87" fmla="*/ 2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9" h="537">
                    <a:moveTo>
                      <a:pt x="709" y="306"/>
                    </a:moveTo>
                    <a:cubicBezTo>
                      <a:pt x="709" y="306"/>
                      <a:pt x="709" y="306"/>
                      <a:pt x="729" y="269"/>
                    </a:cubicBezTo>
                    <a:cubicBezTo>
                      <a:pt x="689" y="213"/>
                      <a:pt x="615" y="179"/>
                      <a:pt x="615" y="179"/>
                    </a:cubicBezTo>
                    <a:cubicBezTo>
                      <a:pt x="622" y="175"/>
                      <a:pt x="624" y="171"/>
                      <a:pt x="623" y="168"/>
                    </a:cubicBezTo>
                    <a:cubicBezTo>
                      <a:pt x="515" y="76"/>
                      <a:pt x="439" y="85"/>
                      <a:pt x="439" y="85"/>
                    </a:cubicBezTo>
                    <a:cubicBezTo>
                      <a:pt x="422" y="35"/>
                      <a:pt x="379" y="0"/>
                      <a:pt x="379" y="0"/>
                    </a:cubicBezTo>
                    <a:cubicBezTo>
                      <a:pt x="341" y="82"/>
                      <a:pt x="327" y="286"/>
                      <a:pt x="327" y="286"/>
                    </a:cubicBezTo>
                    <a:cubicBezTo>
                      <a:pt x="326" y="287"/>
                      <a:pt x="326" y="287"/>
                      <a:pt x="326" y="287"/>
                    </a:cubicBezTo>
                    <a:cubicBezTo>
                      <a:pt x="317" y="248"/>
                      <a:pt x="335" y="111"/>
                      <a:pt x="340" y="76"/>
                    </a:cubicBezTo>
                    <a:cubicBezTo>
                      <a:pt x="255" y="58"/>
                      <a:pt x="207" y="225"/>
                      <a:pt x="207" y="225"/>
                    </a:cubicBezTo>
                    <a:cubicBezTo>
                      <a:pt x="234" y="222"/>
                      <a:pt x="234" y="222"/>
                      <a:pt x="234" y="222"/>
                    </a:cubicBezTo>
                    <a:cubicBezTo>
                      <a:pt x="212" y="259"/>
                      <a:pt x="187" y="356"/>
                      <a:pt x="187" y="356"/>
                    </a:cubicBezTo>
                    <a:cubicBezTo>
                      <a:pt x="189" y="306"/>
                      <a:pt x="204" y="249"/>
                      <a:pt x="204" y="249"/>
                    </a:cubicBezTo>
                    <a:cubicBezTo>
                      <a:pt x="204" y="249"/>
                      <a:pt x="204" y="249"/>
                      <a:pt x="183" y="250"/>
                    </a:cubicBezTo>
                    <a:cubicBezTo>
                      <a:pt x="187" y="175"/>
                      <a:pt x="226" y="99"/>
                      <a:pt x="226" y="99"/>
                    </a:cubicBezTo>
                    <a:cubicBezTo>
                      <a:pt x="85" y="158"/>
                      <a:pt x="0" y="278"/>
                      <a:pt x="0" y="278"/>
                    </a:cubicBezTo>
                    <a:cubicBezTo>
                      <a:pt x="90" y="214"/>
                      <a:pt x="155" y="201"/>
                      <a:pt x="155" y="201"/>
                    </a:cubicBezTo>
                    <a:cubicBezTo>
                      <a:pt x="155" y="201"/>
                      <a:pt x="145" y="283"/>
                      <a:pt x="151" y="354"/>
                    </a:cubicBezTo>
                    <a:cubicBezTo>
                      <a:pt x="161" y="462"/>
                      <a:pt x="184" y="537"/>
                      <a:pt x="184" y="537"/>
                    </a:cubicBezTo>
                    <a:cubicBezTo>
                      <a:pt x="230" y="283"/>
                      <a:pt x="276" y="227"/>
                      <a:pt x="276" y="227"/>
                    </a:cubicBezTo>
                    <a:cubicBezTo>
                      <a:pt x="238" y="374"/>
                      <a:pt x="247" y="454"/>
                      <a:pt x="247" y="454"/>
                    </a:cubicBezTo>
                    <a:cubicBezTo>
                      <a:pt x="291" y="431"/>
                      <a:pt x="326" y="435"/>
                      <a:pt x="326" y="435"/>
                    </a:cubicBezTo>
                    <a:cubicBezTo>
                      <a:pt x="309" y="449"/>
                      <a:pt x="299" y="482"/>
                      <a:pt x="299" y="482"/>
                    </a:cubicBezTo>
                    <a:cubicBezTo>
                      <a:pt x="320" y="468"/>
                      <a:pt x="378" y="436"/>
                      <a:pt x="434" y="440"/>
                    </a:cubicBezTo>
                    <a:cubicBezTo>
                      <a:pt x="490" y="444"/>
                      <a:pt x="529" y="496"/>
                      <a:pt x="529" y="496"/>
                    </a:cubicBezTo>
                    <a:cubicBezTo>
                      <a:pt x="529" y="496"/>
                      <a:pt x="536" y="497"/>
                      <a:pt x="544" y="496"/>
                    </a:cubicBezTo>
                    <a:cubicBezTo>
                      <a:pt x="559" y="494"/>
                      <a:pt x="584" y="470"/>
                      <a:pt x="589" y="465"/>
                    </a:cubicBezTo>
                    <a:cubicBezTo>
                      <a:pt x="585" y="461"/>
                      <a:pt x="582" y="453"/>
                      <a:pt x="585" y="450"/>
                    </a:cubicBezTo>
                    <a:cubicBezTo>
                      <a:pt x="595" y="433"/>
                      <a:pt x="594" y="417"/>
                      <a:pt x="593" y="413"/>
                    </a:cubicBezTo>
                    <a:cubicBezTo>
                      <a:pt x="580" y="433"/>
                      <a:pt x="566" y="433"/>
                      <a:pt x="566" y="433"/>
                    </a:cubicBezTo>
                    <a:cubicBezTo>
                      <a:pt x="536" y="316"/>
                      <a:pt x="639" y="306"/>
                      <a:pt x="653" y="308"/>
                    </a:cubicBezTo>
                    <a:cubicBezTo>
                      <a:pt x="655" y="327"/>
                      <a:pt x="644" y="349"/>
                      <a:pt x="640" y="355"/>
                    </a:cubicBezTo>
                    <a:cubicBezTo>
                      <a:pt x="674" y="338"/>
                      <a:pt x="688" y="313"/>
                      <a:pt x="688" y="313"/>
                    </a:cubicBezTo>
                    <a:cubicBezTo>
                      <a:pt x="703" y="310"/>
                      <a:pt x="703" y="310"/>
                      <a:pt x="703" y="310"/>
                    </a:cubicBezTo>
                    <a:cubicBezTo>
                      <a:pt x="703" y="310"/>
                      <a:pt x="697" y="285"/>
                      <a:pt x="692" y="271"/>
                    </a:cubicBezTo>
                    <a:cubicBezTo>
                      <a:pt x="703" y="270"/>
                      <a:pt x="714" y="272"/>
                      <a:pt x="714" y="272"/>
                    </a:cubicBezTo>
                    <a:cubicBezTo>
                      <a:pt x="699" y="274"/>
                      <a:pt x="699" y="274"/>
                      <a:pt x="699" y="274"/>
                    </a:cubicBezTo>
                    <a:lnTo>
                      <a:pt x="709" y="306"/>
                    </a:lnTo>
                    <a:close/>
                    <a:moveTo>
                      <a:pt x="560" y="202"/>
                    </a:moveTo>
                    <a:cubicBezTo>
                      <a:pt x="541" y="204"/>
                      <a:pt x="541" y="204"/>
                      <a:pt x="541" y="204"/>
                    </a:cubicBezTo>
                    <a:cubicBezTo>
                      <a:pt x="513" y="178"/>
                      <a:pt x="513" y="178"/>
                      <a:pt x="513" y="178"/>
                    </a:cubicBezTo>
                    <a:cubicBezTo>
                      <a:pt x="525" y="181"/>
                      <a:pt x="564" y="194"/>
                      <a:pt x="564" y="194"/>
                    </a:cubicBezTo>
                    <a:cubicBezTo>
                      <a:pt x="581" y="217"/>
                      <a:pt x="581" y="217"/>
                      <a:pt x="581" y="217"/>
                    </a:cubicBezTo>
                    <a:lnTo>
                      <a:pt x="56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7" name="Freeform 29">
                <a:extLst>
                  <a:ext uri="{FF2B5EF4-FFF2-40B4-BE49-F238E27FC236}">
                    <a16:creationId xmlns:a16="http://schemas.microsoft.com/office/drawing/2014/main" id="{D15410CA-0C54-4298-BA2E-A3B353204B61}"/>
                  </a:ext>
                </a:extLst>
              </p:cNvPr>
              <p:cNvSpPr>
                <a:spLocks noEditPoints="1"/>
              </p:cNvSpPr>
              <p:nvPr/>
            </p:nvSpPr>
            <p:spPr bwMode="auto">
              <a:xfrm>
                <a:off x="2433" y="821"/>
                <a:ext cx="1722" cy="1269"/>
              </a:xfrm>
              <a:custGeom>
                <a:avLst/>
                <a:gdLst>
                  <a:gd name="T0" fmla="*/ 709 w 729"/>
                  <a:gd name="T1" fmla="*/ 306 h 537"/>
                  <a:gd name="T2" fmla="*/ 729 w 729"/>
                  <a:gd name="T3" fmla="*/ 269 h 537"/>
                  <a:gd name="T4" fmla="*/ 615 w 729"/>
                  <a:gd name="T5" fmla="*/ 179 h 537"/>
                  <a:gd name="T6" fmla="*/ 623 w 729"/>
                  <a:gd name="T7" fmla="*/ 168 h 537"/>
                  <a:gd name="T8" fmla="*/ 439 w 729"/>
                  <a:gd name="T9" fmla="*/ 85 h 537"/>
                  <a:gd name="T10" fmla="*/ 379 w 729"/>
                  <a:gd name="T11" fmla="*/ 0 h 537"/>
                  <a:gd name="T12" fmla="*/ 327 w 729"/>
                  <a:gd name="T13" fmla="*/ 286 h 537"/>
                  <a:gd name="T14" fmla="*/ 326 w 729"/>
                  <a:gd name="T15" fmla="*/ 287 h 537"/>
                  <a:gd name="T16" fmla="*/ 340 w 729"/>
                  <a:gd name="T17" fmla="*/ 76 h 537"/>
                  <a:gd name="T18" fmla="*/ 207 w 729"/>
                  <a:gd name="T19" fmla="*/ 225 h 537"/>
                  <a:gd name="T20" fmla="*/ 234 w 729"/>
                  <a:gd name="T21" fmla="*/ 222 h 537"/>
                  <a:gd name="T22" fmla="*/ 187 w 729"/>
                  <a:gd name="T23" fmla="*/ 356 h 537"/>
                  <a:gd name="T24" fmla="*/ 204 w 729"/>
                  <a:gd name="T25" fmla="*/ 249 h 537"/>
                  <a:gd name="T26" fmla="*/ 183 w 729"/>
                  <a:gd name="T27" fmla="*/ 250 h 537"/>
                  <a:gd name="T28" fmla="*/ 226 w 729"/>
                  <a:gd name="T29" fmla="*/ 99 h 537"/>
                  <a:gd name="T30" fmla="*/ 0 w 729"/>
                  <a:gd name="T31" fmla="*/ 278 h 537"/>
                  <a:gd name="T32" fmla="*/ 155 w 729"/>
                  <a:gd name="T33" fmla="*/ 201 h 537"/>
                  <a:gd name="T34" fmla="*/ 151 w 729"/>
                  <a:gd name="T35" fmla="*/ 354 h 537"/>
                  <a:gd name="T36" fmla="*/ 184 w 729"/>
                  <a:gd name="T37" fmla="*/ 537 h 537"/>
                  <a:gd name="T38" fmla="*/ 276 w 729"/>
                  <a:gd name="T39" fmla="*/ 227 h 537"/>
                  <a:gd name="T40" fmla="*/ 247 w 729"/>
                  <a:gd name="T41" fmla="*/ 454 h 537"/>
                  <a:gd name="T42" fmla="*/ 326 w 729"/>
                  <a:gd name="T43" fmla="*/ 435 h 537"/>
                  <a:gd name="T44" fmla="*/ 299 w 729"/>
                  <a:gd name="T45" fmla="*/ 482 h 537"/>
                  <a:gd name="T46" fmla="*/ 434 w 729"/>
                  <a:gd name="T47" fmla="*/ 440 h 537"/>
                  <a:gd name="T48" fmla="*/ 529 w 729"/>
                  <a:gd name="T49" fmla="*/ 496 h 537"/>
                  <a:gd name="T50" fmla="*/ 544 w 729"/>
                  <a:gd name="T51" fmla="*/ 496 h 537"/>
                  <a:gd name="T52" fmla="*/ 589 w 729"/>
                  <a:gd name="T53" fmla="*/ 465 h 537"/>
                  <a:gd name="T54" fmla="*/ 585 w 729"/>
                  <a:gd name="T55" fmla="*/ 450 h 537"/>
                  <a:gd name="T56" fmla="*/ 593 w 729"/>
                  <a:gd name="T57" fmla="*/ 413 h 537"/>
                  <a:gd name="T58" fmla="*/ 566 w 729"/>
                  <a:gd name="T59" fmla="*/ 433 h 537"/>
                  <a:gd name="T60" fmla="*/ 653 w 729"/>
                  <a:gd name="T61" fmla="*/ 308 h 537"/>
                  <a:gd name="T62" fmla="*/ 640 w 729"/>
                  <a:gd name="T63" fmla="*/ 355 h 537"/>
                  <a:gd name="T64" fmla="*/ 688 w 729"/>
                  <a:gd name="T65" fmla="*/ 313 h 537"/>
                  <a:gd name="T66" fmla="*/ 703 w 729"/>
                  <a:gd name="T67" fmla="*/ 310 h 537"/>
                  <a:gd name="T68" fmla="*/ 692 w 729"/>
                  <a:gd name="T69" fmla="*/ 271 h 537"/>
                  <a:gd name="T70" fmla="*/ 714 w 729"/>
                  <a:gd name="T71" fmla="*/ 272 h 537"/>
                  <a:gd name="T72" fmla="*/ 699 w 729"/>
                  <a:gd name="T73" fmla="*/ 274 h 537"/>
                  <a:gd name="T74" fmla="*/ 709 w 729"/>
                  <a:gd name="T75" fmla="*/ 306 h 537"/>
                  <a:gd name="T76" fmla="*/ 560 w 729"/>
                  <a:gd name="T77" fmla="*/ 202 h 537"/>
                  <a:gd name="T78" fmla="*/ 541 w 729"/>
                  <a:gd name="T79" fmla="*/ 204 h 537"/>
                  <a:gd name="T80" fmla="*/ 513 w 729"/>
                  <a:gd name="T81" fmla="*/ 178 h 537"/>
                  <a:gd name="T82" fmla="*/ 564 w 729"/>
                  <a:gd name="T83" fmla="*/ 194 h 537"/>
                  <a:gd name="T84" fmla="*/ 581 w 729"/>
                  <a:gd name="T85" fmla="*/ 217 h 537"/>
                  <a:gd name="T86" fmla="*/ 560 w 729"/>
                  <a:gd name="T87" fmla="*/ 2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9" h="537">
                    <a:moveTo>
                      <a:pt x="709" y="306"/>
                    </a:moveTo>
                    <a:cubicBezTo>
                      <a:pt x="709" y="306"/>
                      <a:pt x="709" y="306"/>
                      <a:pt x="729" y="269"/>
                    </a:cubicBezTo>
                    <a:cubicBezTo>
                      <a:pt x="689" y="213"/>
                      <a:pt x="615" y="179"/>
                      <a:pt x="615" y="179"/>
                    </a:cubicBezTo>
                    <a:cubicBezTo>
                      <a:pt x="622" y="175"/>
                      <a:pt x="624" y="171"/>
                      <a:pt x="623" y="168"/>
                    </a:cubicBezTo>
                    <a:cubicBezTo>
                      <a:pt x="515" y="76"/>
                      <a:pt x="439" y="85"/>
                      <a:pt x="439" y="85"/>
                    </a:cubicBezTo>
                    <a:cubicBezTo>
                      <a:pt x="422" y="35"/>
                      <a:pt x="379" y="0"/>
                      <a:pt x="379" y="0"/>
                    </a:cubicBezTo>
                    <a:cubicBezTo>
                      <a:pt x="341" y="82"/>
                      <a:pt x="327" y="286"/>
                      <a:pt x="327" y="286"/>
                    </a:cubicBezTo>
                    <a:cubicBezTo>
                      <a:pt x="326" y="287"/>
                      <a:pt x="326" y="287"/>
                      <a:pt x="326" y="287"/>
                    </a:cubicBezTo>
                    <a:cubicBezTo>
                      <a:pt x="317" y="248"/>
                      <a:pt x="335" y="111"/>
                      <a:pt x="340" y="76"/>
                    </a:cubicBezTo>
                    <a:cubicBezTo>
                      <a:pt x="255" y="58"/>
                      <a:pt x="207" y="225"/>
                      <a:pt x="207" y="225"/>
                    </a:cubicBezTo>
                    <a:cubicBezTo>
                      <a:pt x="234" y="222"/>
                      <a:pt x="234" y="222"/>
                      <a:pt x="234" y="222"/>
                    </a:cubicBezTo>
                    <a:cubicBezTo>
                      <a:pt x="212" y="259"/>
                      <a:pt x="187" y="356"/>
                      <a:pt x="187" y="356"/>
                    </a:cubicBezTo>
                    <a:cubicBezTo>
                      <a:pt x="189" y="306"/>
                      <a:pt x="204" y="249"/>
                      <a:pt x="204" y="249"/>
                    </a:cubicBezTo>
                    <a:cubicBezTo>
                      <a:pt x="204" y="249"/>
                      <a:pt x="204" y="249"/>
                      <a:pt x="183" y="250"/>
                    </a:cubicBezTo>
                    <a:cubicBezTo>
                      <a:pt x="187" y="175"/>
                      <a:pt x="226" y="99"/>
                      <a:pt x="226" y="99"/>
                    </a:cubicBezTo>
                    <a:cubicBezTo>
                      <a:pt x="85" y="158"/>
                      <a:pt x="0" y="278"/>
                      <a:pt x="0" y="278"/>
                    </a:cubicBezTo>
                    <a:cubicBezTo>
                      <a:pt x="90" y="214"/>
                      <a:pt x="155" y="201"/>
                      <a:pt x="155" y="201"/>
                    </a:cubicBezTo>
                    <a:cubicBezTo>
                      <a:pt x="155" y="201"/>
                      <a:pt x="145" y="283"/>
                      <a:pt x="151" y="354"/>
                    </a:cubicBezTo>
                    <a:cubicBezTo>
                      <a:pt x="161" y="462"/>
                      <a:pt x="184" y="537"/>
                      <a:pt x="184" y="537"/>
                    </a:cubicBezTo>
                    <a:cubicBezTo>
                      <a:pt x="230" y="283"/>
                      <a:pt x="276" y="227"/>
                      <a:pt x="276" y="227"/>
                    </a:cubicBezTo>
                    <a:cubicBezTo>
                      <a:pt x="238" y="374"/>
                      <a:pt x="247" y="454"/>
                      <a:pt x="247" y="454"/>
                    </a:cubicBezTo>
                    <a:cubicBezTo>
                      <a:pt x="291" y="431"/>
                      <a:pt x="326" y="435"/>
                      <a:pt x="326" y="435"/>
                    </a:cubicBezTo>
                    <a:cubicBezTo>
                      <a:pt x="309" y="449"/>
                      <a:pt x="299" y="482"/>
                      <a:pt x="299" y="482"/>
                    </a:cubicBezTo>
                    <a:cubicBezTo>
                      <a:pt x="320" y="468"/>
                      <a:pt x="378" y="436"/>
                      <a:pt x="434" y="440"/>
                    </a:cubicBezTo>
                    <a:cubicBezTo>
                      <a:pt x="490" y="444"/>
                      <a:pt x="529" y="496"/>
                      <a:pt x="529" y="496"/>
                    </a:cubicBezTo>
                    <a:cubicBezTo>
                      <a:pt x="529" y="496"/>
                      <a:pt x="536" y="497"/>
                      <a:pt x="544" y="496"/>
                    </a:cubicBezTo>
                    <a:cubicBezTo>
                      <a:pt x="559" y="494"/>
                      <a:pt x="584" y="470"/>
                      <a:pt x="589" y="465"/>
                    </a:cubicBezTo>
                    <a:cubicBezTo>
                      <a:pt x="585" y="461"/>
                      <a:pt x="582" y="453"/>
                      <a:pt x="585" y="450"/>
                    </a:cubicBezTo>
                    <a:cubicBezTo>
                      <a:pt x="595" y="433"/>
                      <a:pt x="594" y="417"/>
                      <a:pt x="593" y="413"/>
                    </a:cubicBezTo>
                    <a:cubicBezTo>
                      <a:pt x="580" y="433"/>
                      <a:pt x="566" y="433"/>
                      <a:pt x="566" y="433"/>
                    </a:cubicBezTo>
                    <a:cubicBezTo>
                      <a:pt x="536" y="316"/>
                      <a:pt x="639" y="306"/>
                      <a:pt x="653" y="308"/>
                    </a:cubicBezTo>
                    <a:cubicBezTo>
                      <a:pt x="655" y="327"/>
                      <a:pt x="644" y="349"/>
                      <a:pt x="640" y="355"/>
                    </a:cubicBezTo>
                    <a:cubicBezTo>
                      <a:pt x="674" y="338"/>
                      <a:pt x="688" y="313"/>
                      <a:pt x="688" y="313"/>
                    </a:cubicBezTo>
                    <a:cubicBezTo>
                      <a:pt x="703" y="310"/>
                      <a:pt x="703" y="310"/>
                      <a:pt x="703" y="310"/>
                    </a:cubicBezTo>
                    <a:cubicBezTo>
                      <a:pt x="703" y="310"/>
                      <a:pt x="697" y="285"/>
                      <a:pt x="692" y="271"/>
                    </a:cubicBezTo>
                    <a:cubicBezTo>
                      <a:pt x="703" y="270"/>
                      <a:pt x="714" y="272"/>
                      <a:pt x="714" y="272"/>
                    </a:cubicBezTo>
                    <a:cubicBezTo>
                      <a:pt x="699" y="274"/>
                      <a:pt x="699" y="274"/>
                      <a:pt x="699" y="274"/>
                    </a:cubicBezTo>
                    <a:lnTo>
                      <a:pt x="709" y="306"/>
                    </a:lnTo>
                    <a:close/>
                    <a:moveTo>
                      <a:pt x="560" y="202"/>
                    </a:moveTo>
                    <a:cubicBezTo>
                      <a:pt x="541" y="204"/>
                      <a:pt x="541" y="204"/>
                      <a:pt x="541" y="204"/>
                    </a:cubicBezTo>
                    <a:cubicBezTo>
                      <a:pt x="513" y="178"/>
                      <a:pt x="513" y="178"/>
                      <a:pt x="513" y="178"/>
                    </a:cubicBezTo>
                    <a:cubicBezTo>
                      <a:pt x="525" y="181"/>
                      <a:pt x="564" y="194"/>
                      <a:pt x="564" y="194"/>
                    </a:cubicBezTo>
                    <a:cubicBezTo>
                      <a:pt x="581" y="217"/>
                      <a:pt x="581" y="217"/>
                      <a:pt x="581" y="217"/>
                    </a:cubicBezTo>
                    <a:lnTo>
                      <a:pt x="56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8" name="Freeform 30">
                <a:extLst>
                  <a:ext uri="{FF2B5EF4-FFF2-40B4-BE49-F238E27FC236}">
                    <a16:creationId xmlns:a16="http://schemas.microsoft.com/office/drawing/2014/main" id="{FF10EC00-284A-4EDF-BA86-A80F771C17AE}"/>
                  </a:ext>
                </a:extLst>
              </p:cNvPr>
              <p:cNvSpPr>
                <a:spLocks/>
              </p:cNvSpPr>
              <p:nvPr/>
            </p:nvSpPr>
            <p:spPr bwMode="auto">
              <a:xfrm>
                <a:off x="2235" y="2295"/>
                <a:ext cx="330" cy="279"/>
              </a:xfrm>
              <a:custGeom>
                <a:avLst/>
                <a:gdLst>
                  <a:gd name="T0" fmla="*/ 330 w 330"/>
                  <a:gd name="T1" fmla="*/ 0 h 279"/>
                  <a:gd name="T2" fmla="*/ 0 w 330"/>
                  <a:gd name="T3" fmla="*/ 0 h 279"/>
                  <a:gd name="T4" fmla="*/ 0 w 330"/>
                  <a:gd name="T5" fmla="*/ 71 h 279"/>
                  <a:gd name="T6" fmla="*/ 122 w 330"/>
                  <a:gd name="T7" fmla="*/ 71 h 279"/>
                  <a:gd name="T8" fmla="*/ 122 w 330"/>
                  <a:gd name="T9" fmla="*/ 279 h 279"/>
                  <a:gd name="T10" fmla="*/ 210 w 330"/>
                  <a:gd name="T11" fmla="*/ 279 h 279"/>
                  <a:gd name="T12" fmla="*/ 210 w 330"/>
                  <a:gd name="T13" fmla="*/ 71 h 279"/>
                  <a:gd name="T14" fmla="*/ 330 w 330"/>
                  <a:gd name="T15" fmla="*/ 71 h 279"/>
                  <a:gd name="T16" fmla="*/ 330 w 330"/>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279">
                    <a:moveTo>
                      <a:pt x="330" y="0"/>
                    </a:moveTo>
                    <a:lnTo>
                      <a:pt x="0" y="0"/>
                    </a:lnTo>
                    <a:lnTo>
                      <a:pt x="0" y="71"/>
                    </a:lnTo>
                    <a:lnTo>
                      <a:pt x="122" y="71"/>
                    </a:lnTo>
                    <a:lnTo>
                      <a:pt x="122" y="279"/>
                    </a:lnTo>
                    <a:lnTo>
                      <a:pt x="210" y="279"/>
                    </a:lnTo>
                    <a:lnTo>
                      <a:pt x="210" y="71"/>
                    </a:lnTo>
                    <a:lnTo>
                      <a:pt x="330" y="71"/>
                    </a:lnTo>
                    <a:lnTo>
                      <a:pt x="3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89" name="Rectangle 31">
                <a:extLst>
                  <a:ext uri="{FF2B5EF4-FFF2-40B4-BE49-F238E27FC236}">
                    <a16:creationId xmlns:a16="http://schemas.microsoft.com/office/drawing/2014/main" id="{42E915CA-CA01-4E9F-89BE-1EEE921DF9B5}"/>
                  </a:ext>
                </a:extLst>
              </p:cNvPr>
              <p:cNvSpPr>
                <a:spLocks noChangeArrowheads="1"/>
              </p:cNvSpPr>
              <p:nvPr/>
            </p:nvSpPr>
            <p:spPr bwMode="auto">
              <a:xfrm>
                <a:off x="2613" y="2295"/>
                <a:ext cx="87" cy="2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0" name="Freeform 32">
                <a:extLst>
                  <a:ext uri="{FF2B5EF4-FFF2-40B4-BE49-F238E27FC236}">
                    <a16:creationId xmlns:a16="http://schemas.microsoft.com/office/drawing/2014/main" id="{D8D1E0B7-4FF2-4FAD-9853-3083E734844A}"/>
                  </a:ext>
                </a:extLst>
              </p:cNvPr>
              <p:cNvSpPr>
                <a:spLocks/>
              </p:cNvSpPr>
              <p:nvPr/>
            </p:nvSpPr>
            <p:spPr bwMode="auto">
              <a:xfrm>
                <a:off x="3175" y="2295"/>
                <a:ext cx="309" cy="279"/>
              </a:xfrm>
              <a:custGeom>
                <a:avLst/>
                <a:gdLst>
                  <a:gd name="T0" fmla="*/ 309 w 309"/>
                  <a:gd name="T1" fmla="*/ 64 h 279"/>
                  <a:gd name="T2" fmla="*/ 309 w 309"/>
                  <a:gd name="T3" fmla="*/ 0 h 279"/>
                  <a:gd name="T4" fmla="*/ 87 w 309"/>
                  <a:gd name="T5" fmla="*/ 0 h 279"/>
                  <a:gd name="T6" fmla="*/ 66 w 309"/>
                  <a:gd name="T7" fmla="*/ 0 h 279"/>
                  <a:gd name="T8" fmla="*/ 0 w 309"/>
                  <a:gd name="T9" fmla="*/ 0 h 279"/>
                  <a:gd name="T10" fmla="*/ 0 w 309"/>
                  <a:gd name="T11" fmla="*/ 279 h 279"/>
                  <a:gd name="T12" fmla="*/ 66 w 309"/>
                  <a:gd name="T13" fmla="*/ 279 h 279"/>
                  <a:gd name="T14" fmla="*/ 87 w 309"/>
                  <a:gd name="T15" fmla="*/ 279 h 279"/>
                  <a:gd name="T16" fmla="*/ 309 w 309"/>
                  <a:gd name="T17" fmla="*/ 279 h 279"/>
                  <a:gd name="T18" fmla="*/ 309 w 309"/>
                  <a:gd name="T19" fmla="*/ 215 h 279"/>
                  <a:gd name="T20" fmla="*/ 87 w 309"/>
                  <a:gd name="T21" fmla="*/ 215 h 279"/>
                  <a:gd name="T22" fmla="*/ 87 w 309"/>
                  <a:gd name="T23" fmla="*/ 165 h 279"/>
                  <a:gd name="T24" fmla="*/ 297 w 309"/>
                  <a:gd name="T25" fmla="*/ 165 h 279"/>
                  <a:gd name="T26" fmla="*/ 297 w 309"/>
                  <a:gd name="T27" fmla="*/ 102 h 279"/>
                  <a:gd name="T28" fmla="*/ 87 w 309"/>
                  <a:gd name="T29" fmla="*/ 102 h 279"/>
                  <a:gd name="T30" fmla="*/ 87 w 309"/>
                  <a:gd name="T31" fmla="*/ 64 h 279"/>
                  <a:gd name="T32" fmla="*/ 309 w 309"/>
                  <a:gd name="T33" fmla="*/ 6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279">
                    <a:moveTo>
                      <a:pt x="309" y="64"/>
                    </a:moveTo>
                    <a:lnTo>
                      <a:pt x="309" y="0"/>
                    </a:lnTo>
                    <a:lnTo>
                      <a:pt x="87" y="0"/>
                    </a:lnTo>
                    <a:lnTo>
                      <a:pt x="66" y="0"/>
                    </a:lnTo>
                    <a:lnTo>
                      <a:pt x="0" y="0"/>
                    </a:lnTo>
                    <a:lnTo>
                      <a:pt x="0" y="279"/>
                    </a:lnTo>
                    <a:lnTo>
                      <a:pt x="66" y="279"/>
                    </a:lnTo>
                    <a:lnTo>
                      <a:pt x="87" y="279"/>
                    </a:lnTo>
                    <a:lnTo>
                      <a:pt x="309" y="279"/>
                    </a:lnTo>
                    <a:lnTo>
                      <a:pt x="309" y="215"/>
                    </a:lnTo>
                    <a:lnTo>
                      <a:pt x="87" y="215"/>
                    </a:lnTo>
                    <a:lnTo>
                      <a:pt x="87" y="165"/>
                    </a:lnTo>
                    <a:lnTo>
                      <a:pt x="297" y="165"/>
                    </a:lnTo>
                    <a:lnTo>
                      <a:pt x="297" y="102"/>
                    </a:lnTo>
                    <a:lnTo>
                      <a:pt x="87" y="102"/>
                    </a:lnTo>
                    <a:lnTo>
                      <a:pt x="87" y="64"/>
                    </a:lnTo>
                    <a:lnTo>
                      <a:pt x="30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1" name="Freeform 33">
                <a:extLst>
                  <a:ext uri="{FF2B5EF4-FFF2-40B4-BE49-F238E27FC236}">
                    <a16:creationId xmlns:a16="http://schemas.microsoft.com/office/drawing/2014/main" id="{372F57B7-48BC-4755-99B9-36B0A125CD54}"/>
                  </a:ext>
                </a:extLst>
              </p:cNvPr>
              <p:cNvSpPr>
                <a:spLocks noEditPoints="1"/>
              </p:cNvSpPr>
              <p:nvPr/>
            </p:nvSpPr>
            <p:spPr bwMode="auto">
              <a:xfrm>
                <a:off x="3933" y="2295"/>
                <a:ext cx="421" cy="279"/>
              </a:xfrm>
              <a:custGeom>
                <a:avLst/>
                <a:gdLst>
                  <a:gd name="T0" fmla="*/ 265 w 421"/>
                  <a:gd name="T1" fmla="*/ 0 h 279"/>
                  <a:gd name="T2" fmla="*/ 154 w 421"/>
                  <a:gd name="T3" fmla="*/ 0 h 279"/>
                  <a:gd name="T4" fmla="*/ 0 w 421"/>
                  <a:gd name="T5" fmla="*/ 279 h 279"/>
                  <a:gd name="T6" fmla="*/ 97 w 421"/>
                  <a:gd name="T7" fmla="*/ 279 h 279"/>
                  <a:gd name="T8" fmla="*/ 123 w 421"/>
                  <a:gd name="T9" fmla="*/ 229 h 279"/>
                  <a:gd name="T10" fmla="*/ 295 w 421"/>
                  <a:gd name="T11" fmla="*/ 229 h 279"/>
                  <a:gd name="T12" fmla="*/ 321 w 421"/>
                  <a:gd name="T13" fmla="*/ 279 h 279"/>
                  <a:gd name="T14" fmla="*/ 421 w 421"/>
                  <a:gd name="T15" fmla="*/ 279 h 279"/>
                  <a:gd name="T16" fmla="*/ 265 w 421"/>
                  <a:gd name="T17" fmla="*/ 0 h 279"/>
                  <a:gd name="T18" fmla="*/ 158 w 421"/>
                  <a:gd name="T19" fmla="*/ 163 h 279"/>
                  <a:gd name="T20" fmla="*/ 210 w 421"/>
                  <a:gd name="T21" fmla="*/ 73 h 279"/>
                  <a:gd name="T22" fmla="*/ 260 w 421"/>
                  <a:gd name="T23" fmla="*/ 163 h 279"/>
                  <a:gd name="T24" fmla="*/ 158 w 421"/>
                  <a:gd name="T25" fmla="*/ 16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279">
                    <a:moveTo>
                      <a:pt x="265" y="0"/>
                    </a:moveTo>
                    <a:lnTo>
                      <a:pt x="154" y="0"/>
                    </a:lnTo>
                    <a:lnTo>
                      <a:pt x="0" y="279"/>
                    </a:lnTo>
                    <a:lnTo>
                      <a:pt x="97" y="279"/>
                    </a:lnTo>
                    <a:lnTo>
                      <a:pt x="123" y="229"/>
                    </a:lnTo>
                    <a:lnTo>
                      <a:pt x="295" y="229"/>
                    </a:lnTo>
                    <a:lnTo>
                      <a:pt x="321" y="279"/>
                    </a:lnTo>
                    <a:lnTo>
                      <a:pt x="421" y="279"/>
                    </a:lnTo>
                    <a:lnTo>
                      <a:pt x="265" y="0"/>
                    </a:lnTo>
                    <a:close/>
                    <a:moveTo>
                      <a:pt x="158" y="163"/>
                    </a:moveTo>
                    <a:lnTo>
                      <a:pt x="210" y="73"/>
                    </a:lnTo>
                    <a:lnTo>
                      <a:pt x="260" y="163"/>
                    </a:lnTo>
                    <a:lnTo>
                      <a:pt x="158"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2" name="Freeform 34">
                <a:extLst>
                  <a:ext uri="{FF2B5EF4-FFF2-40B4-BE49-F238E27FC236}">
                    <a16:creationId xmlns:a16="http://schemas.microsoft.com/office/drawing/2014/main" id="{3A26C02D-D0EC-4E38-96B8-E61420AB094B}"/>
                  </a:ext>
                </a:extLst>
              </p:cNvPr>
              <p:cNvSpPr>
                <a:spLocks noEditPoints="1"/>
              </p:cNvSpPr>
              <p:nvPr/>
            </p:nvSpPr>
            <p:spPr bwMode="auto">
              <a:xfrm>
                <a:off x="3548" y="2295"/>
                <a:ext cx="347" cy="279"/>
              </a:xfrm>
              <a:custGeom>
                <a:avLst/>
                <a:gdLst>
                  <a:gd name="T0" fmla="*/ 147 w 147"/>
                  <a:gd name="T1" fmla="*/ 48 h 118"/>
                  <a:gd name="T2" fmla="*/ 147 w 147"/>
                  <a:gd name="T3" fmla="*/ 28 h 118"/>
                  <a:gd name="T4" fmla="*/ 119 w 147"/>
                  <a:gd name="T5" fmla="*/ 0 h 118"/>
                  <a:gd name="T6" fmla="*/ 36 w 147"/>
                  <a:gd name="T7" fmla="*/ 0 h 118"/>
                  <a:gd name="T8" fmla="*/ 22 w 147"/>
                  <a:gd name="T9" fmla="*/ 0 h 118"/>
                  <a:gd name="T10" fmla="*/ 0 w 147"/>
                  <a:gd name="T11" fmla="*/ 0 h 118"/>
                  <a:gd name="T12" fmla="*/ 0 w 147"/>
                  <a:gd name="T13" fmla="*/ 118 h 118"/>
                  <a:gd name="T14" fmla="*/ 30 w 147"/>
                  <a:gd name="T15" fmla="*/ 118 h 118"/>
                  <a:gd name="T16" fmla="*/ 36 w 147"/>
                  <a:gd name="T17" fmla="*/ 118 h 118"/>
                  <a:gd name="T18" fmla="*/ 36 w 147"/>
                  <a:gd name="T19" fmla="*/ 88 h 118"/>
                  <a:gd name="T20" fmla="*/ 97 w 147"/>
                  <a:gd name="T21" fmla="*/ 88 h 118"/>
                  <a:gd name="T22" fmla="*/ 109 w 147"/>
                  <a:gd name="T23" fmla="*/ 100 h 118"/>
                  <a:gd name="T24" fmla="*/ 109 w 147"/>
                  <a:gd name="T25" fmla="*/ 118 h 118"/>
                  <a:gd name="T26" fmla="*/ 147 w 147"/>
                  <a:gd name="T27" fmla="*/ 118 h 118"/>
                  <a:gd name="T28" fmla="*/ 147 w 147"/>
                  <a:gd name="T29" fmla="*/ 97 h 118"/>
                  <a:gd name="T30" fmla="*/ 121 w 147"/>
                  <a:gd name="T31" fmla="*/ 72 h 118"/>
                  <a:gd name="T32" fmla="*/ 123 w 147"/>
                  <a:gd name="T33" fmla="*/ 72 h 118"/>
                  <a:gd name="T34" fmla="*/ 147 w 147"/>
                  <a:gd name="T35" fmla="*/ 48 h 118"/>
                  <a:gd name="T36" fmla="*/ 111 w 147"/>
                  <a:gd name="T37" fmla="*/ 47 h 118"/>
                  <a:gd name="T38" fmla="*/ 101 w 147"/>
                  <a:gd name="T39" fmla="*/ 57 h 118"/>
                  <a:gd name="T40" fmla="*/ 36 w 147"/>
                  <a:gd name="T41" fmla="*/ 57 h 118"/>
                  <a:gd name="T42" fmla="*/ 36 w 147"/>
                  <a:gd name="T43" fmla="*/ 31 h 118"/>
                  <a:gd name="T44" fmla="*/ 98 w 147"/>
                  <a:gd name="T45" fmla="*/ 31 h 118"/>
                  <a:gd name="T46" fmla="*/ 111 w 147"/>
                  <a:gd name="T47" fmla="*/ 43 h 118"/>
                  <a:gd name="T48" fmla="*/ 111 w 147"/>
                  <a:gd name="T4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18">
                    <a:moveTo>
                      <a:pt x="147" y="48"/>
                    </a:moveTo>
                    <a:cubicBezTo>
                      <a:pt x="147" y="28"/>
                      <a:pt x="147" y="28"/>
                      <a:pt x="147" y="28"/>
                    </a:cubicBezTo>
                    <a:cubicBezTo>
                      <a:pt x="147" y="13"/>
                      <a:pt x="134" y="0"/>
                      <a:pt x="119" y="0"/>
                    </a:cubicBezTo>
                    <a:cubicBezTo>
                      <a:pt x="36" y="0"/>
                      <a:pt x="36" y="0"/>
                      <a:pt x="36" y="0"/>
                    </a:cubicBezTo>
                    <a:cubicBezTo>
                      <a:pt x="22" y="0"/>
                      <a:pt x="22" y="0"/>
                      <a:pt x="22" y="0"/>
                    </a:cubicBezTo>
                    <a:cubicBezTo>
                      <a:pt x="0" y="0"/>
                      <a:pt x="0" y="0"/>
                      <a:pt x="0" y="0"/>
                    </a:cubicBezTo>
                    <a:cubicBezTo>
                      <a:pt x="0" y="118"/>
                      <a:pt x="0" y="118"/>
                      <a:pt x="0" y="118"/>
                    </a:cubicBezTo>
                    <a:cubicBezTo>
                      <a:pt x="30" y="118"/>
                      <a:pt x="30" y="118"/>
                      <a:pt x="30" y="118"/>
                    </a:cubicBezTo>
                    <a:cubicBezTo>
                      <a:pt x="36" y="118"/>
                      <a:pt x="36" y="118"/>
                      <a:pt x="36" y="118"/>
                    </a:cubicBezTo>
                    <a:cubicBezTo>
                      <a:pt x="36" y="88"/>
                      <a:pt x="36" y="88"/>
                      <a:pt x="36" y="88"/>
                    </a:cubicBezTo>
                    <a:cubicBezTo>
                      <a:pt x="97" y="88"/>
                      <a:pt x="97" y="88"/>
                      <a:pt x="97" y="88"/>
                    </a:cubicBezTo>
                    <a:cubicBezTo>
                      <a:pt x="104" y="88"/>
                      <a:pt x="109" y="94"/>
                      <a:pt x="109" y="100"/>
                    </a:cubicBezTo>
                    <a:cubicBezTo>
                      <a:pt x="109" y="118"/>
                      <a:pt x="109" y="118"/>
                      <a:pt x="109" y="118"/>
                    </a:cubicBezTo>
                    <a:cubicBezTo>
                      <a:pt x="147" y="118"/>
                      <a:pt x="147" y="118"/>
                      <a:pt x="147" y="118"/>
                    </a:cubicBezTo>
                    <a:cubicBezTo>
                      <a:pt x="147" y="97"/>
                      <a:pt x="147" y="97"/>
                      <a:pt x="147" y="97"/>
                    </a:cubicBezTo>
                    <a:cubicBezTo>
                      <a:pt x="147" y="83"/>
                      <a:pt x="135" y="72"/>
                      <a:pt x="121" y="72"/>
                    </a:cubicBezTo>
                    <a:cubicBezTo>
                      <a:pt x="123" y="72"/>
                      <a:pt x="123" y="72"/>
                      <a:pt x="123" y="72"/>
                    </a:cubicBezTo>
                    <a:cubicBezTo>
                      <a:pt x="136" y="72"/>
                      <a:pt x="147" y="61"/>
                      <a:pt x="147" y="48"/>
                    </a:cubicBezTo>
                    <a:close/>
                    <a:moveTo>
                      <a:pt x="111" y="47"/>
                    </a:moveTo>
                    <a:cubicBezTo>
                      <a:pt x="111" y="53"/>
                      <a:pt x="106" y="57"/>
                      <a:pt x="101" y="57"/>
                    </a:cubicBezTo>
                    <a:cubicBezTo>
                      <a:pt x="36" y="57"/>
                      <a:pt x="36" y="57"/>
                      <a:pt x="36" y="57"/>
                    </a:cubicBezTo>
                    <a:cubicBezTo>
                      <a:pt x="36" y="31"/>
                      <a:pt x="36" y="31"/>
                      <a:pt x="36" y="31"/>
                    </a:cubicBezTo>
                    <a:cubicBezTo>
                      <a:pt x="98" y="31"/>
                      <a:pt x="98" y="31"/>
                      <a:pt x="98" y="31"/>
                    </a:cubicBezTo>
                    <a:cubicBezTo>
                      <a:pt x="105" y="31"/>
                      <a:pt x="111" y="36"/>
                      <a:pt x="111" y="43"/>
                    </a:cubicBezTo>
                    <a:lnTo>
                      <a:pt x="1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3" name="Freeform 35">
                <a:extLst>
                  <a:ext uri="{FF2B5EF4-FFF2-40B4-BE49-F238E27FC236}">
                    <a16:creationId xmlns:a16="http://schemas.microsoft.com/office/drawing/2014/main" id="{ECC18563-5AFD-47B6-82A5-6514788B9597}"/>
                  </a:ext>
                </a:extLst>
              </p:cNvPr>
              <p:cNvSpPr>
                <a:spLocks/>
              </p:cNvSpPr>
              <p:nvPr/>
            </p:nvSpPr>
            <p:spPr bwMode="auto">
              <a:xfrm>
                <a:off x="2759" y="2293"/>
                <a:ext cx="366" cy="283"/>
              </a:xfrm>
              <a:custGeom>
                <a:avLst/>
                <a:gdLst>
                  <a:gd name="T0" fmla="*/ 118 w 155"/>
                  <a:gd name="T1" fmla="*/ 51 h 120"/>
                  <a:gd name="T2" fmla="*/ 72 w 155"/>
                  <a:gd name="T3" fmla="*/ 51 h 120"/>
                  <a:gd name="T4" fmla="*/ 72 w 155"/>
                  <a:gd name="T5" fmla="*/ 75 h 120"/>
                  <a:gd name="T6" fmla="*/ 118 w 155"/>
                  <a:gd name="T7" fmla="*/ 75 h 120"/>
                  <a:gd name="T8" fmla="*/ 118 w 155"/>
                  <a:gd name="T9" fmla="*/ 80 h 120"/>
                  <a:gd name="T10" fmla="*/ 108 w 155"/>
                  <a:gd name="T11" fmla="*/ 89 h 120"/>
                  <a:gd name="T12" fmla="*/ 52 w 155"/>
                  <a:gd name="T13" fmla="*/ 89 h 120"/>
                  <a:gd name="T14" fmla="*/ 36 w 155"/>
                  <a:gd name="T15" fmla="*/ 74 h 120"/>
                  <a:gd name="T16" fmla="*/ 36 w 155"/>
                  <a:gd name="T17" fmla="*/ 47 h 120"/>
                  <a:gd name="T18" fmla="*/ 53 w 155"/>
                  <a:gd name="T19" fmla="*/ 30 h 120"/>
                  <a:gd name="T20" fmla="*/ 106 w 155"/>
                  <a:gd name="T21" fmla="*/ 30 h 120"/>
                  <a:gd name="T22" fmla="*/ 118 w 155"/>
                  <a:gd name="T23" fmla="*/ 41 h 120"/>
                  <a:gd name="T24" fmla="*/ 118 w 155"/>
                  <a:gd name="T25" fmla="*/ 42 h 120"/>
                  <a:gd name="T26" fmla="*/ 155 w 155"/>
                  <a:gd name="T27" fmla="*/ 42 h 120"/>
                  <a:gd name="T28" fmla="*/ 155 w 155"/>
                  <a:gd name="T29" fmla="*/ 31 h 120"/>
                  <a:gd name="T30" fmla="*/ 123 w 155"/>
                  <a:gd name="T31" fmla="*/ 0 h 120"/>
                  <a:gd name="T32" fmla="*/ 38 w 155"/>
                  <a:gd name="T33" fmla="*/ 0 h 120"/>
                  <a:gd name="T34" fmla="*/ 0 w 155"/>
                  <a:gd name="T35" fmla="*/ 38 h 120"/>
                  <a:gd name="T36" fmla="*/ 0 w 155"/>
                  <a:gd name="T37" fmla="*/ 85 h 120"/>
                  <a:gd name="T38" fmla="*/ 36 w 155"/>
                  <a:gd name="T39" fmla="*/ 120 h 120"/>
                  <a:gd name="T40" fmla="*/ 119 w 155"/>
                  <a:gd name="T41" fmla="*/ 120 h 120"/>
                  <a:gd name="T42" fmla="*/ 155 w 155"/>
                  <a:gd name="T43" fmla="*/ 84 h 120"/>
                  <a:gd name="T44" fmla="*/ 155 w 155"/>
                  <a:gd name="T45" fmla="*/ 51 h 120"/>
                  <a:gd name="T46" fmla="*/ 118 w 155"/>
                  <a:gd name="T47" fmla="*/ 5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 h="120">
                    <a:moveTo>
                      <a:pt x="118" y="51"/>
                    </a:moveTo>
                    <a:cubicBezTo>
                      <a:pt x="72" y="51"/>
                      <a:pt x="72" y="51"/>
                      <a:pt x="72" y="51"/>
                    </a:cubicBezTo>
                    <a:cubicBezTo>
                      <a:pt x="72" y="75"/>
                      <a:pt x="72" y="75"/>
                      <a:pt x="72" y="75"/>
                    </a:cubicBezTo>
                    <a:cubicBezTo>
                      <a:pt x="118" y="75"/>
                      <a:pt x="118" y="75"/>
                      <a:pt x="118" y="75"/>
                    </a:cubicBezTo>
                    <a:cubicBezTo>
                      <a:pt x="118" y="80"/>
                      <a:pt x="118" y="80"/>
                      <a:pt x="118" y="80"/>
                    </a:cubicBezTo>
                    <a:cubicBezTo>
                      <a:pt x="118" y="85"/>
                      <a:pt x="114" y="89"/>
                      <a:pt x="108" y="89"/>
                    </a:cubicBezTo>
                    <a:cubicBezTo>
                      <a:pt x="52" y="89"/>
                      <a:pt x="52" y="89"/>
                      <a:pt x="52" y="89"/>
                    </a:cubicBezTo>
                    <a:cubicBezTo>
                      <a:pt x="43" y="89"/>
                      <a:pt x="36" y="83"/>
                      <a:pt x="36" y="74"/>
                    </a:cubicBezTo>
                    <a:cubicBezTo>
                      <a:pt x="36" y="47"/>
                      <a:pt x="36" y="47"/>
                      <a:pt x="36" y="47"/>
                    </a:cubicBezTo>
                    <a:cubicBezTo>
                      <a:pt x="36" y="37"/>
                      <a:pt x="44" y="30"/>
                      <a:pt x="53" y="30"/>
                    </a:cubicBezTo>
                    <a:cubicBezTo>
                      <a:pt x="106" y="30"/>
                      <a:pt x="106" y="30"/>
                      <a:pt x="106" y="30"/>
                    </a:cubicBezTo>
                    <a:cubicBezTo>
                      <a:pt x="113" y="30"/>
                      <a:pt x="118" y="35"/>
                      <a:pt x="118" y="41"/>
                    </a:cubicBezTo>
                    <a:cubicBezTo>
                      <a:pt x="118" y="42"/>
                      <a:pt x="118" y="42"/>
                      <a:pt x="118" y="42"/>
                    </a:cubicBezTo>
                    <a:cubicBezTo>
                      <a:pt x="155" y="42"/>
                      <a:pt x="155" y="42"/>
                      <a:pt x="155" y="42"/>
                    </a:cubicBezTo>
                    <a:cubicBezTo>
                      <a:pt x="155" y="31"/>
                      <a:pt x="155" y="31"/>
                      <a:pt x="155" y="31"/>
                    </a:cubicBezTo>
                    <a:cubicBezTo>
                      <a:pt x="155" y="14"/>
                      <a:pt x="141" y="0"/>
                      <a:pt x="123" y="0"/>
                    </a:cubicBezTo>
                    <a:cubicBezTo>
                      <a:pt x="38" y="0"/>
                      <a:pt x="38" y="0"/>
                      <a:pt x="38" y="0"/>
                    </a:cubicBezTo>
                    <a:cubicBezTo>
                      <a:pt x="17" y="0"/>
                      <a:pt x="0" y="17"/>
                      <a:pt x="0" y="38"/>
                    </a:cubicBezTo>
                    <a:cubicBezTo>
                      <a:pt x="0" y="85"/>
                      <a:pt x="0" y="85"/>
                      <a:pt x="0" y="85"/>
                    </a:cubicBezTo>
                    <a:cubicBezTo>
                      <a:pt x="0" y="104"/>
                      <a:pt x="16" y="120"/>
                      <a:pt x="36" y="120"/>
                    </a:cubicBezTo>
                    <a:cubicBezTo>
                      <a:pt x="119" y="120"/>
                      <a:pt x="119" y="120"/>
                      <a:pt x="119" y="120"/>
                    </a:cubicBezTo>
                    <a:cubicBezTo>
                      <a:pt x="139" y="120"/>
                      <a:pt x="155" y="104"/>
                      <a:pt x="155" y="84"/>
                    </a:cubicBezTo>
                    <a:cubicBezTo>
                      <a:pt x="155" y="51"/>
                      <a:pt x="155" y="51"/>
                      <a:pt x="155" y="51"/>
                    </a:cubicBezTo>
                    <a:lnTo>
                      <a:pt x="11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294" name="Group 293">
              <a:extLst>
                <a:ext uri="{FF2B5EF4-FFF2-40B4-BE49-F238E27FC236}">
                  <a16:creationId xmlns:a16="http://schemas.microsoft.com/office/drawing/2014/main" id="{B51CA6BB-AED1-4CDE-824B-8872DFDC4D5A}"/>
                </a:ext>
              </a:extLst>
            </p:cNvPr>
            <p:cNvGrpSpPr/>
            <p:nvPr/>
          </p:nvGrpSpPr>
          <p:grpSpPr>
            <a:xfrm>
              <a:off x="7544588" y="2096805"/>
              <a:ext cx="512453" cy="682272"/>
              <a:chOff x="712234" y="3222171"/>
              <a:chExt cx="2575517" cy="3428997"/>
            </a:xfrm>
            <a:solidFill>
              <a:srgbClr val="000000"/>
            </a:solidFill>
          </p:grpSpPr>
          <p:sp>
            <p:nvSpPr>
              <p:cNvPr id="295" name="Freeform: Shape 294">
                <a:extLst>
                  <a:ext uri="{FF2B5EF4-FFF2-40B4-BE49-F238E27FC236}">
                    <a16:creationId xmlns:a16="http://schemas.microsoft.com/office/drawing/2014/main" id="{BBF92911-6D3B-4694-A225-6B6625E69830}"/>
                  </a:ext>
                </a:extLst>
              </p:cNvPr>
              <p:cNvSpPr>
                <a:spLocks noChangeArrowheads="1"/>
              </p:cNvSpPr>
              <p:nvPr/>
            </p:nvSpPr>
            <p:spPr bwMode="auto">
              <a:xfrm>
                <a:off x="1124792" y="5067579"/>
                <a:ext cx="1737504" cy="636293"/>
              </a:xfrm>
              <a:custGeom>
                <a:avLst/>
                <a:gdLst>
                  <a:gd name="connsiteX0" fmla="*/ 1359622 w 1404515"/>
                  <a:gd name="connsiteY0" fmla="*/ 8979 h 514349"/>
                  <a:gd name="connsiteX1" fmla="*/ 1404515 w 1404515"/>
                  <a:gd name="connsiteY1" fmla="*/ 8979 h 514349"/>
                  <a:gd name="connsiteX2" fmla="*/ 1404515 w 1404515"/>
                  <a:gd name="connsiteY2" fmla="*/ 502805 h 514349"/>
                  <a:gd name="connsiteX3" fmla="*/ 1359622 w 1404515"/>
                  <a:gd name="connsiteY3" fmla="*/ 502805 h 514349"/>
                  <a:gd name="connsiteX4" fmla="*/ 631070 w 1404515"/>
                  <a:gd name="connsiteY4" fmla="*/ 8979 h 514349"/>
                  <a:gd name="connsiteX5" fmla="*/ 670832 w 1404515"/>
                  <a:gd name="connsiteY5" fmla="*/ 8979 h 514349"/>
                  <a:gd name="connsiteX6" fmla="*/ 988933 w 1404515"/>
                  <a:gd name="connsiteY6" fmla="*/ 420715 h 514349"/>
                  <a:gd name="connsiteX7" fmla="*/ 988933 w 1404515"/>
                  <a:gd name="connsiteY7" fmla="*/ 8979 h 514349"/>
                  <a:gd name="connsiteX8" fmla="*/ 1037674 w 1404515"/>
                  <a:gd name="connsiteY8" fmla="*/ 8979 h 514349"/>
                  <a:gd name="connsiteX9" fmla="*/ 1037674 w 1404515"/>
                  <a:gd name="connsiteY9" fmla="*/ 502805 h 514349"/>
                  <a:gd name="connsiteX10" fmla="*/ 1001759 w 1404515"/>
                  <a:gd name="connsiteY10" fmla="*/ 502805 h 514349"/>
                  <a:gd name="connsiteX11" fmla="*/ 679811 w 1404515"/>
                  <a:gd name="connsiteY11" fmla="*/ 91070 h 514349"/>
                  <a:gd name="connsiteX12" fmla="*/ 679811 w 1404515"/>
                  <a:gd name="connsiteY12" fmla="*/ 502805 h 514349"/>
                  <a:gd name="connsiteX13" fmla="*/ 631070 w 1404515"/>
                  <a:gd name="connsiteY13" fmla="*/ 502805 h 514349"/>
                  <a:gd name="connsiteX14" fmla="*/ 242749 w 1404515"/>
                  <a:gd name="connsiteY14" fmla="*/ 0 h 514349"/>
                  <a:gd name="connsiteX15" fmla="*/ 406604 w 1404515"/>
                  <a:gd name="connsiteY15" fmla="*/ 63537 h 514349"/>
                  <a:gd name="connsiteX16" fmla="*/ 379295 w 1404515"/>
                  <a:gd name="connsiteY16" fmla="*/ 99844 h 514349"/>
                  <a:gd name="connsiteX17" fmla="*/ 245783 w 1404515"/>
                  <a:gd name="connsiteY17" fmla="*/ 42358 h 514349"/>
                  <a:gd name="connsiteX18" fmla="*/ 48550 w 1404515"/>
                  <a:gd name="connsiteY18" fmla="*/ 257175 h 514349"/>
                  <a:gd name="connsiteX19" fmla="*/ 245783 w 1404515"/>
                  <a:gd name="connsiteY19" fmla="*/ 468965 h 514349"/>
                  <a:gd name="connsiteX20" fmla="*/ 379295 w 1404515"/>
                  <a:gd name="connsiteY20" fmla="*/ 414505 h 514349"/>
                  <a:gd name="connsiteX21" fmla="*/ 406604 w 1404515"/>
                  <a:gd name="connsiteY21" fmla="*/ 447786 h 514349"/>
                  <a:gd name="connsiteX22" fmla="*/ 242749 w 1404515"/>
                  <a:gd name="connsiteY22" fmla="*/ 514349 h 514349"/>
                  <a:gd name="connsiteX23" fmla="*/ 0 w 1404515"/>
                  <a:gd name="connsiteY23" fmla="*/ 257175 h 514349"/>
                  <a:gd name="connsiteX24" fmla="*/ 242749 w 1404515"/>
                  <a:gd name="connsiteY24" fmla="*/ 0 h 51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4515" h="514349">
                    <a:moveTo>
                      <a:pt x="1359622" y="8979"/>
                    </a:moveTo>
                    <a:lnTo>
                      <a:pt x="1404515" y="8979"/>
                    </a:lnTo>
                    <a:lnTo>
                      <a:pt x="1404515" y="502805"/>
                    </a:lnTo>
                    <a:lnTo>
                      <a:pt x="1359622" y="502805"/>
                    </a:lnTo>
                    <a:close/>
                    <a:moveTo>
                      <a:pt x="631070" y="8979"/>
                    </a:moveTo>
                    <a:lnTo>
                      <a:pt x="670832" y="8979"/>
                    </a:lnTo>
                    <a:lnTo>
                      <a:pt x="988933" y="420715"/>
                    </a:lnTo>
                    <a:lnTo>
                      <a:pt x="988933" y="8979"/>
                    </a:lnTo>
                    <a:lnTo>
                      <a:pt x="1037674" y="8979"/>
                    </a:lnTo>
                    <a:lnTo>
                      <a:pt x="1037674" y="502805"/>
                    </a:lnTo>
                    <a:lnTo>
                      <a:pt x="1001759" y="502805"/>
                    </a:lnTo>
                    <a:lnTo>
                      <a:pt x="679811" y="91070"/>
                    </a:lnTo>
                    <a:lnTo>
                      <a:pt x="679811" y="502805"/>
                    </a:lnTo>
                    <a:lnTo>
                      <a:pt x="631070" y="502805"/>
                    </a:lnTo>
                    <a:close/>
                    <a:moveTo>
                      <a:pt x="242749" y="0"/>
                    </a:moveTo>
                    <a:cubicBezTo>
                      <a:pt x="355020" y="0"/>
                      <a:pt x="406604" y="63537"/>
                      <a:pt x="406604" y="63537"/>
                    </a:cubicBezTo>
                    <a:cubicBezTo>
                      <a:pt x="379295" y="99844"/>
                      <a:pt x="379295" y="99844"/>
                      <a:pt x="379295" y="99844"/>
                    </a:cubicBezTo>
                    <a:cubicBezTo>
                      <a:pt x="379295" y="99844"/>
                      <a:pt x="330745" y="42358"/>
                      <a:pt x="245783" y="42358"/>
                    </a:cubicBezTo>
                    <a:cubicBezTo>
                      <a:pt x="127443" y="42358"/>
                      <a:pt x="48550" y="139177"/>
                      <a:pt x="48550" y="257175"/>
                    </a:cubicBezTo>
                    <a:cubicBezTo>
                      <a:pt x="48550" y="372147"/>
                      <a:pt x="127443" y="468965"/>
                      <a:pt x="245783" y="468965"/>
                    </a:cubicBezTo>
                    <a:cubicBezTo>
                      <a:pt x="330745" y="468965"/>
                      <a:pt x="379295" y="414505"/>
                      <a:pt x="379295" y="414505"/>
                    </a:cubicBezTo>
                    <a:lnTo>
                      <a:pt x="406604" y="447786"/>
                    </a:lnTo>
                    <a:cubicBezTo>
                      <a:pt x="406604" y="447786"/>
                      <a:pt x="355020" y="514349"/>
                      <a:pt x="242749" y="514349"/>
                    </a:cubicBezTo>
                    <a:cubicBezTo>
                      <a:pt x="100134" y="514349"/>
                      <a:pt x="0" y="402403"/>
                      <a:pt x="0" y="257175"/>
                    </a:cubicBezTo>
                    <a:cubicBezTo>
                      <a:pt x="0" y="111947"/>
                      <a:pt x="100134" y="0"/>
                      <a:pt x="242749"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ctr"/>
                <a:endParaRPr lang="en-US"/>
              </a:p>
            </p:txBody>
          </p:sp>
          <p:grpSp>
            <p:nvGrpSpPr>
              <p:cNvPr id="296" name="Group 295">
                <a:extLst>
                  <a:ext uri="{FF2B5EF4-FFF2-40B4-BE49-F238E27FC236}">
                    <a16:creationId xmlns:a16="http://schemas.microsoft.com/office/drawing/2014/main" id="{DE28FD9C-4285-4B5E-A61C-BE12544E59C2}"/>
                  </a:ext>
                </a:extLst>
              </p:cNvPr>
              <p:cNvGrpSpPr/>
              <p:nvPr/>
            </p:nvGrpSpPr>
            <p:grpSpPr>
              <a:xfrm>
                <a:off x="1331071" y="3222171"/>
                <a:ext cx="1415391" cy="1523294"/>
                <a:chOff x="1212472" y="3222171"/>
                <a:chExt cx="1144134" cy="1231358"/>
              </a:xfrm>
              <a:grpFill/>
            </p:grpSpPr>
            <p:sp>
              <p:nvSpPr>
                <p:cNvPr id="298" name="Freeform 8">
                  <a:extLst>
                    <a:ext uri="{FF2B5EF4-FFF2-40B4-BE49-F238E27FC236}">
                      <a16:creationId xmlns:a16="http://schemas.microsoft.com/office/drawing/2014/main" id="{532204FF-C503-4D34-8455-67D871241188}"/>
                    </a:ext>
                  </a:extLst>
                </p:cNvPr>
                <p:cNvSpPr>
                  <a:spLocks noEditPoints="1"/>
                </p:cNvSpPr>
                <p:nvPr/>
              </p:nvSpPr>
              <p:spPr bwMode="auto">
                <a:xfrm>
                  <a:off x="1218885" y="3224736"/>
                  <a:ext cx="1131308" cy="832450"/>
                </a:xfrm>
                <a:custGeom>
                  <a:avLst/>
                  <a:gdLst>
                    <a:gd name="T0" fmla="*/ 702 w 882"/>
                    <a:gd name="T1" fmla="*/ 192 h 649"/>
                    <a:gd name="T2" fmla="*/ 698 w 882"/>
                    <a:gd name="T3" fmla="*/ 189 h 649"/>
                    <a:gd name="T4" fmla="*/ 438 w 882"/>
                    <a:gd name="T5" fmla="*/ 0 h 649"/>
                    <a:gd name="T6" fmla="*/ 0 w 882"/>
                    <a:gd name="T7" fmla="*/ 328 h 649"/>
                    <a:gd name="T8" fmla="*/ 83 w 882"/>
                    <a:gd name="T9" fmla="*/ 390 h 649"/>
                    <a:gd name="T10" fmla="*/ 83 w 882"/>
                    <a:gd name="T11" fmla="*/ 390 h 649"/>
                    <a:gd name="T12" fmla="*/ 442 w 882"/>
                    <a:gd name="T13" fmla="*/ 649 h 649"/>
                    <a:gd name="T14" fmla="*/ 882 w 882"/>
                    <a:gd name="T15" fmla="*/ 321 h 649"/>
                    <a:gd name="T16" fmla="*/ 702 w 882"/>
                    <a:gd name="T17" fmla="*/ 192 h 649"/>
                    <a:gd name="T18" fmla="*/ 118 w 882"/>
                    <a:gd name="T19" fmla="*/ 265 h 649"/>
                    <a:gd name="T20" fmla="*/ 355 w 882"/>
                    <a:gd name="T21" fmla="*/ 88 h 649"/>
                    <a:gd name="T22" fmla="*/ 421 w 882"/>
                    <a:gd name="T23" fmla="*/ 137 h 649"/>
                    <a:gd name="T24" fmla="*/ 184 w 882"/>
                    <a:gd name="T25" fmla="*/ 314 h 649"/>
                    <a:gd name="T26" fmla="*/ 118 w 882"/>
                    <a:gd name="T27" fmla="*/ 265 h 649"/>
                    <a:gd name="T28" fmla="*/ 506 w 882"/>
                    <a:gd name="T29" fmla="*/ 451 h 649"/>
                    <a:gd name="T30" fmla="*/ 442 w 882"/>
                    <a:gd name="T31" fmla="*/ 501 h 649"/>
                    <a:gd name="T32" fmla="*/ 203 w 882"/>
                    <a:gd name="T33" fmla="*/ 326 h 649"/>
                    <a:gd name="T34" fmla="*/ 440 w 882"/>
                    <a:gd name="T35" fmla="*/ 149 h 649"/>
                    <a:gd name="T36" fmla="*/ 594 w 882"/>
                    <a:gd name="T37" fmla="*/ 262 h 649"/>
                    <a:gd name="T38" fmla="*/ 423 w 882"/>
                    <a:gd name="T39" fmla="*/ 390 h 649"/>
                    <a:gd name="T40" fmla="*/ 506 w 882"/>
                    <a:gd name="T41" fmla="*/ 451 h 649"/>
                    <a:gd name="T42" fmla="*/ 613 w 882"/>
                    <a:gd name="T43" fmla="*/ 276 h 649"/>
                    <a:gd name="T44" fmla="*/ 676 w 882"/>
                    <a:gd name="T45" fmla="*/ 324 h 649"/>
                    <a:gd name="T46" fmla="*/ 525 w 882"/>
                    <a:gd name="T47" fmla="*/ 437 h 649"/>
                    <a:gd name="T48" fmla="*/ 459 w 882"/>
                    <a:gd name="T49" fmla="*/ 390 h 649"/>
                    <a:gd name="T50" fmla="*/ 613 w 882"/>
                    <a:gd name="T51" fmla="*/ 276 h 649"/>
                    <a:gd name="T52" fmla="*/ 707 w 882"/>
                    <a:gd name="T53" fmla="*/ 328 h 649"/>
                    <a:gd name="T54" fmla="*/ 712 w 882"/>
                    <a:gd name="T55" fmla="*/ 324 h 649"/>
                    <a:gd name="T56" fmla="*/ 714 w 882"/>
                    <a:gd name="T57" fmla="*/ 324 h 649"/>
                    <a:gd name="T58" fmla="*/ 629 w 882"/>
                    <a:gd name="T59" fmla="*/ 262 h 649"/>
                    <a:gd name="T60" fmla="*/ 695 w 882"/>
                    <a:gd name="T61" fmla="*/ 213 h 649"/>
                    <a:gd name="T62" fmla="*/ 844 w 882"/>
                    <a:gd name="T63" fmla="*/ 321 h 649"/>
                    <a:gd name="T64" fmla="*/ 608 w 882"/>
                    <a:gd name="T65" fmla="*/ 498 h 649"/>
                    <a:gd name="T66" fmla="*/ 544 w 882"/>
                    <a:gd name="T67" fmla="*/ 451 h 649"/>
                    <a:gd name="T68" fmla="*/ 707 w 882"/>
                    <a:gd name="T69" fmla="*/ 328 h 649"/>
                    <a:gd name="T70" fmla="*/ 613 w 882"/>
                    <a:gd name="T71" fmla="*/ 248 h 649"/>
                    <a:gd name="T72" fmla="*/ 374 w 882"/>
                    <a:gd name="T73" fmla="*/ 76 h 649"/>
                    <a:gd name="T74" fmla="*/ 438 w 882"/>
                    <a:gd name="T75" fmla="*/ 26 h 649"/>
                    <a:gd name="T76" fmla="*/ 676 w 882"/>
                    <a:gd name="T77" fmla="*/ 199 h 649"/>
                    <a:gd name="T78" fmla="*/ 613 w 882"/>
                    <a:gd name="T79" fmla="*/ 248 h 649"/>
                    <a:gd name="T80" fmla="*/ 102 w 882"/>
                    <a:gd name="T81" fmla="*/ 279 h 649"/>
                    <a:gd name="T82" fmla="*/ 168 w 882"/>
                    <a:gd name="T83" fmla="*/ 326 h 649"/>
                    <a:gd name="T84" fmla="*/ 102 w 882"/>
                    <a:gd name="T85" fmla="*/ 376 h 649"/>
                    <a:gd name="T86" fmla="*/ 35 w 882"/>
                    <a:gd name="T87" fmla="*/ 328 h 649"/>
                    <a:gd name="T88" fmla="*/ 102 w 882"/>
                    <a:gd name="T89" fmla="*/ 279 h 649"/>
                    <a:gd name="T90" fmla="*/ 184 w 882"/>
                    <a:gd name="T91" fmla="*/ 340 h 649"/>
                    <a:gd name="T92" fmla="*/ 423 w 882"/>
                    <a:gd name="T93" fmla="*/ 515 h 649"/>
                    <a:gd name="T94" fmla="*/ 360 w 882"/>
                    <a:gd name="T95" fmla="*/ 562 h 649"/>
                    <a:gd name="T96" fmla="*/ 121 w 882"/>
                    <a:gd name="T97" fmla="*/ 390 h 649"/>
                    <a:gd name="T98" fmla="*/ 184 w 882"/>
                    <a:gd name="T99" fmla="*/ 340 h 649"/>
                    <a:gd name="T100" fmla="*/ 525 w 882"/>
                    <a:gd name="T101" fmla="*/ 465 h 649"/>
                    <a:gd name="T102" fmla="*/ 591 w 882"/>
                    <a:gd name="T103" fmla="*/ 512 h 649"/>
                    <a:gd name="T104" fmla="*/ 442 w 882"/>
                    <a:gd name="T105" fmla="*/ 623 h 649"/>
                    <a:gd name="T106" fmla="*/ 378 w 882"/>
                    <a:gd name="T107" fmla="*/ 576 h 649"/>
                    <a:gd name="T108" fmla="*/ 525 w 882"/>
                    <a:gd name="T109" fmla="*/ 46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2" h="649">
                      <a:moveTo>
                        <a:pt x="702" y="192"/>
                      </a:moveTo>
                      <a:lnTo>
                        <a:pt x="698" y="189"/>
                      </a:lnTo>
                      <a:lnTo>
                        <a:pt x="438" y="0"/>
                      </a:lnTo>
                      <a:lnTo>
                        <a:pt x="0" y="328"/>
                      </a:lnTo>
                      <a:lnTo>
                        <a:pt x="83" y="390"/>
                      </a:lnTo>
                      <a:lnTo>
                        <a:pt x="83" y="390"/>
                      </a:lnTo>
                      <a:lnTo>
                        <a:pt x="442" y="649"/>
                      </a:lnTo>
                      <a:lnTo>
                        <a:pt x="882" y="321"/>
                      </a:lnTo>
                      <a:lnTo>
                        <a:pt x="702" y="192"/>
                      </a:lnTo>
                      <a:close/>
                      <a:moveTo>
                        <a:pt x="118" y="265"/>
                      </a:moveTo>
                      <a:lnTo>
                        <a:pt x="355" y="88"/>
                      </a:lnTo>
                      <a:lnTo>
                        <a:pt x="421" y="137"/>
                      </a:lnTo>
                      <a:lnTo>
                        <a:pt x="184" y="314"/>
                      </a:lnTo>
                      <a:lnTo>
                        <a:pt x="118" y="265"/>
                      </a:lnTo>
                      <a:close/>
                      <a:moveTo>
                        <a:pt x="506" y="451"/>
                      </a:moveTo>
                      <a:lnTo>
                        <a:pt x="442" y="501"/>
                      </a:lnTo>
                      <a:lnTo>
                        <a:pt x="203" y="326"/>
                      </a:lnTo>
                      <a:lnTo>
                        <a:pt x="440" y="149"/>
                      </a:lnTo>
                      <a:lnTo>
                        <a:pt x="594" y="262"/>
                      </a:lnTo>
                      <a:lnTo>
                        <a:pt x="423" y="390"/>
                      </a:lnTo>
                      <a:lnTo>
                        <a:pt x="506" y="451"/>
                      </a:lnTo>
                      <a:close/>
                      <a:moveTo>
                        <a:pt x="613" y="276"/>
                      </a:moveTo>
                      <a:lnTo>
                        <a:pt x="676" y="324"/>
                      </a:lnTo>
                      <a:lnTo>
                        <a:pt x="525" y="437"/>
                      </a:lnTo>
                      <a:lnTo>
                        <a:pt x="459" y="390"/>
                      </a:lnTo>
                      <a:lnTo>
                        <a:pt x="613" y="276"/>
                      </a:lnTo>
                      <a:close/>
                      <a:moveTo>
                        <a:pt x="707" y="328"/>
                      </a:moveTo>
                      <a:lnTo>
                        <a:pt x="712" y="324"/>
                      </a:lnTo>
                      <a:lnTo>
                        <a:pt x="714" y="324"/>
                      </a:lnTo>
                      <a:lnTo>
                        <a:pt x="629" y="262"/>
                      </a:lnTo>
                      <a:lnTo>
                        <a:pt x="695" y="213"/>
                      </a:lnTo>
                      <a:lnTo>
                        <a:pt x="844" y="321"/>
                      </a:lnTo>
                      <a:lnTo>
                        <a:pt x="608" y="498"/>
                      </a:lnTo>
                      <a:lnTo>
                        <a:pt x="544" y="451"/>
                      </a:lnTo>
                      <a:lnTo>
                        <a:pt x="707" y="328"/>
                      </a:lnTo>
                      <a:close/>
                      <a:moveTo>
                        <a:pt x="613" y="248"/>
                      </a:moveTo>
                      <a:lnTo>
                        <a:pt x="374" y="76"/>
                      </a:lnTo>
                      <a:lnTo>
                        <a:pt x="438" y="26"/>
                      </a:lnTo>
                      <a:lnTo>
                        <a:pt x="676" y="199"/>
                      </a:lnTo>
                      <a:lnTo>
                        <a:pt x="613" y="248"/>
                      </a:lnTo>
                      <a:close/>
                      <a:moveTo>
                        <a:pt x="102" y="279"/>
                      </a:moveTo>
                      <a:lnTo>
                        <a:pt x="168" y="326"/>
                      </a:lnTo>
                      <a:lnTo>
                        <a:pt x="102" y="376"/>
                      </a:lnTo>
                      <a:lnTo>
                        <a:pt x="35" y="328"/>
                      </a:lnTo>
                      <a:lnTo>
                        <a:pt x="102" y="279"/>
                      </a:lnTo>
                      <a:close/>
                      <a:moveTo>
                        <a:pt x="184" y="340"/>
                      </a:moveTo>
                      <a:lnTo>
                        <a:pt x="423" y="515"/>
                      </a:lnTo>
                      <a:lnTo>
                        <a:pt x="360" y="562"/>
                      </a:lnTo>
                      <a:lnTo>
                        <a:pt x="121" y="390"/>
                      </a:lnTo>
                      <a:lnTo>
                        <a:pt x="184" y="340"/>
                      </a:lnTo>
                      <a:close/>
                      <a:moveTo>
                        <a:pt x="525" y="465"/>
                      </a:moveTo>
                      <a:lnTo>
                        <a:pt x="591" y="512"/>
                      </a:lnTo>
                      <a:lnTo>
                        <a:pt x="442" y="623"/>
                      </a:lnTo>
                      <a:lnTo>
                        <a:pt x="378" y="576"/>
                      </a:lnTo>
                      <a:lnTo>
                        <a:pt x="525"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99" name="Freeform 9">
                  <a:extLst>
                    <a:ext uri="{FF2B5EF4-FFF2-40B4-BE49-F238E27FC236}">
                      <a16:creationId xmlns:a16="http://schemas.microsoft.com/office/drawing/2014/main" id="{104C425C-020F-41C6-9D7F-9B14DB01ABBE}"/>
                    </a:ext>
                  </a:extLst>
                </p:cNvPr>
                <p:cNvSpPr>
                  <a:spLocks/>
                </p:cNvSpPr>
                <p:nvPr/>
              </p:nvSpPr>
              <p:spPr bwMode="auto">
                <a:xfrm>
                  <a:off x="1212472" y="3818610"/>
                  <a:ext cx="1141569" cy="634919"/>
                </a:xfrm>
                <a:custGeom>
                  <a:avLst/>
                  <a:gdLst>
                    <a:gd name="T0" fmla="*/ 188 w 376"/>
                    <a:gd name="T1" fmla="*/ 210 h 210"/>
                    <a:gd name="T2" fmla="*/ 185 w 376"/>
                    <a:gd name="T3" fmla="*/ 209 h 210"/>
                    <a:gd name="T4" fmla="*/ 3 w 376"/>
                    <a:gd name="T5" fmla="*/ 78 h 210"/>
                    <a:gd name="T6" fmla="*/ 0 w 376"/>
                    <a:gd name="T7" fmla="*/ 72 h 210"/>
                    <a:gd name="T8" fmla="*/ 3 w 376"/>
                    <a:gd name="T9" fmla="*/ 65 h 210"/>
                    <a:gd name="T10" fmla="*/ 94 w 376"/>
                    <a:gd name="T11" fmla="*/ 0 h 210"/>
                    <a:gd name="T12" fmla="*/ 100 w 376"/>
                    <a:gd name="T13" fmla="*/ 12 h 210"/>
                    <a:gd name="T14" fmla="*/ 18 w 376"/>
                    <a:gd name="T15" fmla="*/ 72 h 210"/>
                    <a:gd name="T16" fmla="*/ 188 w 376"/>
                    <a:gd name="T17" fmla="*/ 194 h 210"/>
                    <a:gd name="T18" fmla="*/ 359 w 376"/>
                    <a:gd name="T19" fmla="*/ 72 h 210"/>
                    <a:gd name="T20" fmla="*/ 277 w 376"/>
                    <a:gd name="T21" fmla="*/ 13 h 210"/>
                    <a:gd name="T22" fmla="*/ 282 w 376"/>
                    <a:gd name="T23" fmla="*/ 0 h 210"/>
                    <a:gd name="T24" fmla="*/ 374 w 376"/>
                    <a:gd name="T25" fmla="*/ 65 h 210"/>
                    <a:gd name="T26" fmla="*/ 376 w 376"/>
                    <a:gd name="T27" fmla="*/ 72 h 210"/>
                    <a:gd name="T28" fmla="*/ 374 w 376"/>
                    <a:gd name="T29" fmla="*/ 78 h 210"/>
                    <a:gd name="T30" fmla="*/ 191 w 376"/>
                    <a:gd name="T31" fmla="*/ 209 h 210"/>
                    <a:gd name="T32" fmla="*/ 188 w 376"/>
                    <a:gd name="T3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210">
                      <a:moveTo>
                        <a:pt x="188" y="210"/>
                      </a:moveTo>
                      <a:cubicBezTo>
                        <a:pt x="187" y="210"/>
                        <a:pt x="186" y="209"/>
                        <a:pt x="185" y="209"/>
                      </a:cubicBezTo>
                      <a:cubicBezTo>
                        <a:pt x="3" y="78"/>
                        <a:pt x="3" y="78"/>
                        <a:pt x="3" y="78"/>
                      </a:cubicBezTo>
                      <a:cubicBezTo>
                        <a:pt x="1" y="77"/>
                        <a:pt x="0" y="74"/>
                        <a:pt x="0" y="72"/>
                      </a:cubicBezTo>
                      <a:cubicBezTo>
                        <a:pt x="0" y="69"/>
                        <a:pt x="1" y="67"/>
                        <a:pt x="3" y="65"/>
                      </a:cubicBezTo>
                      <a:cubicBezTo>
                        <a:pt x="94" y="0"/>
                        <a:pt x="94" y="0"/>
                        <a:pt x="94" y="0"/>
                      </a:cubicBezTo>
                      <a:cubicBezTo>
                        <a:pt x="100" y="12"/>
                        <a:pt x="100" y="12"/>
                        <a:pt x="100" y="12"/>
                      </a:cubicBezTo>
                      <a:cubicBezTo>
                        <a:pt x="18" y="72"/>
                        <a:pt x="18" y="72"/>
                        <a:pt x="18" y="72"/>
                      </a:cubicBezTo>
                      <a:cubicBezTo>
                        <a:pt x="188" y="194"/>
                        <a:pt x="188" y="194"/>
                        <a:pt x="188" y="194"/>
                      </a:cubicBezTo>
                      <a:cubicBezTo>
                        <a:pt x="359" y="72"/>
                        <a:pt x="359" y="72"/>
                        <a:pt x="359" y="72"/>
                      </a:cubicBezTo>
                      <a:cubicBezTo>
                        <a:pt x="277" y="13"/>
                        <a:pt x="277" y="13"/>
                        <a:pt x="277" y="13"/>
                      </a:cubicBezTo>
                      <a:cubicBezTo>
                        <a:pt x="282" y="0"/>
                        <a:pt x="282" y="0"/>
                        <a:pt x="282" y="0"/>
                      </a:cubicBezTo>
                      <a:cubicBezTo>
                        <a:pt x="374" y="65"/>
                        <a:pt x="374" y="65"/>
                        <a:pt x="374" y="65"/>
                      </a:cubicBezTo>
                      <a:cubicBezTo>
                        <a:pt x="375" y="67"/>
                        <a:pt x="376" y="69"/>
                        <a:pt x="376" y="72"/>
                      </a:cubicBezTo>
                      <a:cubicBezTo>
                        <a:pt x="376" y="74"/>
                        <a:pt x="375" y="77"/>
                        <a:pt x="374" y="78"/>
                      </a:cubicBezTo>
                      <a:cubicBezTo>
                        <a:pt x="191" y="209"/>
                        <a:pt x="191" y="209"/>
                        <a:pt x="191" y="209"/>
                      </a:cubicBezTo>
                      <a:cubicBezTo>
                        <a:pt x="190" y="209"/>
                        <a:pt x="189" y="210"/>
                        <a:pt x="188"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00" name="Freeform 10">
                  <a:extLst>
                    <a:ext uri="{FF2B5EF4-FFF2-40B4-BE49-F238E27FC236}">
                      <a16:creationId xmlns:a16="http://schemas.microsoft.com/office/drawing/2014/main" id="{E901C0A4-C49D-4D9B-8CA3-B70A8242CA0E}"/>
                    </a:ext>
                  </a:extLst>
                </p:cNvPr>
                <p:cNvSpPr>
                  <a:spLocks noEditPoints="1"/>
                </p:cNvSpPr>
                <p:nvPr/>
              </p:nvSpPr>
              <p:spPr bwMode="auto">
                <a:xfrm>
                  <a:off x="1212472" y="3222171"/>
                  <a:ext cx="1144134" cy="835015"/>
                </a:xfrm>
                <a:custGeom>
                  <a:avLst/>
                  <a:gdLst>
                    <a:gd name="T0" fmla="*/ 188 w 377"/>
                    <a:gd name="T1" fmla="*/ 276 h 276"/>
                    <a:gd name="T2" fmla="*/ 185 w 377"/>
                    <a:gd name="T3" fmla="*/ 275 h 276"/>
                    <a:gd name="T4" fmla="*/ 3 w 377"/>
                    <a:gd name="T5" fmla="*/ 144 h 276"/>
                    <a:gd name="T6" fmla="*/ 0 w 377"/>
                    <a:gd name="T7" fmla="*/ 138 h 276"/>
                    <a:gd name="T8" fmla="*/ 3 w 377"/>
                    <a:gd name="T9" fmla="*/ 132 h 276"/>
                    <a:gd name="T10" fmla="*/ 185 w 377"/>
                    <a:gd name="T11" fmla="*/ 1 h 276"/>
                    <a:gd name="T12" fmla="*/ 191 w 377"/>
                    <a:gd name="T13" fmla="*/ 1 h 276"/>
                    <a:gd name="T14" fmla="*/ 374 w 377"/>
                    <a:gd name="T15" fmla="*/ 132 h 276"/>
                    <a:gd name="T16" fmla="*/ 377 w 377"/>
                    <a:gd name="T17" fmla="*/ 138 h 276"/>
                    <a:gd name="T18" fmla="*/ 374 w 377"/>
                    <a:gd name="T19" fmla="*/ 144 h 276"/>
                    <a:gd name="T20" fmla="*/ 191 w 377"/>
                    <a:gd name="T21" fmla="*/ 275 h 276"/>
                    <a:gd name="T22" fmla="*/ 188 w 377"/>
                    <a:gd name="T23" fmla="*/ 276 h 276"/>
                    <a:gd name="T24" fmla="*/ 18 w 377"/>
                    <a:gd name="T25" fmla="*/ 138 h 276"/>
                    <a:gd name="T26" fmla="*/ 188 w 377"/>
                    <a:gd name="T27" fmla="*/ 260 h 276"/>
                    <a:gd name="T28" fmla="*/ 359 w 377"/>
                    <a:gd name="T29" fmla="*/ 138 h 276"/>
                    <a:gd name="T30" fmla="*/ 188 w 377"/>
                    <a:gd name="T31" fmla="*/ 16 h 276"/>
                    <a:gd name="T32" fmla="*/ 18 w 377"/>
                    <a:gd name="T33" fmla="*/ 13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7" h="276">
                      <a:moveTo>
                        <a:pt x="188" y="276"/>
                      </a:moveTo>
                      <a:cubicBezTo>
                        <a:pt x="187" y="276"/>
                        <a:pt x="186" y="275"/>
                        <a:pt x="185" y="275"/>
                      </a:cubicBezTo>
                      <a:cubicBezTo>
                        <a:pt x="3" y="144"/>
                        <a:pt x="3" y="144"/>
                        <a:pt x="3" y="144"/>
                      </a:cubicBezTo>
                      <a:cubicBezTo>
                        <a:pt x="1" y="143"/>
                        <a:pt x="0" y="140"/>
                        <a:pt x="0" y="138"/>
                      </a:cubicBezTo>
                      <a:cubicBezTo>
                        <a:pt x="0" y="135"/>
                        <a:pt x="1" y="133"/>
                        <a:pt x="3" y="132"/>
                      </a:cubicBezTo>
                      <a:cubicBezTo>
                        <a:pt x="185" y="1"/>
                        <a:pt x="185" y="1"/>
                        <a:pt x="185" y="1"/>
                      </a:cubicBezTo>
                      <a:cubicBezTo>
                        <a:pt x="187" y="0"/>
                        <a:pt x="189" y="0"/>
                        <a:pt x="191" y="1"/>
                      </a:cubicBezTo>
                      <a:cubicBezTo>
                        <a:pt x="374" y="132"/>
                        <a:pt x="374" y="132"/>
                        <a:pt x="374" y="132"/>
                      </a:cubicBezTo>
                      <a:cubicBezTo>
                        <a:pt x="375" y="133"/>
                        <a:pt x="377" y="135"/>
                        <a:pt x="377" y="138"/>
                      </a:cubicBezTo>
                      <a:cubicBezTo>
                        <a:pt x="377" y="141"/>
                        <a:pt x="375" y="143"/>
                        <a:pt x="374" y="144"/>
                      </a:cubicBezTo>
                      <a:cubicBezTo>
                        <a:pt x="191" y="275"/>
                        <a:pt x="191" y="275"/>
                        <a:pt x="191" y="275"/>
                      </a:cubicBezTo>
                      <a:cubicBezTo>
                        <a:pt x="190" y="276"/>
                        <a:pt x="189" y="276"/>
                        <a:pt x="188" y="276"/>
                      </a:cubicBezTo>
                      <a:close/>
                      <a:moveTo>
                        <a:pt x="18" y="138"/>
                      </a:moveTo>
                      <a:cubicBezTo>
                        <a:pt x="188" y="260"/>
                        <a:pt x="188" y="260"/>
                        <a:pt x="188" y="260"/>
                      </a:cubicBezTo>
                      <a:cubicBezTo>
                        <a:pt x="359" y="138"/>
                        <a:pt x="359" y="138"/>
                        <a:pt x="359" y="138"/>
                      </a:cubicBezTo>
                      <a:cubicBezTo>
                        <a:pt x="188" y="16"/>
                        <a:pt x="188" y="16"/>
                        <a:pt x="188" y="16"/>
                      </a:cubicBezTo>
                      <a:lnTo>
                        <a:pt x="18"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01" name="Rectangle 11">
                  <a:extLst>
                    <a:ext uri="{FF2B5EF4-FFF2-40B4-BE49-F238E27FC236}">
                      <a16:creationId xmlns:a16="http://schemas.microsoft.com/office/drawing/2014/main" id="{F6D7A66D-7C01-4872-9311-770814528996}"/>
                    </a:ext>
                  </a:extLst>
                </p:cNvPr>
                <p:cNvSpPr>
                  <a:spLocks noChangeArrowheads="1"/>
                </p:cNvSpPr>
                <p:nvPr/>
              </p:nvSpPr>
              <p:spPr bwMode="auto">
                <a:xfrm>
                  <a:off x="1212472" y="3640320"/>
                  <a:ext cx="37197" cy="396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297" name="Freeform: Shape 296">
                <a:extLst>
                  <a:ext uri="{FF2B5EF4-FFF2-40B4-BE49-F238E27FC236}">
                    <a16:creationId xmlns:a16="http://schemas.microsoft.com/office/drawing/2014/main" id="{64F84799-1556-4DEF-BEA0-056A2117EB3A}"/>
                  </a:ext>
                </a:extLst>
              </p:cNvPr>
              <p:cNvSpPr>
                <a:spLocks/>
              </p:cNvSpPr>
              <p:nvPr/>
            </p:nvSpPr>
            <p:spPr bwMode="auto">
              <a:xfrm>
                <a:off x="712234" y="6141141"/>
                <a:ext cx="2575517" cy="510027"/>
              </a:xfrm>
              <a:custGeom>
                <a:avLst/>
                <a:gdLst>
                  <a:gd name="connsiteX0" fmla="*/ 4907757 w 5154613"/>
                  <a:gd name="connsiteY0" fmla="*/ 344488 h 1020763"/>
                  <a:gd name="connsiteX1" fmla="*/ 4833925 w 5154613"/>
                  <a:gd name="connsiteY1" fmla="*/ 358588 h 1020763"/>
                  <a:gd name="connsiteX2" fmla="*/ 4774253 w 5154613"/>
                  <a:gd name="connsiteY2" fmla="*/ 398873 h 1020763"/>
                  <a:gd name="connsiteX3" fmla="*/ 4734809 w 5154613"/>
                  <a:gd name="connsiteY3" fmla="*/ 458293 h 1020763"/>
                  <a:gd name="connsiteX4" fmla="*/ 4719638 w 5154613"/>
                  <a:gd name="connsiteY4" fmla="*/ 531813 h 1020763"/>
                  <a:gd name="connsiteX5" fmla="*/ 4734809 w 5154613"/>
                  <a:gd name="connsiteY5" fmla="*/ 604326 h 1020763"/>
                  <a:gd name="connsiteX6" fmla="*/ 4774253 w 5154613"/>
                  <a:gd name="connsiteY6" fmla="*/ 663746 h 1020763"/>
                  <a:gd name="connsiteX7" fmla="*/ 4833925 w 5154613"/>
                  <a:gd name="connsiteY7" fmla="*/ 704031 h 1020763"/>
                  <a:gd name="connsiteX8" fmla="*/ 4907757 w 5154613"/>
                  <a:gd name="connsiteY8" fmla="*/ 719138 h 1020763"/>
                  <a:gd name="connsiteX9" fmla="*/ 4981589 w 5154613"/>
                  <a:gd name="connsiteY9" fmla="*/ 704031 h 1020763"/>
                  <a:gd name="connsiteX10" fmla="*/ 5041261 w 5154613"/>
                  <a:gd name="connsiteY10" fmla="*/ 663746 h 1020763"/>
                  <a:gd name="connsiteX11" fmla="*/ 5080705 w 5154613"/>
                  <a:gd name="connsiteY11" fmla="*/ 604326 h 1020763"/>
                  <a:gd name="connsiteX12" fmla="*/ 5095876 w 5154613"/>
                  <a:gd name="connsiteY12" fmla="*/ 531813 h 1020763"/>
                  <a:gd name="connsiteX13" fmla="*/ 5080705 w 5154613"/>
                  <a:gd name="connsiteY13" fmla="*/ 458293 h 1020763"/>
                  <a:gd name="connsiteX14" fmla="*/ 5041261 w 5154613"/>
                  <a:gd name="connsiteY14" fmla="*/ 398873 h 1020763"/>
                  <a:gd name="connsiteX15" fmla="*/ 4981589 w 5154613"/>
                  <a:gd name="connsiteY15" fmla="*/ 358588 h 1020763"/>
                  <a:gd name="connsiteX16" fmla="*/ 4907757 w 5154613"/>
                  <a:gd name="connsiteY16" fmla="*/ 344488 h 1020763"/>
                  <a:gd name="connsiteX17" fmla="*/ 2638425 w 5154613"/>
                  <a:gd name="connsiteY17" fmla="*/ 344488 h 1020763"/>
                  <a:gd name="connsiteX18" fmla="*/ 2560876 w 5154613"/>
                  <a:gd name="connsiteY18" fmla="*/ 359619 h 1020763"/>
                  <a:gd name="connsiteX19" fmla="*/ 2501456 w 5154613"/>
                  <a:gd name="connsiteY19" fmla="*/ 400977 h 1020763"/>
                  <a:gd name="connsiteX20" fmla="*/ 2464192 w 5154613"/>
                  <a:gd name="connsiteY20" fmla="*/ 462509 h 1020763"/>
                  <a:gd name="connsiteX21" fmla="*/ 2451100 w 5154613"/>
                  <a:gd name="connsiteY21" fmla="*/ 538163 h 1020763"/>
                  <a:gd name="connsiteX22" fmla="*/ 2464192 w 5154613"/>
                  <a:gd name="connsiteY22" fmla="*/ 612809 h 1020763"/>
                  <a:gd name="connsiteX23" fmla="*/ 2501456 w 5154613"/>
                  <a:gd name="connsiteY23" fmla="*/ 674341 h 1020763"/>
                  <a:gd name="connsiteX24" fmla="*/ 2560876 w 5154613"/>
                  <a:gd name="connsiteY24" fmla="*/ 716707 h 1020763"/>
                  <a:gd name="connsiteX25" fmla="*/ 2638425 w 5154613"/>
                  <a:gd name="connsiteY25" fmla="*/ 731838 h 1020763"/>
                  <a:gd name="connsiteX26" fmla="*/ 2716980 w 5154613"/>
                  <a:gd name="connsiteY26" fmla="*/ 716707 h 1020763"/>
                  <a:gd name="connsiteX27" fmla="*/ 2776401 w 5154613"/>
                  <a:gd name="connsiteY27" fmla="*/ 674341 h 1020763"/>
                  <a:gd name="connsiteX28" fmla="*/ 2813664 w 5154613"/>
                  <a:gd name="connsiteY28" fmla="*/ 612809 h 1020763"/>
                  <a:gd name="connsiteX29" fmla="*/ 2825750 w 5154613"/>
                  <a:gd name="connsiteY29" fmla="*/ 538163 h 1020763"/>
                  <a:gd name="connsiteX30" fmla="*/ 2813664 w 5154613"/>
                  <a:gd name="connsiteY30" fmla="*/ 462509 h 1020763"/>
                  <a:gd name="connsiteX31" fmla="*/ 2776401 w 5154613"/>
                  <a:gd name="connsiteY31" fmla="*/ 400977 h 1020763"/>
                  <a:gd name="connsiteX32" fmla="*/ 2716980 w 5154613"/>
                  <a:gd name="connsiteY32" fmla="*/ 359619 h 1020763"/>
                  <a:gd name="connsiteX33" fmla="*/ 2638425 w 5154613"/>
                  <a:gd name="connsiteY33" fmla="*/ 344488 h 1020763"/>
                  <a:gd name="connsiteX34" fmla="*/ 988798 w 5154613"/>
                  <a:gd name="connsiteY34" fmla="*/ 344488 h 1020763"/>
                  <a:gd name="connsiteX35" fmla="*/ 904913 w 5154613"/>
                  <a:gd name="connsiteY35" fmla="*/ 364750 h 1020763"/>
                  <a:gd name="connsiteX36" fmla="*/ 851348 w 5154613"/>
                  <a:gd name="connsiteY36" fmla="*/ 412365 h 1020763"/>
                  <a:gd name="connsiteX37" fmla="*/ 824060 w 5154613"/>
                  <a:gd name="connsiteY37" fmla="*/ 464032 h 1020763"/>
                  <a:gd name="connsiteX38" fmla="*/ 815975 w 5154613"/>
                  <a:gd name="connsiteY38" fmla="*/ 498476 h 1020763"/>
                  <a:gd name="connsiteX39" fmla="*/ 1152525 w 5154613"/>
                  <a:gd name="connsiteY39" fmla="*/ 498476 h 1020763"/>
                  <a:gd name="connsiteX40" fmla="*/ 1140397 w 5154613"/>
                  <a:gd name="connsiteY40" fmla="*/ 438705 h 1020763"/>
                  <a:gd name="connsiteX41" fmla="*/ 1105024 w 5154613"/>
                  <a:gd name="connsiteY41" fmla="*/ 390077 h 1020763"/>
                  <a:gd name="connsiteX42" fmla="*/ 1052469 w 5154613"/>
                  <a:gd name="connsiteY42" fmla="*/ 356645 h 1020763"/>
                  <a:gd name="connsiteX43" fmla="*/ 988798 w 5154613"/>
                  <a:gd name="connsiteY43" fmla="*/ 344488 h 1020763"/>
                  <a:gd name="connsiteX44" fmla="*/ 3871913 w 5154613"/>
                  <a:gd name="connsiteY44" fmla="*/ 301625 h 1020763"/>
                  <a:gd name="connsiteX45" fmla="*/ 3933826 w 5154613"/>
                  <a:gd name="connsiteY45" fmla="*/ 301625 h 1020763"/>
                  <a:gd name="connsiteX46" fmla="*/ 3933826 w 5154613"/>
                  <a:gd name="connsiteY46" fmla="*/ 774700 h 1020763"/>
                  <a:gd name="connsiteX47" fmla="*/ 3871913 w 5154613"/>
                  <a:gd name="connsiteY47" fmla="*/ 774700 h 1020763"/>
                  <a:gd name="connsiteX48" fmla="*/ 1627188 w 5154613"/>
                  <a:gd name="connsiteY48" fmla="*/ 301625 h 1020763"/>
                  <a:gd name="connsiteX49" fmla="*/ 1693863 w 5154613"/>
                  <a:gd name="connsiteY49" fmla="*/ 301625 h 1020763"/>
                  <a:gd name="connsiteX50" fmla="*/ 1809750 w 5154613"/>
                  <a:gd name="connsiteY50" fmla="*/ 696913 h 1020763"/>
                  <a:gd name="connsiteX51" fmla="*/ 1811338 w 5154613"/>
                  <a:gd name="connsiteY51" fmla="*/ 696913 h 1020763"/>
                  <a:gd name="connsiteX52" fmla="*/ 1944688 w 5154613"/>
                  <a:gd name="connsiteY52" fmla="*/ 301625 h 1020763"/>
                  <a:gd name="connsiteX53" fmla="*/ 2001838 w 5154613"/>
                  <a:gd name="connsiteY53" fmla="*/ 301625 h 1020763"/>
                  <a:gd name="connsiteX54" fmla="*/ 2143125 w 5154613"/>
                  <a:gd name="connsiteY54" fmla="*/ 696913 h 1020763"/>
                  <a:gd name="connsiteX55" fmla="*/ 2144713 w 5154613"/>
                  <a:gd name="connsiteY55" fmla="*/ 696913 h 1020763"/>
                  <a:gd name="connsiteX56" fmla="*/ 2257425 w 5154613"/>
                  <a:gd name="connsiteY56" fmla="*/ 301625 h 1020763"/>
                  <a:gd name="connsiteX57" fmla="*/ 2319338 w 5154613"/>
                  <a:gd name="connsiteY57" fmla="*/ 301625 h 1020763"/>
                  <a:gd name="connsiteX58" fmla="*/ 2179638 w 5154613"/>
                  <a:gd name="connsiteY58" fmla="*/ 774700 h 1020763"/>
                  <a:gd name="connsiteX59" fmla="*/ 2116138 w 5154613"/>
                  <a:gd name="connsiteY59" fmla="*/ 774700 h 1020763"/>
                  <a:gd name="connsiteX60" fmla="*/ 1974850 w 5154613"/>
                  <a:gd name="connsiteY60" fmla="*/ 387350 h 1020763"/>
                  <a:gd name="connsiteX61" fmla="*/ 1971675 w 5154613"/>
                  <a:gd name="connsiteY61" fmla="*/ 387350 h 1020763"/>
                  <a:gd name="connsiteX62" fmla="*/ 1838325 w 5154613"/>
                  <a:gd name="connsiteY62" fmla="*/ 774700 h 1020763"/>
                  <a:gd name="connsiteX63" fmla="*/ 1774825 w 5154613"/>
                  <a:gd name="connsiteY63" fmla="*/ 774700 h 1020763"/>
                  <a:gd name="connsiteX64" fmla="*/ 4911219 w 5154613"/>
                  <a:gd name="connsiteY64" fmla="*/ 288925 h 1020763"/>
                  <a:gd name="connsiteX65" fmla="*/ 5018272 w 5154613"/>
                  <a:gd name="connsiteY65" fmla="*/ 313151 h 1020763"/>
                  <a:gd name="connsiteX66" fmla="*/ 5090987 w 5154613"/>
                  <a:gd name="connsiteY66" fmla="*/ 380784 h 1020763"/>
                  <a:gd name="connsiteX67" fmla="*/ 5093007 w 5154613"/>
                  <a:gd name="connsiteY67" fmla="*/ 380784 h 1020763"/>
                  <a:gd name="connsiteX68" fmla="*/ 5093007 w 5154613"/>
                  <a:gd name="connsiteY68" fmla="*/ 301038 h 1020763"/>
                  <a:gd name="connsiteX69" fmla="*/ 5154613 w 5154613"/>
                  <a:gd name="connsiteY69" fmla="*/ 301038 h 1020763"/>
                  <a:gd name="connsiteX70" fmla="*/ 5154613 w 5154613"/>
                  <a:gd name="connsiteY70" fmla="*/ 744179 h 1020763"/>
                  <a:gd name="connsiteX71" fmla="*/ 5129365 w 5154613"/>
                  <a:gd name="connsiteY71" fmla="*/ 886509 h 1020763"/>
                  <a:gd name="connsiteX72" fmla="*/ 5064729 w 5154613"/>
                  <a:gd name="connsiteY72" fmla="*/ 971301 h 1020763"/>
                  <a:gd name="connsiteX73" fmla="*/ 4981914 w 5154613"/>
                  <a:gd name="connsiteY73" fmla="*/ 1010669 h 1020763"/>
                  <a:gd name="connsiteX74" fmla="*/ 4902129 w 5154613"/>
                  <a:gd name="connsiteY74" fmla="*/ 1020763 h 1020763"/>
                  <a:gd name="connsiteX75" fmla="*/ 4831434 w 5154613"/>
                  <a:gd name="connsiteY75" fmla="*/ 1014707 h 1020763"/>
                  <a:gd name="connsiteX76" fmla="*/ 4766798 w 5154613"/>
                  <a:gd name="connsiteY76" fmla="*/ 995527 h 1020763"/>
                  <a:gd name="connsiteX77" fmla="*/ 4710242 w 5154613"/>
                  <a:gd name="connsiteY77" fmla="*/ 964235 h 1020763"/>
                  <a:gd name="connsiteX78" fmla="*/ 4666814 w 5154613"/>
                  <a:gd name="connsiteY78" fmla="*/ 921839 h 1020763"/>
                  <a:gd name="connsiteX79" fmla="*/ 4715291 w 5154613"/>
                  <a:gd name="connsiteY79" fmla="*/ 876414 h 1020763"/>
                  <a:gd name="connsiteX80" fmla="*/ 4797096 w 5154613"/>
                  <a:gd name="connsiteY80" fmla="*/ 944046 h 1020763"/>
                  <a:gd name="connsiteX81" fmla="*/ 4902129 w 5154613"/>
                  <a:gd name="connsiteY81" fmla="*/ 966254 h 1020763"/>
                  <a:gd name="connsiteX82" fmla="*/ 4981914 w 5154613"/>
                  <a:gd name="connsiteY82" fmla="*/ 953131 h 1020763"/>
                  <a:gd name="connsiteX83" fmla="*/ 5034431 w 5154613"/>
                  <a:gd name="connsiteY83" fmla="*/ 920829 h 1020763"/>
                  <a:gd name="connsiteX84" fmla="*/ 5067759 w 5154613"/>
                  <a:gd name="connsiteY84" fmla="*/ 877424 h 1020763"/>
                  <a:gd name="connsiteX85" fmla="*/ 5084928 w 5154613"/>
                  <a:gd name="connsiteY85" fmla="*/ 828971 h 1020763"/>
                  <a:gd name="connsiteX86" fmla="*/ 5091997 w 5154613"/>
                  <a:gd name="connsiteY86" fmla="*/ 783547 h 1020763"/>
                  <a:gd name="connsiteX87" fmla="*/ 5093007 w 5154613"/>
                  <a:gd name="connsiteY87" fmla="*/ 748217 h 1020763"/>
                  <a:gd name="connsiteX88" fmla="*/ 5093007 w 5154613"/>
                  <a:gd name="connsiteY88" fmla="*/ 682604 h 1020763"/>
                  <a:gd name="connsiteX89" fmla="*/ 5090987 w 5154613"/>
                  <a:gd name="connsiteY89" fmla="*/ 682604 h 1020763"/>
                  <a:gd name="connsiteX90" fmla="*/ 5018272 w 5154613"/>
                  <a:gd name="connsiteY90" fmla="*/ 750236 h 1020763"/>
                  <a:gd name="connsiteX91" fmla="*/ 4911219 w 5154613"/>
                  <a:gd name="connsiteY91" fmla="*/ 775471 h 1020763"/>
                  <a:gd name="connsiteX92" fmla="*/ 4812245 w 5154613"/>
                  <a:gd name="connsiteY92" fmla="*/ 756292 h 1020763"/>
                  <a:gd name="connsiteX93" fmla="*/ 4732460 w 5154613"/>
                  <a:gd name="connsiteY93" fmla="*/ 703802 h 1020763"/>
                  <a:gd name="connsiteX94" fmla="*/ 4677924 w 5154613"/>
                  <a:gd name="connsiteY94" fmla="*/ 626075 h 1020763"/>
                  <a:gd name="connsiteX95" fmla="*/ 4657725 w 5154613"/>
                  <a:gd name="connsiteY95" fmla="*/ 532198 h 1020763"/>
                  <a:gd name="connsiteX96" fmla="*/ 4677924 w 5154613"/>
                  <a:gd name="connsiteY96" fmla="*/ 437312 h 1020763"/>
                  <a:gd name="connsiteX97" fmla="*/ 4732460 w 5154613"/>
                  <a:gd name="connsiteY97" fmla="*/ 360595 h 1020763"/>
                  <a:gd name="connsiteX98" fmla="*/ 4812245 w 5154613"/>
                  <a:gd name="connsiteY98" fmla="*/ 308104 h 1020763"/>
                  <a:gd name="connsiteX99" fmla="*/ 4911219 w 5154613"/>
                  <a:gd name="connsiteY99" fmla="*/ 288925 h 1020763"/>
                  <a:gd name="connsiteX100" fmla="*/ 4334137 w 5154613"/>
                  <a:gd name="connsiteY100" fmla="*/ 288925 h 1020763"/>
                  <a:gd name="connsiteX101" fmla="*/ 4423700 w 5154613"/>
                  <a:gd name="connsiteY101" fmla="*/ 306058 h 1020763"/>
                  <a:gd name="connsiteX102" fmla="*/ 4478042 w 5154613"/>
                  <a:gd name="connsiteY102" fmla="*/ 351411 h 1020763"/>
                  <a:gd name="connsiteX103" fmla="*/ 4506219 w 5154613"/>
                  <a:gd name="connsiteY103" fmla="*/ 416920 h 1020763"/>
                  <a:gd name="connsiteX104" fmla="*/ 4513263 w 5154613"/>
                  <a:gd name="connsiteY104" fmla="*/ 492507 h 1020763"/>
                  <a:gd name="connsiteX105" fmla="*/ 4513263 w 5154613"/>
                  <a:gd name="connsiteY105" fmla="*/ 774700 h 1020763"/>
                  <a:gd name="connsiteX106" fmla="*/ 4452883 w 5154613"/>
                  <a:gd name="connsiteY106" fmla="*/ 774700 h 1020763"/>
                  <a:gd name="connsiteX107" fmla="*/ 4452883 w 5154613"/>
                  <a:gd name="connsiteY107" fmla="*/ 495531 h 1020763"/>
                  <a:gd name="connsiteX108" fmla="*/ 4446845 w 5154613"/>
                  <a:gd name="connsiteY108" fmla="*/ 440100 h 1020763"/>
                  <a:gd name="connsiteX109" fmla="*/ 4429738 w 5154613"/>
                  <a:gd name="connsiteY109" fmla="*/ 390716 h 1020763"/>
                  <a:gd name="connsiteX110" fmla="*/ 4393510 w 5154613"/>
                  <a:gd name="connsiteY110" fmla="*/ 356450 h 1020763"/>
                  <a:gd name="connsiteX111" fmla="*/ 4334137 w 5154613"/>
                  <a:gd name="connsiteY111" fmla="*/ 344356 h 1020763"/>
                  <a:gd name="connsiteX112" fmla="*/ 4269732 w 5154613"/>
                  <a:gd name="connsiteY112" fmla="*/ 355442 h 1020763"/>
                  <a:gd name="connsiteX113" fmla="*/ 4217403 w 5154613"/>
                  <a:gd name="connsiteY113" fmla="*/ 391724 h 1020763"/>
                  <a:gd name="connsiteX114" fmla="*/ 4183188 w 5154613"/>
                  <a:gd name="connsiteY114" fmla="*/ 452194 h 1020763"/>
                  <a:gd name="connsiteX115" fmla="*/ 4170106 w 5154613"/>
                  <a:gd name="connsiteY115" fmla="*/ 537860 h 1020763"/>
                  <a:gd name="connsiteX116" fmla="*/ 4170106 w 5154613"/>
                  <a:gd name="connsiteY116" fmla="*/ 774700 h 1020763"/>
                  <a:gd name="connsiteX117" fmla="*/ 4108720 w 5154613"/>
                  <a:gd name="connsiteY117" fmla="*/ 774700 h 1020763"/>
                  <a:gd name="connsiteX118" fmla="*/ 4108720 w 5154613"/>
                  <a:gd name="connsiteY118" fmla="*/ 434053 h 1020763"/>
                  <a:gd name="connsiteX119" fmla="*/ 4107713 w 5154613"/>
                  <a:gd name="connsiteY119" fmla="*/ 401802 h 1020763"/>
                  <a:gd name="connsiteX120" fmla="*/ 4105701 w 5154613"/>
                  <a:gd name="connsiteY120" fmla="*/ 363505 h 1020763"/>
                  <a:gd name="connsiteX121" fmla="*/ 4104694 w 5154613"/>
                  <a:gd name="connsiteY121" fmla="*/ 327222 h 1020763"/>
                  <a:gd name="connsiteX122" fmla="*/ 4103688 w 5154613"/>
                  <a:gd name="connsiteY122" fmla="*/ 301019 h 1020763"/>
                  <a:gd name="connsiteX123" fmla="*/ 4165074 w 5154613"/>
                  <a:gd name="connsiteY123" fmla="*/ 301019 h 1020763"/>
                  <a:gd name="connsiteX124" fmla="*/ 4166080 w 5154613"/>
                  <a:gd name="connsiteY124" fmla="*/ 352419 h 1020763"/>
                  <a:gd name="connsiteX125" fmla="*/ 4169099 w 5154613"/>
                  <a:gd name="connsiteY125" fmla="*/ 383661 h 1020763"/>
                  <a:gd name="connsiteX126" fmla="*/ 4172118 w 5154613"/>
                  <a:gd name="connsiteY126" fmla="*/ 383661 h 1020763"/>
                  <a:gd name="connsiteX127" fmla="*/ 4233504 w 5154613"/>
                  <a:gd name="connsiteY127" fmla="*/ 317144 h 1020763"/>
                  <a:gd name="connsiteX128" fmla="*/ 4334137 w 5154613"/>
                  <a:gd name="connsiteY128" fmla="*/ 288925 h 1020763"/>
                  <a:gd name="connsiteX129" fmla="*/ 3237223 w 5154613"/>
                  <a:gd name="connsiteY129" fmla="*/ 288925 h 1020763"/>
                  <a:gd name="connsiteX130" fmla="*/ 3255325 w 5154613"/>
                  <a:gd name="connsiteY130" fmla="*/ 289933 h 1020763"/>
                  <a:gd name="connsiteX131" fmla="*/ 3273426 w 5154613"/>
                  <a:gd name="connsiteY131" fmla="*/ 293964 h 1020763"/>
                  <a:gd name="connsiteX132" fmla="*/ 3265381 w 5154613"/>
                  <a:gd name="connsiteY132" fmla="*/ 354434 h 1020763"/>
                  <a:gd name="connsiteX133" fmla="*/ 3242251 w 5154613"/>
                  <a:gd name="connsiteY133" fmla="*/ 350403 h 1020763"/>
                  <a:gd name="connsiteX134" fmla="*/ 3172863 w 5154613"/>
                  <a:gd name="connsiteY134" fmla="*/ 362497 h 1020763"/>
                  <a:gd name="connsiteX135" fmla="*/ 3125598 w 5154613"/>
                  <a:gd name="connsiteY135" fmla="*/ 397771 h 1020763"/>
                  <a:gd name="connsiteX136" fmla="*/ 3097441 w 5154613"/>
                  <a:gd name="connsiteY136" fmla="*/ 451186 h 1020763"/>
                  <a:gd name="connsiteX137" fmla="*/ 3088390 w 5154613"/>
                  <a:gd name="connsiteY137" fmla="*/ 515687 h 1020763"/>
                  <a:gd name="connsiteX138" fmla="*/ 3088390 w 5154613"/>
                  <a:gd name="connsiteY138" fmla="*/ 774700 h 1020763"/>
                  <a:gd name="connsiteX139" fmla="*/ 3026041 w 5154613"/>
                  <a:gd name="connsiteY139" fmla="*/ 774700 h 1020763"/>
                  <a:gd name="connsiteX140" fmla="*/ 3026041 w 5154613"/>
                  <a:gd name="connsiteY140" fmla="*/ 434053 h 1020763"/>
                  <a:gd name="connsiteX141" fmla="*/ 3026041 w 5154613"/>
                  <a:gd name="connsiteY141" fmla="*/ 401802 h 1020763"/>
                  <a:gd name="connsiteX142" fmla="*/ 3024030 w 5154613"/>
                  <a:gd name="connsiteY142" fmla="*/ 363505 h 1020763"/>
                  <a:gd name="connsiteX143" fmla="*/ 3023024 w 5154613"/>
                  <a:gd name="connsiteY143" fmla="*/ 327222 h 1020763"/>
                  <a:gd name="connsiteX144" fmla="*/ 3021013 w 5154613"/>
                  <a:gd name="connsiteY144" fmla="*/ 301019 h 1020763"/>
                  <a:gd name="connsiteX145" fmla="*/ 3082356 w 5154613"/>
                  <a:gd name="connsiteY145" fmla="*/ 301019 h 1020763"/>
                  <a:gd name="connsiteX146" fmla="*/ 3084368 w 5154613"/>
                  <a:gd name="connsiteY146" fmla="*/ 352419 h 1020763"/>
                  <a:gd name="connsiteX147" fmla="*/ 3087385 w 5154613"/>
                  <a:gd name="connsiteY147" fmla="*/ 383661 h 1020763"/>
                  <a:gd name="connsiteX148" fmla="*/ 3146717 w 5154613"/>
                  <a:gd name="connsiteY148" fmla="*/ 315128 h 1020763"/>
                  <a:gd name="connsiteX149" fmla="*/ 3237223 w 5154613"/>
                  <a:gd name="connsiteY149" fmla="*/ 288925 h 1020763"/>
                  <a:gd name="connsiteX150" fmla="*/ 2638425 w 5154613"/>
                  <a:gd name="connsiteY150" fmla="*/ 288925 h 1020763"/>
                  <a:gd name="connsiteX151" fmla="*/ 2738322 w 5154613"/>
                  <a:gd name="connsiteY151" fmla="*/ 307088 h 1020763"/>
                  <a:gd name="connsiteX152" fmla="*/ 2818038 w 5154613"/>
                  <a:gd name="connsiteY152" fmla="*/ 358550 h 1020763"/>
                  <a:gd name="connsiteX153" fmla="*/ 2869500 w 5154613"/>
                  <a:gd name="connsiteY153" fmla="*/ 438266 h 1020763"/>
                  <a:gd name="connsiteX154" fmla="*/ 2887663 w 5154613"/>
                  <a:gd name="connsiteY154" fmla="*/ 538163 h 1020763"/>
                  <a:gd name="connsiteX155" fmla="*/ 2869500 w 5154613"/>
                  <a:gd name="connsiteY155" fmla="*/ 638060 h 1020763"/>
                  <a:gd name="connsiteX156" fmla="*/ 2818038 w 5154613"/>
                  <a:gd name="connsiteY156" fmla="*/ 716766 h 1020763"/>
                  <a:gd name="connsiteX157" fmla="*/ 2738322 w 5154613"/>
                  <a:gd name="connsiteY157" fmla="*/ 768228 h 1020763"/>
                  <a:gd name="connsiteX158" fmla="*/ 2638425 w 5154613"/>
                  <a:gd name="connsiteY158" fmla="*/ 787400 h 1020763"/>
                  <a:gd name="connsiteX159" fmla="*/ 2538528 w 5154613"/>
                  <a:gd name="connsiteY159" fmla="*/ 768228 h 1020763"/>
                  <a:gd name="connsiteX160" fmla="*/ 2458813 w 5154613"/>
                  <a:gd name="connsiteY160" fmla="*/ 716766 h 1020763"/>
                  <a:gd name="connsiteX161" fmla="*/ 2408360 w 5154613"/>
                  <a:gd name="connsiteY161" fmla="*/ 638060 h 1020763"/>
                  <a:gd name="connsiteX162" fmla="*/ 2389188 w 5154613"/>
                  <a:gd name="connsiteY162" fmla="*/ 538163 h 1020763"/>
                  <a:gd name="connsiteX163" fmla="*/ 2408360 w 5154613"/>
                  <a:gd name="connsiteY163" fmla="*/ 438266 h 1020763"/>
                  <a:gd name="connsiteX164" fmla="*/ 2458813 w 5154613"/>
                  <a:gd name="connsiteY164" fmla="*/ 358550 h 1020763"/>
                  <a:gd name="connsiteX165" fmla="*/ 2538528 w 5154613"/>
                  <a:gd name="connsiteY165" fmla="*/ 307088 h 1020763"/>
                  <a:gd name="connsiteX166" fmla="*/ 2638425 w 5154613"/>
                  <a:gd name="connsiteY166" fmla="*/ 288925 h 1020763"/>
                  <a:gd name="connsiteX167" fmla="*/ 991839 w 5154613"/>
                  <a:gd name="connsiteY167" fmla="*/ 288925 h 1020763"/>
                  <a:gd name="connsiteX168" fmla="*/ 1087961 w 5154613"/>
                  <a:gd name="connsiteY168" fmla="*/ 307088 h 1020763"/>
                  <a:gd name="connsiteX169" fmla="*/ 1157776 w 5154613"/>
                  <a:gd name="connsiteY169" fmla="*/ 357541 h 1020763"/>
                  <a:gd name="connsiteX170" fmla="*/ 1200272 w 5154613"/>
                  <a:gd name="connsiteY170" fmla="*/ 429184 h 1020763"/>
                  <a:gd name="connsiteX171" fmla="*/ 1214438 w 5154613"/>
                  <a:gd name="connsiteY171" fmla="*/ 509909 h 1020763"/>
                  <a:gd name="connsiteX172" fmla="*/ 1214438 w 5154613"/>
                  <a:gd name="connsiteY172" fmla="*/ 553299 h 1020763"/>
                  <a:gd name="connsiteX173" fmla="*/ 815783 w 5154613"/>
                  <a:gd name="connsiteY173" fmla="*/ 553299 h 1020763"/>
                  <a:gd name="connsiteX174" fmla="*/ 822866 w 5154613"/>
                  <a:gd name="connsiteY174" fmla="*/ 602742 h 1020763"/>
                  <a:gd name="connsiteX175" fmla="*/ 851197 w 5154613"/>
                  <a:gd name="connsiteY175" fmla="*/ 662277 h 1020763"/>
                  <a:gd name="connsiteX176" fmla="*/ 906847 w 5154613"/>
                  <a:gd name="connsiteY176" fmla="*/ 710712 h 1020763"/>
                  <a:gd name="connsiteX177" fmla="*/ 995886 w 5154613"/>
                  <a:gd name="connsiteY177" fmla="*/ 731902 h 1020763"/>
                  <a:gd name="connsiteX178" fmla="*/ 1086949 w 5154613"/>
                  <a:gd name="connsiteY178" fmla="*/ 708694 h 1020763"/>
                  <a:gd name="connsiteX179" fmla="*/ 1154741 w 5154613"/>
                  <a:gd name="connsiteY179" fmla="*/ 647141 h 1020763"/>
                  <a:gd name="connsiteX180" fmla="*/ 1200272 w 5154613"/>
                  <a:gd name="connsiteY180" fmla="*/ 685485 h 1020763"/>
                  <a:gd name="connsiteX181" fmla="*/ 1111233 w 5154613"/>
                  <a:gd name="connsiteY181" fmla="*/ 763183 h 1020763"/>
                  <a:gd name="connsiteX182" fmla="*/ 994874 w 5154613"/>
                  <a:gd name="connsiteY182" fmla="*/ 787400 h 1020763"/>
                  <a:gd name="connsiteX183" fmla="*/ 895717 w 5154613"/>
                  <a:gd name="connsiteY183" fmla="*/ 768228 h 1020763"/>
                  <a:gd name="connsiteX184" fmla="*/ 819831 w 5154613"/>
                  <a:gd name="connsiteY184" fmla="*/ 716766 h 1020763"/>
                  <a:gd name="connsiteX185" fmla="*/ 771264 w 5154613"/>
                  <a:gd name="connsiteY185" fmla="*/ 638060 h 1020763"/>
                  <a:gd name="connsiteX186" fmla="*/ 754063 w 5154613"/>
                  <a:gd name="connsiteY186" fmla="*/ 537154 h 1020763"/>
                  <a:gd name="connsiteX187" fmla="*/ 771264 w 5154613"/>
                  <a:gd name="connsiteY187" fmla="*/ 438266 h 1020763"/>
                  <a:gd name="connsiteX188" fmla="*/ 820842 w 5154613"/>
                  <a:gd name="connsiteY188" fmla="*/ 359559 h 1020763"/>
                  <a:gd name="connsiteX189" fmla="*/ 895717 w 5154613"/>
                  <a:gd name="connsiteY189" fmla="*/ 307088 h 1020763"/>
                  <a:gd name="connsiteX190" fmla="*/ 991839 w 5154613"/>
                  <a:gd name="connsiteY190" fmla="*/ 288925 h 1020763"/>
                  <a:gd name="connsiteX191" fmla="*/ 1386182 w 5154613"/>
                  <a:gd name="connsiteY191" fmla="*/ 165100 h 1020763"/>
                  <a:gd name="connsiteX192" fmla="*/ 1448068 w 5154613"/>
                  <a:gd name="connsiteY192" fmla="*/ 165100 h 1020763"/>
                  <a:gd name="connsiteX193" fmla="*/ 1448068 w 5154613"/>
                  <a:gd name="connsiteY193" fmla="*/ 301259 h 1020763"/>
                  <a:gd name="connsiteX194" fmla="*/ 1584015 w 5154613"/>
                  <a:gd name="connsiteY194" fmla="*/ 301259 h 1020763"/>
                  <a:gd name="connsiteX195" fmla="*/ 1584015 w 5154613"/>
                  <a:gd name="connsiteY195" fmla="*/ 356732 h 1020763"/>
                  <a:gd name="connsiteX196" fmla="*/ 1448068 w 5154613"/>
                  <a:gd name="connsiteY196" fmla="*/ 356732 h 1020763"/>
                  <a:gd name="connsiteX197" fmla="*/ 1448068 w 5154613"/>
                  <a:gd name="connsiteY197" fmla="*/ 665361 h 1020763"/>
                  <a:gd name="connsiteX198" fmla="*/ 1465315 w 5154613"/>
                  <a:gd name="connsiteY198" fmla="*/ 714782 h 1020763"/>
                  <a:gd name="connsiteX199" fmla="*/ 1514013 w 5154613"/>
                  <a:gd name="connsiteY199" fmla="*/ 731928 h 1020763"/>
                  <a:gd name="connsiteX200" fmla="*/ 1549521 w 5154613"/>
                  <a:gd name="connsiteY200" fmla="*/ 726885 h 1020763"/>
                  <a:gd name="connsiteX201" fmla="*/ 1584015 w 5154613"/>
                  <a:gd name="connsiteY201" fmla="*/ 715790 h 1020763"/>
                  <a:gd name="connsiteX202" fmla="*/ 1589088 w 5154613"/>
                  <a:gd name="connsiteY202" fmla="*/ 770254 h 1020763"/>
                  <a:gd name="connsiteX203" fmla="*/ 1549521 w 5154613"/>
                  <a:gd name="connsiteY203" fmla="*/ 782357 h 1020763"/>
                  <a:gd name="connsiteX204" fmla="*/ 1508940 w 5154613"/>
                  <a:gd name="connsiteY204" fmla="*/ 787400 h 1020763"/>
                  <a:gd name="connsiteX205" fmla="*/ 1452126 w 5154613"/>
                  <a:gd name="connsiteY205" fmla="*/ 777314 h 1020763"/>
                  <a:gd name="connsiteX206" fmla="*/ 1414589 w 5154613"/>
                  <a:gd name="connsiteY206" fmla="*/ 751091 h 1020763"/>
                  <a:gd name="connsiteX207" fmla="*/ 1393284 w 5154613"/>
                  <a:gd name="connsiteY207" fmla="*/ 712765 h 1020763"/>
                  <a:gd name="connsiteX208" fmla="*/ 1386182 w 5154613"/>
                  <a:gd name="connsiteY208" fmla="*/ 665361 h 1020763"/>
                  <a:gd name="connsiteX209" fmla="*/ 1386182 w 5154613"/>
                  <a:gd name="connsiteY209" fmla="*/ 356732 h 1020763"/>
                  <a:gd name="connsiteX210" fmla="*/ 1282700 w 5154613"/>
                  <a:gd name="connsiteY210" fmla="*/ 356732 h 1020763"/>
                  <a:gd name="connsiteX211" fmla="*/ 1282700 w 5154613"/>
                  <a:gd name="connsiteY211" fmla="*/ 301259 h 1020763"/>
                  <a:gd name="connsiteX212" fmla="*/ 1386182 w 5154613"/>
                  <a:gd name="connsiteY212" fmla="*/ 301259 h 1020763"/>
                  <a:gd name="connsiteX213" fmla="*/ 1386182 w 5154613"/>
                  <a:gd name="connsiteY213" fmla="*/ 165100 h 1020763"/>
                  <a:gd name="connsiteX214" fmla="*/ 3902581 w 5154613"/>
                  <a:gd name="connsiteY214" fmla="*/ 66675 h 1020763"/>
                  <a:gd name="connsiteX215" fmla="*/ 3934959 w 5154613"/>
                  <a:gd name="connsiteY215" fmla="*/ 79910 h 1020763"/>
                  <a:gd name="connsiteX216" fmla="*/ 3948113 w 5154613"/>
                  <a:gd name="connsiteY216" fmla="*/ 113506 h 1020763"/>
                  <a:gd name="connsiteX217" fmla="*/ 3934959 w 5154613"/>
                  <a:gd name="connsiteY217" fmla="*/ 146085 h 1020763"/>
                  <a:gd name="connsiteX218" fmla="*/ 3902581 w 5154613"/>
                  <a:gd name="connsiteY218" fmla="*/ 160338 h 1020763"/>
                  <a:gd name="connsiteX219" fmla="*/ 3869192 w 5154613"/>
                  <a:gd name="connsiteY219" fmla="*/ 146085 h 1020763"/>
                  <a:gd name="connsiteX220" fmla="*/ 3856038 w 5154613"/>
                  <a:gd name="connsiteY220" fmla="*/ 113506 h 1020763"/>
                  <a:gd name="connsiteX221" fmla="*/ 3869192 w 5154613"/>
                  <a:gd name="connsiteY221" fmla="*/ 79910 h 1020763"/>
                  <a:gd name="connsiteX222" fmla="*/ 3902581 w 5154613"/>
                  <a:gd name="connsiteY222" fmla="*/ 66675 h 1020763"/>
                  <a:gd name="connsiteX223" fmla="*/ 0 w 5154613"/>
                  <a:gd name="connsiteY223" fmla="*/ 49213 h 1020763"/>
                  <a:gd name="connsiteX224" fmla="*/ 87312 w 5154613"/>
                  <a:gd name="connsiteY224" fmla="*/ 49213 h 1020763"/>
                  <a:gd name="connsiteX225" fmla="*/ 528638 w 5154613"/>
                  <a:gd name="connsiteY225" fmla="*/ 684214 h 1020763"/>
                  <a:gd name="connsiteX226" fmla="*/ 531813 w 5154613"/>
                  <a:gd name="connsiteY226" fmla="*/ 684214 h 1020763"/>
                  <a:gd name="connsiteX227" fmla="*/ 531813 w 5154613"/>
                  <a:gd name="connsiteY227" fmla="*/ 49213 h 1020763"/>
                  <a:gd name="connsiteX228" fmla="*/ 598488 w 5154613"/>
                  <a:gd name="connsiteY228" fmla="*/ 49213 h 1020763"/>
                  <a:gd name="connsiteX229" fmla="*/ 598488 w 5154613"/>
                  <a:gd name="connsiteY229" fmla="*/ 774701 h 1020763"/>
                  <a:gd name="connsiteX230" fmla="*/ 512763 w 5154613"/>
                  <a:gd name="connsiteY230" fmla="*/ 774701 h 1020763"/>
                  <a:gd name="connsiteX231" fmla="*/ 69850 w 5154613"/>
                  <a:gd name="connsiteY231" fmla="*/ 138113 h 1020763"/>
                  <a:gd name="connsiteX232" fmla="*/ 68262 w 5154613"/>
                  <a:gd name="connsiteY232" fmla="*/ 138113 h 1020763"/>
                  <a:gd name="connsiteX233" fmla="*/ 68262 w 5154613"/>
                  <a:gd name="connsiteY233" fmla="*/ 774701 h 1020763"/>
                  <a:gd name="connsiteX234" fmla="*/ 0 w 5154613"/>
                  <a:gd name="connsiteY234" fmla="*/ 774701 h 1020763"/>
                  <a:gd name="connsiteX235" fmla="*/ 3367088 w 5154613"/>
                  <a:gd name="connsiteY235" fmla="*/ 0 h 1020763"/>
                  <a:gd name="connsiteX236" fmla="*/ 3429000 w 5154613"/>
                  <a:gd name="connsiteY236" fmla="*/ 0 h 1020763"/>
                  <a:gd name="connsiteX237" fmla="*/ 3429000 w 5154613"/>
                  <a:gd name="connsiteY237" fmla="*/ 515938 h 1020763"/>
                  <a:gd name="connsiteX238" fmla="*/ 3663950 w 5154613"/>
                  <a:gd name="connsiteY238" fmla="*/ 301625 h 1020763"/>
                  <a:gd name="connsiteX239" fmla="*/ 3752850 w 5154613"/>
                  <a:gd name="connsiteY239" fmla="*/ 301625 h 1020763"/>
                  <a:gd name="connsiteX240" fmla="*/ 3508376 w 5154613"/>
                  <a:gd name="connsiteY240" fmla="*/ 517525 h 1020763"/>
                  <a:gd name="connsiteX241" fmla="*/ 3783013 w 5154613"/>
                  <a:gd name="connsiteY241" fmla="*/ 774700 h 1020763"/>
                  <a:gd name="connsiteX242" fmla="*/ 3689350 w 5154613"/>
                  <a:gd name="connsiteY242" fmla="*/ 774700 h 1020763"/>
                  <a:gd name="connsiteX243" fmla="*/ 3429000 w 5154613"/>
                  <a:gd name="connsiteY243" fmla="*/ 523875 h 1020763"/>
                  <a:gd name="connsiteX244" fmla="*/ 3429000 w 5154613"/>
                  <a:gd name="connsiteY244" fmla="*/ 774700 h 1020763"/>
                  <a:gd name="connsiteX245" fmla="*/ 3367088 w 5154613"/>
                  <a:gd name="connsiteY245" fmla="*/ 774700 h 102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154613" h="1020763">
                    <a:moveTo>
                      <a:pt x="4907757" y="344488"/>
                    </a:moveTo>
                    <a:cubicBezTo>
                      <a:pt x="4881461" y="344488"/>
                      <a:pt x="4857187" y="348517"/>
                      <a:pt x="4833925" y="358588"/>
                    </a:cubicBezTo>
                    <a:cubicBezTo>
                      <a:pt x="4810663" y="368659"/>
                      <a:pt x="4791447" y="381752"/>
                      <a:pt x="4774253" y="398873"/>
                    </a:cubicBezTo>
                    <a:cubicBezTo>
                      <a:pt x="4758071" y="415994"/>
                      <a:pt x="4743911" y="435129"/>
                      <a:pt x="4734809" y="458293"/>
                    </a:cubicBezTo>
                    <a:cubicBezTo>
                      <a:pt x="4724695" y="481457"/>
                      <a:pt x="4719638" y="505628"/>
                      <a:pt x="4719638" y="531813"/>
                    </a:cubicBezTo>
                    <a:cubicBezTo>
                      <a:pt x="4719638" y="556991"/>
                      <a:pt x="4724695" y="582169"/>
                      <a:pt x="4734809" y="604326"/>
                    </a:cubicBezTo>
                    <a:cubicBezTo>
                      <a:pt x="4743911" y="627490"/>
                      <a:pt x="4758071" y="647632"/>
                      <a:pt x="4774253" y="663746"/>
                    </a:cubicBezTo>
                    <a:cubicBezTo>
                      <a:pt x="4791447" y="680868"/>
                      <a:pt x="4810663" y="693960"/>
                      <a:pt x="4833925" y="704031"/>
                    </a:cubicBezTo>
                    <a:cubicBezTo>
                      <a:pt x="4857187" y="714103"/>
                      <a:pt x="4881461" y="719138"/>
                      <a:pt x="4907757" y="719138"/>
                    </a:cubicBezTo>
                    <a:cubicBezTo>
                      <a:pt x="4934053" y="719138"/>
                      <a:pt x="4958327" y="714103"/>
                      <a:pt x="4981589" y="704031"/>
                    </a:cubicBezTo>
                    <a:cubicBezTo>
                      <a:pt x="5003839" y="693960"/>
                      <a:pt x="5024067" y="680868"/>
                      <a:pt x="5041261" y="663746"/>
                    </a:cubicBezTo>
                    <a:cubicBezTo>
                      <a:pt x="5057443" y="647632"/>
                      <a:pt x="5070591" y="627490"/>
                      <a:pt x="5080705" y="604326"/>
                    </a:cubicBezTo>
                    <a:cubicBezTo>
                      <a:pt x="5090819" y="582169"/>
                      <a:pt x="5095876" y="556991"/>
                      <a:pt x="5095876" y="531813"/>
                    </a:cubicBezTo>
                    <a:cubicBezTo>
                      <a:pt x="5095876" y="505628"/>
                      <a:pt x="5090819" y="481457"/>
                      <a:pt x="5080705" y="458293"/>
                    </a:cubicBezTo>
                    <a:cubicBezTo>
                      <a:pt x="5070591" y="435129"/>
                      <a:pt x="5057443" y="415994"/>
                      <a:pt x="5041261" y="398873"/>
                    </a:cubicBezTo>
                    <a:cubicBezTo>
                      <a:pt x="5024067" y="381752"/>
                      <a:pt x="5003839" y="368659"/>
                      <a:pt x="4981589" y="358588"/>
                    </a:cubicBezTo>
                    <a:cubicBezTo>
                      <a:pt x="4958327" y="348517"/>
                      <a:pt x="4934053" y="344488"/>
                      <a:pt x="4907757" y="344488"/>
                    </a:cubicBezTo>
                    <a:close/>
                    <a:moveTo>
                      <a:pt x="2638425" y="344488"/>
                    </a:moveTo>
                    <a:cubicBezTo>
                      <a:pt x="2610225" y="344488"/>
                      <a:pt x="2584040" y="349532"/>
                      <a:pt x="2560876" y="359619"/>
                    </a:cubicBezTo>
                    <a:cubicBezTo>
                      <a:pt x="2537712" y="369706"/>
                      <a:pt x="2517570" y="383828"/>
                      <a:pt x="2501456" y="400977"/>
                    </a:cubicBezTo>
                    <a:cubicBezTo>
                      <a:pt x="2485342" y="418125"/>
                      <a:pt x="2473256" y="439308"/>
                      <a:pt x="2464192" y="462509"/>
                    </a:cubicBezTo>
                    <a:cubicBezTo>
                      <a:pt x="2456135" y="485710"/>
                      <a:pt x="2451100" y="510928"/>
                      <a:pt x="2451100" y="538163"/>
                    </a:cubicBezTo>
                    <a:cubicBezTo>
                      <a:pt x="2451100" y="564390"/>
                      <a:pt x="2456135" y="589608"/>
                      <a:pt x="2464192" y="612809"/>
                    </a:cubicBezTo>
                    <a:cubicBezTo>
                      <a:pt x="2473256" y="637018"/>
                      <a:pt x="2485342" y="657193"/>
                      <a:pt x="2501456" y="674341"/>
                    </a:cubicBezTo>
                    <a:cubicBezTo>
                      <a:pt x="2517570" y="692498"/>
                      <a:pt x="2537712" y="705611"/>
                      <a:pt x="2560876" y="716707"/>
                    </a:cubicBezTo>
                    <a:cubicBezTo>
                      <a:pt x="2584040" y="726795"/>
                      <a:pt x="2610225" y="731838"/>
                      <a:pt x="2638425" y="731838"/>
                    </a:cubicBezTo>
                    <a:cubicBezTo>
                      <a:pt x="2667631" y="731838"/>
                      <a:pt x="2693817" y="726795"/>
                      <a:pt x="2716980" y="716707"/>
                    </a:cubicBezTo>
                    <a:cubicBezTo>
                      <a:pt x="2740144" y="705611"/>
                      <a:pt x="2759280" y="692498"/>
                      <a:pt x="2776401" y="674341"/>
                    </a:cubicBezTo>
                    <a:cubicBezTo>
                      <a:pt x="2792515" y="657193"/>
                      <a:pt x="2804600" y="637018"/>
                      <a:pt x="2813664" y="612809"/>
                    </a:cubicBezTo>
                    <a:cubicBezTo>
                      <a:pt x="2821721" y="589608"/>
                      <a:pt x="2825750" y="564390"/>
                      <a:pt x="2825750" y="538163"/>
                    </a:cubicBezTo>
                    <a:cubicBezTo>
                      <a:pt x="2825750" y="510928"/>
                      <a:pt x="2821721" y="485710"/>
                      <a:pt x="2813664" y="462509"/>
                    </a:cubicBezTo>
                    <a:cubicBezTo>
                      <a:pt x="2804600" y="439308"/>
                      <a:pt x="2792515" y="418125"/>
                      <a:pt x="2776401" y="400977"/>
                    </a:cubicBezTo>
                    <a:cubicBezTo>
                      <a:pt x="2759280" y="383828"/>
                      <a:pt x="2740144" y="369706"/>
                      <a:pt x="2716980" y="359619"/>
                    </a:cubicBezTo>
                    <a:cubicBezTo>
                      <a:pt x="2693817" y="349532"/>
                      <a:pt x="2667631" y="344488"/>
                      <a:pt x="2638425" y="344488"/>
                    </a:cubicBezTo>
                    <a:close/>
                    <a:moveTo>
                      <a:pt x="988798" y="344488"/>
                    </a:moveTo>
                    <a:cubicBezTo>
                      <a:pt x="954435" y="344488"/>
                      <a:pt x="927147" y="350567"/>
                      <a:pt x="904913" y="364750"/>
                    </a:cubicBezTo>
                    <a:cubicBezTo>
                      <a:pt x="882678" y="377920"/>
                      <a:pt x="864486" y="394129"/>
                      <a:pt x="851348" y="412365"/>
                    </a:cubicBezTo>
                    <a:cubicBezTo>
                      <a:pt x="839220" y="429587"/>
                      <a:pt x="829113" y="446809"/>
                      <a:pt x="824060" y="464032"/>
                    </a:cubicBezTo>
                    <a:cubicBezTo>
                      <a:pt x="819007" y="481254"/>
                      <a:pt x="815975" y="492398"/>
                      <a:pt x="815975" y="498476"/>
                    </a:cubicBezTo>
                    <a:lnTo>
                      <a:pt x="1152525" y="498476"/>
                    </a:lnTo>
                    <a:cubicBezTo>
                      <a:pt x="1152525" y="477202"/>
                      <a:pt x="1148482" y="456940"/>
                      <a:pt x="1140397" y="438705"/>
                    </a:cubicBezTo>
                    <a:cubicBezTo>
                      <a:pt x="1131301" y="420469"/>
                      <a:pt x="1120184" y="404260"/>
                      <a:pt x="1105024" y="390077"/>
                    </a:cubicBezTo>
                    <a:cubicBezTo>
                      <a:pt x="1089864" y="375894"/>
                      <a:pt x="1072683" y="364750"/>
                      <a:pt x="1052469" y="356645"/>
                    </a:cubicBezTo>
                    <a:cubicBezTo>
                      <a:pt x="1032256" y="348541"/>
                      <a:pt x="1011032" y="344488"/>
                      <a:pt x="988798" y="344488"/>
                    </a:cubicBezTo>
                    <a:close/>
                    <a:moveTo>
                      <a:pt x="3871913" y="301625"/>
                    </a:moveTo>
                    <a:lnTo>
                      <a:pt x="3933826" y="301625"/>
                    </a:lnTo>
                    <a:lnTo>
                      <a:pt x="3933826" y="774700"/>
                    </a:lnTo>
                    <a:lnTo>
                      <a:pt x="3871913" y="774700"/>
                    </a:lnTo>
                    <a:close/>
                    <a:moveTo>
                      <a:pt x="1627188" y="301625"/>
                    </a:moveTo>
                    <a:lnTo>
                      <a:pt x="1693863" y="301625"/>
                    </a:lnTo>
                    <a:lnTo>
                      <a:pt x="1809750" y="696913"/>
                    </a:lnTo>
                    <a:lnTo>
                      <a:pt x="1811338" y="696913"/>
                    </a:lnTo>
                    <a:lnTo>
                      <a:pt x="1944688" y="301625"/>
                    </a:lnTo>
                    <a:lnTo>
                      <a:pt x="2001838" y="301625"/>
                    </a:lnTo>
                    <a:lnTo>
                      <a:pt x="2143125" y="696913"/>
                    </a:lnTo>
                    <a:lnTo>
                      <a:pt x="2144713" y="696913"/>
                    </a:lnTo>
                    <a:lnTo>
                      <a:pt x="2257425" y="301625"/>
                    </a:lnTo>
                    <a:lnTo>
                      <a:pt x="2319338" y="301625"/>
                    </a:lnTo>
                    <a:lnTo>
                      <a:pt x="2179638" y="774700"/>
                    </a:lnTo>
                    <a:lnTo>
                      <a:pt x="2116138" y="774700"/>
                    </a:lnTo>
                    <a:lnTo>
                      <a:pt x="1974850" y="387350"/>
                    </a:lnTo>
                    <a:lnTo>
                      <a:pt x="1971675" y="387350"/>
                    </a:lnTo>
                    <a:lnTo>
                      <a:pt x="1838325" y="774700"/>
                    </a:lnTo>
                    <a:lnTo>
                      <a:pt x="1774825" y="774700"/>
                    </a:lnTo>
                    <a:close/>
                    <a:moveTo>
                      <a:pt x="4911219" y="288925"/>
                    </a:moveTo>
                    <a:cubicBezTo>
                      <a:pt x="4952626" y="288925"/>
                      <a:pt x="4987974" y="297000"/>
                      <a:pt x="5018272" y="313151"/>
                    </a:cubicBezTo>
                    <a:cubicBezTo>
                      <a:pt x="5048570" y="329302"/>
                      <a:pt x="5072808" y="352519"/>
                      <a:pt x="5090987" y="380784"/>
                    </a:cubicBezTo>
                    <a:cubicBezTo>
                      <a:pt x="5093007" y="380784"/>
                      <a:pt x="5093007" y="380784"/>
                      <a:pt x="5093007" y="380784"/>
                    </a:cubicBezTo>
                    <a:cubicBezTo>
                      <a:pt x="5093007" y="301038"/>
                      <a:pt x="5093007" y="301038"/>
                      <a:pt x="5093007" y="301038"/>
                    </a:cubicBezTo>
                    <a:cubicBezTo>
                      <a:pt x="5154613" y="301038"/>
                      <a:pt x="5154613" y="301038"/>
                      <a:pt x="5154613" y="301038"/>
                    </a:cubicBezTo>
                    <a:lnTo>
                      <a:pt x="5154613" y="744179"/>
                    </a:lnTo>
                    <a:cubicBezTo>
                      <a:pt x="5154613" y="802726"/>
                      <a:pt x="5145524" y="850169"/>
                      <a:pt x="5129365" y="886509"/>
                    </a:cubicBezTo>
                    <a:cubicBezTo>
                      <a:pt x="5112196" y="922848"/>
                      <a:pt x="5089977" y="951112"/>
                      <a:pt x="5064729" y="971301"/>
                    </a:cubicBezTo>
                    <a:cubicBezTo>
                      <a:pt x="5039480" y="990480"/>
                      <a:pt x="5011202" y="1004612"/>
                      <a:pt x="4981914" y="1010669"/>
                    </a:cubicBezTo>
                    <a:cubicBezTo>
                      <a:pt x="4952626" y="1017735"/>
                      <a:pt x="4925358" y="1020763"/>
                      <a:pt x="4902129" y="1020763"/>
                    </a:cubicBezTo>
                    <a:cubicBezTo>
                      <a:pt x="4877891" y="1020763"/>
                      <a:pt x="4854662" y="1018744"/>
                      <a:pt x="4831434" y="1014707"/>
                    </a:cubicBezTo>
                    <a:cubicBezTo>
                      <a:pt x="4808205" y="1009659"/>
                      <a:pt x="4786997" y="1003603"/>
                      <a:pt x="4766798" y="995527"/>
                    </a:cubicBezTo>
                    <a:cubicBezTo>
                      <a:pt x="4745589" y="986443"/>
                      <a:pt x="4727411" y="976348"/>
                      <a:pt x="4710242" y="964235"/>
                    </a:cubicBezTo>
                    <a:cubicBezTo>
                      <a:pt x="4694083" y="951112"/>
                      <a:pt x="4678934" y="936980"/>
                      <a:pt x="4666814" y="921839"/>
                    </a:cubicBezTo>
                    <a:cubicBezTo>
                      <a:pt x="4715291" y="876414"/>
                      <a:pt x="4715291" y="876414"/>
                      <a:pt x="4715291" y="876414"/>
                    </a:cubicBezTo>
                    <a:cubicBezTo>
                      <a:pt x="4736500" y="907707"/>
                      <a:pt x="4764778" y="929914"/>
                      <a:pt x="4797096" y="944046"/>
                    </a:cubicBezTo>
                    <a:cubicBezTo>
                      <a:pt x="4830424" y="959188"/>
                      <a:pt x="4864762" y="966254"/>
                      <a:pt x="4902129" y="966254"/>
                    </a:cubicBezTo>
                    <a:cubicBezTo>
                      <a:pt x="4933437" y="966254"/>
                      <a:pt x="4959696" y="962216"/>
                      <a:pt x="4981914" y="953131"/>
                    </a:cubicBezTo>
                    <a:cubicBezTo>
                      <a:pt x="5003123" y="945056"/>
                      <a:pt x="5021302" y="934962"/>
                      <a:pt x="5034431" y="920829"/>
                    </a:cubicBezTo>
                    <a:cubicBezTo>
                      <a:pt x="5048570" y="907707"/>
                      <a:pt x="5059679" y="893575"/>
                      <a:pt x="5067759" y="877424"/>
                    </a:cubicBezTo>
                    <a:cubicBezTo>
                      <a:pt x="5075838" y="861273"/>
                      <a:pt x="5080888" y="845122"/>
                      <a:pt x="5084928" y="828971"/>
                    </a:cubicBezTo>
                    <a:cubicBezTo>
                      <a:pt x="5088967" y="812820"/>
                      <a:pt x="5090987" y="797679"/>
                      <a:pt x="5091997" y="783547"/>
                    </a:cubicBezTo>
                    <a:cubicBezTo>
                      <a:pt x="5093007" y="768405"/>
                      <a:pt x="5093007" y="757302"/>
                      <a:pt x="5093007" y="748217"/>
                    </a:cubicBezTo>
                    <a:cubicBezTo>
                      <a:pt x="5093007" y="682604"/>
                      <a:pt x="5093007" y="682604"/>
                      <a:pt x="5093007" y="682604"/>
                    </a:cubicBezTo>
                    <a:cubicBezTo>
                      <a:pt x="5090987" y="682604"/>
                      <a:pt x="5090987" y="682604"/>
                      <a:pt x="5090987" y="682604"/>
                    </a:cubicBezTo>
                    <a:cubicBezTo>
                      <a:pt x="5072808" y="710868"/>
                      <a:pt x="5048570" y="734085"/>
                      <a:pt x="5018272" y="750236"/>
                    </a:cubicBezTo>
                    <a:cubicBezTo>
                      <a:pt x="4987974" y="766386"/>
                      <a:pt x="4952626" y="775471"/>
                      <a:pt x="4911219" y="775471"/>
                    </a:cubicBezTo>
                    <a:cubicBezTo>
                      <a:pt x="4875871" y="775471"/>
                      <a:pt x="4843553" y="768405"/>
                      <a:pt x="4812245" y="756292"/>
                    </a:cubicBezTo>
                    <a:cubicBezTo>
                      <a:pt x="4781947" y="743170"/>
                      <a:pt x="4754679" y="726009"/>
                      <a:pt x="4732460" y="703802"/>
                    </a:cubicBezTo>
                    <a:cubicBezTo>
                      <a:pt x="4709232" y="681594"/>
                      <a:pt x="4691053" y="655349"/>
                      <a:pt x="4677924" y="626075"/>
                    </a:cubicBezTo>
                    <a:cubicBezTo>
                      <a:pt x="4663785" y="596802"/>
                      <a:pt x="4657725" y="565510"/>
                      <a:pt x="4657725" y="532198"/>
                    </a:cubicBezTo>
                    <a:cubicBezTo>
                      <a:pt x="4657725" y="497878"/>
                      <a:pt x="4663785" y="466585"/>
                      <a:pt x="4677924" y="437312"/>
                    </a:cubicBezTo>
                    <a:cubicBezTo>
                      <a:pt x="4691053" y="408038"/>
                      <a:pt x="4709232" y="382802"/>
                      <a:pt x="4732460" y="360595"/>
                    </a:cubicBezTo>
                    <a:cubicBezTo>
                      <a:pt x="4754679" y="338387"/>
                      <a:pt x="4781947" y="321227"/>
                      <a:pt x="4812245" y="308104"/>
                    </a:cubicBezTo>
                    <a:cubicBezTo>
                      <a:pt x="4843553" y="294981"/>
                      <a:pt x="4875871" y="288925"/>
                      <a:pt x="4911219" y="288925"/>
                    </a:cubicBezTo>
                    <a:close/>
                    <a:moveTo>
                      <a:pt x="4334137" y="288925"/>
                    </a:moveTo>
                    <a:cubicBezTo>
                      <a:pt x="4370365" y="288925"/>
                      <a:pt x="4400554" y="293964"/>
                      <a:pt x="4423700" y="306058"/>
                    </a:cubicBezTo>
                    <a:cubicBezTo>
                      <a:pt x="4446845" y="317144"/>
                      <a:pt x="4464959" y="333269"/>
                      <a:pt x="4478042" y="351411"/>
                    </a:cubicBezTo>
                    <a:cubicBezTo>
                      <a:pt x="4492130" y="370560"/>
                      <a:pt x="4501187" y="391724"/>
                      <a:pt x="4506219" y="416920"/>
                    </a:cubicBezTo>
                    <a:cubicBezTo>
                      <a:pt x="4511250" y="441108"/>
                      <a:pt x="4513263" y="466304"/>
                      <a:pt x="4513263" y="492507"/>
                    </a:cubicBezTo>
                    <a:cubicBezTo>
                      <a:pt x="4513263" y="774700"/>
                      <a:pt x="4513263" y="774700"/>
                      <a:pt x="4513263" y="774700"/>
                    </a:cubicBezTo>
                    <a:cubicBezTo>
                      <a:pt x="4452883" y="774700"/>
                      <a:pt x="4452883" y="774700"/>
                      <a:pt x="4452883" y="774700"/>
                    </a:cubicBezTo>
                    <a:cubicBezTo>
                      <a:pt x="4452883" y="495531"/>
                      <a:pt x="4452883" y="495531"/>
                      <a:pt x="4452883" y="495531"/>
                    </a:cubicBezTo>
                    <a:cubicBezTo>
                      <a:pt x="4452883" y="476382"/>
                      <a:pt x="4450871" y="458241"/>
                      <a:pt x="4446845" y="440100"/>
                    </a:cubicBezTo>
                    <a:cubicBezTo>
                      <a:pt x="4443826" y="421959"/>
                      <a:pt x="4437788" y="405834"/>
                      <a:pt x="4429738" y="390716"/>
                    </a:cubicBezTo>
                    <a:cubicBezTo>
                      <a:pt x="4420681" y="376607"/>
                      <a:pt x="4408605" y="365520"/>
                      <a:pt x="4393510" y="356450"/>
                    </a:cubicBezTo>
                    <a:cubicBezTo>
                      <a:pt x="4378415" y="348387"/>
                      <a:pt x="4358289" y="344356"/>
                      <a:pt x="4334137" y="344356"/>
                    </a:cubicBezTo>
                    <a:cubicBezTo>
                      <a:pt x="4310991" y="344356"/>
                      <a:pt x="4289858" y="347380"/>
                      <a:pt x="4269732" y="355442"/>
                    </a:cubicBezTo>
                    <a:cubicBezTo>
                      <a:pt x="4249605" y="363505"/>
                      <a:pt x="4232498" y="375599"/>
                      <a:pt x="4217403" y="391724"/>
                    </a:cubicBezTo>
                    <a:cubicBezTo>
                      <a:pt x="4203314" y="407849"/>
                      <a:pt x="4191238" y="428006"/>
                      <a:pt x="4183188" y="452194"/>
                    </a:cubicBezTo>
                    <a:cubicBezTo>
                      <a:pt x="4174131" y="476382"/>
                      <a:pt x="4170106" y="504601"/>
                      <a:pt x="4170106" y="537860"/>
                    </a:cubicBezTo>
                    <a:cubicBezTo>
                      <a:pt x="4170106" y="774700"/>
                      <a:pt x="4170106" y="774700"/>
                      <a:pt x="4170106" y="774700"/>
                    </a:cubicBezTo>
                    <a:cubicBezTo>
                      <a:pt x="4108720" y="774700"/>
                      <a:pt x="4108720" y="774700"/>
                      <a:pt x="4108720" y="774700"/>
                    </a:cubicBezTo>
                    <a:lnTo>
                      <a:pt x="4108720" y="434053"/>
                    </a:lnTo>
                    <a:cubicBezTo>
                      <a:pt x="4108720" y="424983"/>
                      <a:pt x="4108720" y="414904"/>
                      <a:pt x="4107713" y="401802"/>
                    </a:cubicBezTo>
                    <a:cubicBezTo>
                      <a:pt x="4106707" y="388701"/>
                      <a:pt x="4106707" y="376607"/>
                      <a:pt x="4105701" y="363505"/>
                    </a:cubicBezTo>
                    <a:cubicBezTo>
                      <a:pt x="4105701" y="350403"/>
                      <a:pt x="4105701" y="338309"/>
                      <a:pt x="4104694" y="327222"/>
                    </a:cubicBezTo>
                    <a:cubicBezTo>
                      <a:pt x="4103688" y="316136"/>
                      <a:pt x="4103688" y="307066"/>
                      <a:pt x="4103688" y="301019"/>
                    </a:cubicBezTo>
                    <a:cubicBezTo>
                      <a:pt x="4165074" y="301019"/>
                      <a:pt x="4165074" y="301019"/>
                      <a:pt x="4165074" y="301019"/>
                    </a:cubicBezTo>
                    <a:cubicBezTo>
                      <a:pt x="4165074" y="319160"/>
                      <a:pt x="4166080" y="335285"/>
                      <a:pt x="4166080" y="352419"/>
                    </a:cubicBezTo>
                    <a:cubicBezTo>
                      <a:pt x="4167087" y="368544"/>
                      <a:pt x="4168093" y="378622"/>
                      <a:pt x="4169099" y="383661"/>
                    </a:cubicBezTo>
                    <a:cubicBezTo>
                      <a:pt x="4172118" y="383661"/>
                      <a:pt x="4172118" y="383661"/>
                      <a:pt x="4172118" y="383661"/>
                    </a:cubicBezTo>
                    <a:cubicBezTo>
                      <a:pt x="4184194" y="357458"/>
                      <a:pt x="4204321" y="335285"/>
                      <a:pt x="4233504" y="317144"/>
                    </a:cubicBezTo>
                    <a:cubicBezTo>
                      <a:pt x="4261681" y="297995"/>
                      <a:pt x="4295896" y="288925"/>
                      <a:pt x="4334137" y="288925"/>
                    </a:cubicBezTo>
                    <a:close/>
                    <a:moveTo>
                      <a:pt x="3237223" y="288925"/>
                    </a:moveTo>
                    <a:cubicBezTo>
                      <a:pt x="3243257" y="288925"/>
                      <a:pt x="3249291" y="288925"/>
                      <a:pt x="3255325" y="289933"/>
                    </a:cubicBezTo>
                    <a:cubicBezTo>
                      <a:pt x="3261358" y="290940"/>
                      <a:pt x="3266387" y="291948"/>
                      <a:pt x="3273426" y="293964"/>
                    </a:cubicBezTo>
                    <a:cubicBezTo>
                      <a:pt x="3265381" y="354434"/>
                      <a:pt x="3265381" y="354434"/>
                      <a:pt x="3265381" y="354434"/>
                    </a:cubicBezTo>
                    <a:cubicBezTo>
                      <a:pt x="3257336" y="351411"/>
                      <a:pt x="3249291" y="350403"/>
                      <a:pt x="3242251" y="350403"/>
                    </a:cubicBezTo>
                    <a:cubicBezTo>
                      <a:pt x="3216105" y="350403"/>
                      <a:pt x="3192976" y="354434"/>
                      <a:pt x="3172863" y="362497"/>
                    </a:cubicBezTo>
                    <a:cubicBezTo>
                      <a:pt x="3153756" y="371567"/>
                      <a:pt x="3137666" y="383661"/>
                      <a:pt x="3125598" y="397771"/>
                    </a:cubicBezTo>
                    <a:cubicBezTo>
                      <a:pt x="3112525" y="412889"/>
                      <a:pt x="3103475" y="431030"/>
                      <a:pt x="3097441" y="451186"/>
                    </a:cubicBezTo>
                    <a:cubicBezTo>
                      <a:pt x="3091407" y="471343"/>
                      <a:pt x="3088390" y="492507"/>
                      <a:pt x="3088390" y="515687"/>
                    </a:cubicBezTo>
                    <a:cubicBezTo>
                      <a:pt x="3088390" y="774700"/>
                      <a:pt x="3088390" y="774700"/>
                      <a:pt x="3088390" y="774700"/>
                    </a:cubicBezTo>
                    <a:cubicBezTo>
                      <a:pt x="3026041" y="774700"/>
                      <a:pt x="3026041" y="774700"/>
                      <a:pt x="3026041" y="774700"/>
                    </a:cubicBezTo>
                    <a:lnTo>
                      <a:pt x="3026041" y="434053"/>
                    </a:lnTo>
                    <a:cubicBezTo>
                      <a:pt x="3026041" y="424983"/>
                      <a:pt x="3026041" y="414904"/>
                      <a:pt x="3026041" y="401802"/>
                    </a:cubicBezTo>
                    <a:cubicBezTo>
                      <a:pt x="3025036" y="388701"/>
                      <a:pt x="3024030" y="376607"/>
                      <a:pt x="3024030" y="363505"/>
                    </a:cubicBezTo>
                    <a:cubicBezTo>
                      <a:pt x="3024030" y="350403"/>
                      <a:pt x="3023024" y="338309"/>
                      <a:pt x="3023024" y="327222"/>
                    </a:cubicBezTo>
                    <a:cubicBezTo>
                      <a:pt x="3022019" y="316136"/>
                      <a:pt x="3021013" y="307066"/>
                      <a:pt x="3021013" y="301019"/>
                    </a:cubicBezTo>
                    <a:cubicBezTo>
                      <a:pt x="3082356" y="301019"/>
                      <a:pt x="3082356" y="301019"/>
                      <a:pt x="3082356" y="301019"/>
                    </a:cubicBezTo>
                    <a:cubicBezTo>
                      <a:pt x="3083362" y="319160"/>
                      <a:pt x="3084368" y="335285"/>
                      <a:pt x="3084368" y="352419"/>
                    </a:cubicBezTo>
                    <a:cubicBezTo>
                      <a:pt x="3084368" y="368544"/>
                      <a:pt x="3085373" y="378622"/>
                      <a:pt x="3087385" y="383661"/>
                    </a:cubicBezTo>
                    <a:cubicBezTo>
                      <a:pt x="3102469" y="355442"/>
                      <a:pt x="3122582" y="333269"/>
                      <a:pt x="3146717" y="315128"/>
                    </a:cubicBezTo>
                    <a:cubicBezTo>
                      <a:pt x="3171857" y="296987"/>
                      <a:pt x="3202026" y="288925"/>
                      <a:pt x="3237223" y="288925"/>
                    </a:cubicBezTo>
                    <a:close/>
                    <a:moveTo>
                      <a:pt x="2638425" y="288925"/>
                    </a:moveTo>
                    <a:cubicBezTo>
                      <a:pt x="2674751" y="288925"/>
                      <a:pt x="2708050" y="294979"/>
                      <a:pt x="2738322" y="307088"/>
                    </a:cubicBezTo>
                    <a:cubicBezTo>
                      <a:pt x="2769603" y="319197"/>
                      <a:pt x="2795838" y="336351"/>
                      <a:pt x="2818038" y="358550"/>
                    </a:cubicBezTo>
                    <a:cubicBezTo>
                      <a:pt x="2840237" y="380750"/>
                      <a:pt x="2857391" y="406985"/>
                      <a:pt x="2869500" y="438266"/>
                    </a:cubicBezTo>
                    <a:cubicBezTo>
                      <a:pt x="2881609" y="468538"/>
                      <a:pt x="2887663" y="501837"/>
                      <a:pt x="2887663" y="538163"/>
                    </a:cubicBezTo>
                    <a:cubicBezTo>
                      <a:pt x="2887663" y="574489"/>
                      <a:pt x="2881609" y="607788"/>
                      <a:pt x="2869500" y="638060"/>
                    </a:cubicBezTo>
                    <a:cubicBezTo>
                      <a:pt x="2857391" y="668331"/>
                      <a:pt x="2840237" y="694567"/>
                      <a:pt x="2818038" y="716766"/>
                    </a:cubicBezTo>
                    <a:cubicBezTo>
                      <a:pt x="2795838" y="738965"/>
                      <a:pt x="2769603" y="756119"/>
                      <a:pt x="2738322" y="768228"/>
                    </a:cubicBezTo>
                    <a:cubicBezTo>
                      <a:pt x="2708050" y="781346"/>
                      <a:pt x="2674751" y="787400"/>
                      <a:pt x="2638425" y="787400"/>
                    </a:cubicBezTo>
                    <a:cubicBezTo>
                      <a:pt x="2602099" y="787400"/>
                      <a:pt x="2568800" y="781346"/>
                      <a:pt x="2538528" y="768228"/>
                    </a:cubicBezTo>
                    <a:cubicBezTo>
                      <a:pt x="2507248" y="756119"/>
                      <a:pt x="2481012" y="738965"/>
                      <a:pt x="2458813" y="716766"/>
                    </a:cubicBezTo>
                    <a:cubicBezTo>
                      <a:pt x="2437623" y="694567"/>
                      <a:pt x="2420469" y="668331"/>
                      <a:pt x="2408360" y="638060"/>
                    </a:cubicBezTo>
                    <a:cubicBezTo>
                      <a:pt x="2395242" y="607788"/>
                      <a:pt x="2389188" y="574489"/>
                      <a:pt x="2389188" y="538163"/>
                    </a:cubicBezTo>
                    <a:cubicBezTo>
                      <a:pt x="2389188" y="501837"/>
                      <a:pt x="2395242" y="468538"/>
                      <a:pt x="2408360" y="438266"/>
                    </a:cubicBezTo>
                    <a:cubicBezTo>
                      <a:pt x="2420469" y="406985"/>
                      <a:pt x="2437623" y="380750"/>
                      <a:pt x="2458813" y="358550"/>
                    </a:cubicBezTo>
                    <a:cubicBezTo>
                      <a:pt x="2481012" y="336351"/>
                      <a:pt x="2507248" y="319197"/>
                      <a:pt x="2538528" y="307088"/>
                    </a:cubicBezTo>
                    <a:cubicBezTo>
                      <a:pt x="2568800" y="294979"/>
                      <a:pt x="2602099" y="288925"/>
                      <a:pt x="2638425" y="288925"/>
                    </a:cubicBezTo>
                    <a:close/>
                    <a:moveTo>
                      <a:pt x="991839" y="288925"/>
                    </a:moveTo>
                    <a:cubicBezTo>
                      <a:pt x="1028264" y="288925"/>
                      <a:pt x="1059630" y="294979"/>
                      <a:pt x="1087961" y="307088"/>
                    </a:cubicBezTo>
                    <a:cubicBezTo>
                      <a:pt x="1115280" y="320206"/>
                      <a:pt x="1138552" y="337360"/>
                      <a:pt x="1157776" y="357541"/>
                    </a:cubicBezTo>
                    <a:cubicBezTo>
                      <a:pt x="1177001" y="378731"/>
                      <a:pt x="1191166" y="402949"/>
                      <a:pt x="1200272" y="429184"/>
                    </a:cubicBezTo>
                    <a:cubicBezTo>
                      <a:pt x="1210391" y="455420"/>
                      <a:pt x="1214438" y="482665"/>
                      <a:pt x="1214438" y="509909"/>
                    </a:cubicBezTo>
                    <a:cubicBezTo>
                      <a:pt x="1214438" y="553299"/>
                      <a:pt x="1214438" y="553299"/>
                      <a:pt x="1214438" y="553299"/>
                    </a:cubicBezTo>
                    <a:cubicBezTo>
                      <a:pt x="815783" y="553299"/>
                      <a:pt x="815783" y="553299"/>
                      <a:pt x="815783" y="553299"/>
                    </a:cubicBezTo>
                    <a:cubicBezTo>
                      <a:pt x="815783" y="566416"/>
                      <a:pt x="817807" y="582561"/>
                      <a:pt x="822866" y="602742"/>
                    </a:cubicBezTo>
                    <a:cubicBezTo>
                      <a:pt x="828937" y="622924"/>
                      <a:pt x="838043" y="643105"/>
                      <a:pt x="851197" y="662277"/>
                    </a:cubicBezTo>
                    <a:cubicBezTo>
                      <a:pt x="865362" y="681449"/>
                      <a:pt x="883575" y="697594"/>
                      <a:pt x="906847" y="710712"/>
                    </a:cubicBezTo>
                    <a:cubicBezTo>
                      <a:pt x="930118" y="724839"/>
                      <a:pt x="959461" y="731902"/>
                      <a:pt x="995886" y="731902"/>
                    </a:cubicBezTo>
                    <a:cubicBezTo>
                      <a:pt x="1027252" y="731902"/>
                      <a:pt x="1057607" y="723830"/>
                      <a:pt x="1086949" y="708694"/>
                    </a:cubicBezTo>
                    <a:cubicBezTo>
                      <a:pt x="1116292" y="694567"/>
                      <a:pt x="1139564" y="673377"/>
                      <a:pt x="1154741" y="647141"/>
                    </a:cubicBezTo>
                    <a:lnTo>
                      <a:pt x="1200272" y="685485"/>
                    </a:lnTo>
                    <a:cubicBezTo>
                      <a:pt x="1175989" y="721811"/>
                      <a:pt x="1146646" y="748047"/>
                      <a:pt x="1111233" y="763183"/>
                    </a:cubicBezTo>
                    <a:cubicBezTo>
                      <a:pt x="1075819" y="779328"/>
                      <a:pt x="1037370" y="787400"/>
                      <a:pt x="994874" y="787400"/>
                    </a:cubicBezTo>
                    <a:cubicBezTo>
                      <a:pt x="958449" y="787400"/>
                      <a:pt x="925059" y="781346"/>
                      <a:pt x="895717" y="768228"/>
                    </a:cubicBezTo>
                    <a:cubicBezTo>
                      <a:pt x="866374" y="756119"/>
                      <a:pt x="841079" y="738965"/>
                      <a:pt x="819831" y="716766"/>
                    </a:cubicBezTo>
                    <a:cubicBezTo>
                      <a:pt x="798583" y="694567"/>
                      <a:pt x="782394" y="668331"/>
                      <a:pt x="771264" y="638060"/>
                    </a:cubicBezTo>
                    <a:cubicBezTo>
                      <a:pt x="759122" y="607788"/>
                      <a:pt x="754063" y="573480"/>
                      <a:pt x="754063" y="537154"/>
                    </a:cubicBezTo>
                    <a:cubicBezTo>
                      <a:pt x="754063" y="500828"/>
                      <a:pt x="760134" y="468538"/>
                      <a:pt x="771264" y="438266"/>
                    </a:cubicBezTo>
                    <a:cubicBezTo>
                      <a:pt x="783405" y="407994"/>
                      <a:pt x="799594" y="381759"/>
                      <a:pt x="820842" y="359559"/>
                    </a:cubicBezTo>
                    <a:cubicBezTo>
                      <a:pt x="842091" y="337360"/>
                      <a:pt x="867386" y="320206"/>
                      <a:pt x="895717" y="307088"/>
                    </a:cubicBezTo>
                    <a:cubicBezTo>
                      <a:pt x="925059" y="294979"/>
                      <a:pt x="956425" y="288925"/>
                      <a:pt x="991839" y="288925"/>
                    </a:cubicBezTo>
                    <a:close/>
                    <a:moveTo>
                      <a:pt x="1386182" y="165100"/>
                    </a:moveTo>
                    <a:cubicBezTo>
                      <a:pt x="1448068" y="165100"/>
                      <a:pt x="1448068" y="165100"/>
                      <a:pt x="1448068" y="165100"/>
                    </a:cubicBezTo>
                    <a:cubicBezTo>
                      <a:pt x="1448068" y="301259"/>
                      <a:pt x="1448068" y="301259"/>
                      <a:pt x="1448068" y="301259"/>
                    </a:cubicBezTo>
                    <a:cubicBezTo>
                      <a:pt x="1584015" y="301259"/>
                      <a:pt x="1584015" y="301259"/>
                      <a:pt x="1584015" y="301259"/>
                    </a:cubicBezTo>
                    <a:lnTo>
                      <a:pt x="1584015" y="356732"/>
                    </a:lnTo>
                    <a:cubicBezTo>
                      <a:pt x="1448068" y="356732"/>
                      <a:pt x="1448068" y="356732"/>
                      <a:pt x="1448068" y="356732"/>
                    </a:cubicBezTo>
                    <a:cubicBezTo>
                      <a:pt x="1448068" y="665361"/>
                      <a:pt x="1448068" y="665361"/>
                      <a:pt x="1448068" y="665361"/>
                    </a:cubicBezTo>
                    <a:cubicBezTo>
                      <a:pt x="1448068" y="686541"/>
                      <a:pt x="1454155" y="702679"/>
                      <a:pt x="1465315" y="714782"/>
                    </a:cubicBezTo>
                    <a:cubicBezTo>
                      <a:pt x="1477489" y="725876"/>
                      <a:pt x="1493722" y="731928"/>
                      <a:pt x="1514013" y="731928"/>
                    </a:cubicBezTo>
                    <a:cubicBezTo>
                      <a:pt x="1526187" y="731928"/>
                      <a:pt x="1537347" y="729911"/>
                      <a:pt x="1549521" y="726885"/>
                    </a:cubicBezTo>
                    <a:cubicBezTo>
                      <a:pt x="1561695" y="723859"/>
                      <a:pt x="1572855" y="719825"/>
                      <a:pt x="1584015" y="715790"/>
                    </a:cubicBezTo>
                    <a:cubicBezTo>
                      <a:pt x="1589088" y="770254"/>
                      <a:pt x="1589088" y="770254"/>
                      <a:pt x="1589088" y="770254"/>
                    </a:cubicBezTo>
                    <a:cubicBezTo>
                      <a:pt x="1577928" y="775297"/>
                      <a:pt x="1564739" y="778323"/>
                      <a:pt x="1549521" y="782357"/>
                    </a:cubicBezTo>
                    <a:cubicBezTo>
                      <a:pt x="1534303" y="785383"/>
                      <a:pt x="1521114" y="787400"/>
                      <a:pt x="1508940" y="787400"/>
                    </a:cubicBezTo>
                    <a:cubicBezTo>
                      <a:pt x="1486620" y="787400"/>
                      <a:pt x="1468359" y="784374"/>
                      <a:pt x="1452126" y="777314"/>
                    </a:cubicBezTo>
                    <a:cubicBezTo>
                      <a:pt x="1436908" y="771263"/>
                      <a:pt x="1423719" y="762185"/>
                      <a:pt x="1414589" y="751091"/>
                    </a:cubicBezTo>
                    <a:cubicBezTo>
                      <a:pt x="1404443" y="739996"/>
                      <a:pt x="1397342" y="727893"/>
                      <a:pt x="1393284" y="712765"/>
                    </a:cubicBezTo>
                    <a:cubicBezTo>
                      <a:pt x="1388211" y="697636"/>
                      <a:pt x="1386182" y="682507"/>
                      <a:pt x="1386182" y="665361"/>
                    </a:cubicBezTo>
                    <a:cubicBezTo>
                      <a:pt x="1386182" y="356732"/>
                      <a:pt x="1386182" y="356732"/>
                      <a:pt x="1386182" y="356732"/>
                    </a:cubicBezTo>
                    <a:cubicBezTo>
                      <a:pt x="1282700" y="356732"/>
                      <a:pt x="1282700" y="356732"/>
                      <a:pt x="1282700" y="356732"/>
                    </a:cubicBezTo>
                    <a:cubicBezTo>
                      <a:pt x="1282700" y="301259"/>
                      <a:pt x="1282700" y="301259"/>
                      <a:pt x="1282700" y="301259"/>
                    </a:cubicBezTo>
                    <a:cubicBezTo>
                      <a:pt x="1386182" y="301259"/>
                      <a:pt x="1386182" y="301259"/>
                      <a:pt x="1386182" y="301259"/>
                    </a:cubicBezTo>
                    <a:cubicBezTo>
                      <a:pt x="1386182" y="165100"/>
                      <a:pt x="1386182" y="165100"/>
                      <a:pt x="1386182" y="165100"/>
                    </a:cubicBezTo>
                    <a:close/>
                    <a:moveTo>
                      <a:pt x="3902581" y="66675"/>
                    </a:moveTo>
                    <a:cubicBezTo>
                      <a:pt x="3915735" y="66675"/>
                      <a:pt x="3925853" y="70747"/>
                      <a:pt x="3934959" y="79910"/>
                    </a:cubicBezTo>
                    <a:cubicBezTo>
                      <a:pt x="3944066" y="89072"/>
                      <a:pt x="3948113" y="100271"/>
                      <a:pt x="3948113" y="113506"/>
                    </a:cubicBezTo>
                    <a:cubicBezTo>
                      <a:pt x="3948113" y="126741"/>
                      <a:pt x="3944066" y="137940"/>
                      <a:pt x="3934959" y="146085"/>
                    </a:cubicBezTo>
                    <a:cubicBezTo>
                      <a:pt x="3925853" y="155247"/>
                      <a:pt x="3915735" y="160338"/>
                      <a:pt x="3902581" y="160338"/>
                    </a:cubicBezTo>
                    <a:cubicBezTo>
                      <a:pt x="3889428" y="160338"/>
                      <a:pt x="3878298" y="155247"/>
                      <a:pt x="3869192" y="146085"/>
                    </a:cubicBezTo>
                    <a:cubicBezTo>
                      <a:pt x="3860085" y="137940"/>
                      <a:pt x="3856038" y="126741"/>
                      <a:pt x="3856038" y="113506"/>
                    </a:cubicBezTo>
                    <a:cubicBezTo>
                      <a:pt x="3856038" y="100271"/>
                      <a:pt x="3860085" y="89072"/>
                      <a:pt x="3869192" y="79910"/>
                    </a:cubicBezTo>
                    <a:cubicBezTo>
                      <a:pt x="3878298" y="70747"/>
                      <a:pt x="3889428" y="66675"/>
                      <a:pt x="3902581" y="66675"/>
                    </a:cubicBezTo>
                    <a:close/>
                    <a:moveTo>
                      <a:pt x="0" y="49213"/>
                    </a:moveTo>
                    <a:lnTo>
                      <a:pt x="87312" y="49213"/>
                    </a:lnTo>
                    <a:lnTo>
                      <a:pt x="528638" y="684214"/>
                    </a:lnTo>
                    <a:lnTo>
                      <a:pt x="531813" y="684214"/>
                    </a:lnTo>
                    <a:lnTo>
                      <a:pt x="531813" y="49213"/>
                    </a:lnTo>
                    <a:lnTo>
                      <a:pt x="598488" y="49213"/>
                    </a:lnTo>
                    <a:lnTo>
                      <a:pt x="598488" y="774701"/>
                    </a:lnTo>
                    <a:lnTo>
                      <a:pt x="512763" y="774701"/>
                    </a:lnTo>
                    <a:lnTo>
                      <a:pt x="69850" y="138113"/>
                    </a:lnTo>
                    <a:lnTo>
                      <a:pt x="68262" y="138113"/>
                    </a:lnTo>
                    <a:lnTo>
                      <a:pt x="68262" y="774701"/>
                    </a:lnTo>
                    <a:lnTo>
                      <a:pt x="0" y="774701"/>
                    </a:lnTo>
                    <a:close/>
                    <a:moveTo>
                      <a:pt x="3367088" y="0"/>
                    </a:moveTo>
                    <a:lnTo>
                      <a:pt x="3429000" y="0"/>
                    </a:lnTo>
                    <a:lnTo>
                      <a:pt x="3429000" y="515938"/>
                    </a:lnTo>
                    <a:lnTo>
                      <a:pt x="3663950" y="301625"/>
                    </a:lnTo>
                    <a:lnTo>
                      <a:pt x="3752850" y="301625"/>
                    </a:lnTo>
                    <a:lnTo>
                      <a:pt x="3508376" y="517525"/>
                    </a:lnTo>
                    <a:lnTo>
                      <a:pt x="3783013" y="774700"/>
                    </a:lnTo>
                    <a:lnTo>
                      <a:pt x="3689350" y="774700"/>
                    </a:lnTo>
                    <a:lnTo>
                      <a:pt x="3429000" y="523875"/>
                    </a:lnTo>
                    <a:lnTo>
                      <a:pt x="3429000" y="774700"/>
                    </a:lnTo>
                    <a:lnTo>
                      <a:pt x="3367088" y="7747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algn="ctr"/>
                <a:endParaRPr lang="en-US"/>
              </a:p>
            </p:txBody>
          </p:sp>
        </p:grpSp>
      </p:grpSp>
      <p:grpSp>
        <p:nvGrpSpPr>
          <p:cNvPr id="9" name="Group 8">
            <a:extLst>
              <a:ext uri="{FF2B5EF4-FFF2-40B4-BE49-F238E27FC236}">
                <a16:creationId xmlns:a16="http://schemas.microsoft.com/office/drawing/2014/main" id="{857422C4-E9A8-4C30-B415-1445B9448964}"/>
              </a:ext>
            </a:extLst>
          </p:cNvPr>
          <p:cNvGrpSpPr/>
          <p:nvPr/>
        </p:nvGrpSpPr>
        <p:grpSpPr>
          <a:xfrm>
            <a:off x="2620380" y="4025307"/>
            <a:ext cx="763150" cy="408727"/>
            <a:chOff x="2627912" y="4132309"/>
            <a:chExt cx="763150" cy="408727"/>
          </a:xfrm>
        </p:grpSpPr>
        <p:sp>
          <p:nvSpPr>
            <p:cNvPr id="333" name="TextBox 332">
              <a:extLst>
                <a:ext uri="{FF2B5EF4-FFF2-40B4-BE49-F238E27FC236}">
                  <a16:creationId xmlns:a16="http://schemas.microsoft.com/office/drawing/2014/main" id="{3366972E-1FDA-4BC6-9CEA-52D96CE4BD91}"/>
                </a:ext>
              </a:extLst>
            </p:cNvPr>
            <p:cNvSpPr txBox="1"/>
            <p:nvPr/>
          </p:nvSpPr>
          <p:spPr>
            <a:xfrm>
              <a:off x="3020489" y="4267423"/>
              <a:ext cx="370573" cy="138499"/>
            </a:xfrm>
            <a:prstGeom prst="rect">
              <a:avLst/>
            </a:prstGeom>
            <a:noFill/>
          </p:spPr>
          <p:txBody>
            <a:bodyPr wrap="square" lIns="0" tIns="0" rIns="0" bIns="0" rtlCol="0">
              <a:spAutoFit/>
            </a:bodyPr>
            <a:lstStyle/>
            <a:p>
              <a:pPr>
                <a:lnSpc>
                  <a:spcPct val="90000"/>
                </a:lnSpc>
                <a:spcAft>
                  <a:spcPts val="600"/>
                </a:spcAft>
              </a:pPr>
              <a:r>
                <a:rPr lang="en-US" sz="1000">
                  <a:solidFill>
                    <a:srgbClr val="000000"/>
                  </a:solidFill>
                  <a:latin typeface="+mj-lt"/>
                </a:rPr>
                <a:t>CNAB</a:t>
              </a:r>
              <a:endParaRPr lang="en-US" sz="800">
                <a:solidFill>
                  <a:srgbClr val="000000"/>
                </a:solidFill>
                <a:latin typeface="+mj-lt"/>
              </a:endParaRPr>
            </a:p>
          </p:txBody>
        </p:sp>
        <p:pic>
          <p:nvPicPr>
            <p:cNvPr id="304" name="Picture 303">
              <a:extLst>
                <a:ext uri="{FF2B5EF4-FFF2-40B4-BE49-F238E27FC236}">
                  <a16:creationId xmlns:a16="http://schemas.microsoft.com/office/drawing/2014/main" id="{BEC50B2B-1ECA-46E5-8FD8-605D7570B055}"/>
                </a:ext>
              </a:extLst>
            </p:cNvPr>
            <p:cNvPicPr>
              <a:picLocks noChangeAspect="1"/>
            </p:cNvPicPr>
            <p:nvPr/>
          </p:nvPicPr>
          <p:blipFill>
            <a:blip r:embed="rId13"/>
            <a:stretch>
              <a:fillRect/>
            </a:stretch>
          </p:blipFill>
          <p:spPr>
            <a:xfrm>
              <a:off x="2627912" y="4132309"/>
              <a:ext cx="340970" cy="408727"/>
            </a:xfrm>
            <a:prstGeom prst="rect">
              <a:avLst/>
            </a:prstGeom>
          </p:spPr>
        </p:pic>
      </p:grpSp>
      <p:grpSp>
        <p:nvGrpSpPr>
          <p:cNvPr id="6" name="Group 5">
            <a:extLst>
              <a:ext uri="{FF2B5EF4-FFF2-40B4-BE49-F238E27FC236}">
                <a16:creationId xmlns:a16="http://schemas.microsoft.com/office/drawing/2014/main" id="{6C44C117-1636-4165-9A90-B8BD0DD08336}"/>
              </a:ext>
            </a:extLst>
          </p:cNvPr>
          <p:cNvGrpSpPr/>
          <p:nvPr/>
        </p:nvGrpSpPr>
        <p:grpSpPr>
          <a:xfrm>
            <a:off x="2532903" y="3273239"/>
            <a:ext cx="938105" cy="602041"/>
            <a:chOff x="2478249" y="3282109"/>
            <a:chExt cx="938105" cy="602041"/>
          </a:xfrm>
        </p:grpSpPr>
        <p:sp>
          <p:nvSpPr>
            <p:cNvPr id="3" name="TextBox 2">
              <a:extLst>
                <a:ext uri="{FF2B5EF4-FFF2-40B4-BE49-F238E27FC236}">
                  <a16:creationId xmlns:a16="http://schemas.microsoft.com/office/drawing/2014/main" id="{0B65DC17-4F28-4270-8EC2-B76B2A05F629}"/>
                </a:ext>
              </a:extLst>
            </p:cNvPr>
            <p:cNvSpPr txBox="1"/>
            <p:nvPr/>
          </p:nvSpPr>
          <p:spPr>
            <a:xfrm>
              <a:off x="2478249" y="3745651"/>
              <a:ext cx="938105" cy="138499"/>
            </a:xfrm>
            <a:prstGeom prst="rect">
              <a:avLst/>
            </a:prstGeom>
            <a:noFill/>
          </p:spPr>
          <p:txBody>
            <a:bodyPr wrap="square" lIns="0" tIns="0" rIns="0" bIns="0" rtlCol="0">
              <a:spAutoFit/>
            </a:bodyPr>
            <a:lstStyle/>
            <a:p>
              <a:pPr algn="ctr">
                <a:lnSpc>
                  <a:spcPct val="90000"/>
                </a:lnSpc>
                <a:spcAft>
                  <a:spcPts val="600"/>
                </a:spcAft>
              </a:pPr>
              <a:r>
                <a:rPr lang="en-US" sz="1000">
                  <a:solidFill>
                    <a:srgbClr val="000000"/>
                  </a:solidFill>
                  <a:latin typeface="+mj-lt"/>
                </a:rPr>
                <a:t>Virtual kubelet</a:t>
              </a:r>
            </a:p>
          </p:txBody>
        </p:sp>
        <p:pic>
          <p:nvPicPr>
            <p:cNvPr id="305" name="Picture 304">
              <a:extLst>
                <a:ext uri="{FF2B5EF4-FFF2-40B4-BE49-F238E27FC236}">
                  <a16:creationId xmlns:a16="http://schemas.microsoft.com/office/drawing/2014/main" id="{07B1AA8D-089D-4D69-A233-63EA613185B6}"/>
                </a:ext>
              </a:extLst>
            </p:cNvPr>
            <p:cNvPicPr>
              <a:picLocks noChangeAspect="1"/>
            </p:cNvPicPr>
            <p:nvPr/>
          </p:nvPicPr>
          <p:blipFill>
            <a:blip r:embed="rId14"/>
            <a:stretch>
              <a:fillRect/>
            </a:stretch>
          </p:blipFill>
          <p:spPr>
            <a:xfrm>
              <a:off x="2737890" y="3282109"/>
              <a:ext cx="418823" cy="420234"/>
            </a:xfrm>
            <a:prstGeom prst="rect">
              <a:avLst/>
            </a:prstGeom>
          </p:spPr>
        </p:pic>
      </p:grpSp>
      <p:sp>
        <p:nvSpPr>
          <p:cNvPr id="302" name="Freeform: Shape 301">
            <a:extLst>
              <a:ext uri="{FF2B5EF4-FFF2-40B4-BE49-F238E27FC236}">
                <a16:creationId xmlns:a16="http://schemas.microsoft.com/office/drawing/2014/main" id="{AE5BDBC7-919A-4DEF-822E-AA5E3C8C7FEC}"/>
              </a:ext>
            </a:extLst>
          </p:cNvPr>
          <p:cNvSpPr>
            <a:spLocks noChangeAspect="1"/>
          </p:cNvSpPr>
          <p:nvPr/>
        </p:nvSpPr>
        <p:spPr bwMode="auto">
          <a:xfrm>
            <a:off x="4206695" y="4884272"/>
            <a:ext cx="368080" cy="367961"/>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12" name="Picture 11">
            <a:extLst>
              <a:ext uri="{FF2B5EF4-FFF2-40B4-BE49-F238E27FC236}">
                <a16:creationId xmlns:a16="http://schemas.microsoft.com/office/drawing/2014/main" id="{D6487F3E-FF6F-4B63-8CED-40F321FC8C7C}"/>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667886" y="5696052"/>
            <a:ext cx="345492" cy="315969"/>
          </a:xfrm>
          <a:prstGeom prst="rect">
            <a:avLst/>
          </a:prstGeom>
        </p:spPr>
      </p:pic>
      <p:sp>
        <p:nvSpPr>
          <p:cNvPr id="303" name="TextBox 302">
            <a:extLst>
              <a:ext uri="{FF2B5EF4-FFF2-40B4-BE49-F238E27FC236}">
                <a16:creationId xmlns:a16="http://schemas.microsoft.com/office/drawing/2014/main" id="{CF7F4D36-06B4-4629-9A9C-2C9178E047D4}"/>
              </a:ext>
            </a:extLst>
          </p:cNvPr>
          <p:cNvSpPr txBox="1"/>
          <p:nvPr/>
        </p:nvSpPr>
        <p:spPr>
          <a:xfrm>
            <a:off x="7211504" y="5942484"/>
            <a:ext cx="1258256" cy="476824"/>
          </a:xfrm>
          <a:prstGeom prst="rect">
            <a:avLst/>
          </a:prstGeom>
          <a:noFill/>
        </p:spPr>
        <p:txBody>
          <a:bodyPr wrap="square" lIns="179285" tIns="143428" rIns="179285" bIns="143428" rtlCol="0">
            <a:spAutoFit/>
          </a:bodyPr>
          <a:lstStyle/>
          <a:p>
            <a:pPr algn="ctr" defTabSz="914192">
              <a:lnSpc>
                <a:spcPct val="110000"/>
              </a:lnSpc>
            </a:pPr>
            <a:r>
              <a:rPr lang="en-US" sz="1200" b="1" dirty="0">
                <a:latin typeface="Segoe UI Semibold" charset="0"/>
                <a:ea typeface="Segoe UI Semibold" charset="0"/>
                <a:cs typeface="Segoe UI Semibold" charset="0"/>
              </a:rPr>
              <a:t>Azure Policy</a:t>
            </a:r>
          </a:p>
        </p:txBody>
      </p:sp>
    </p:spTree>
    <p:extLst>
      <p:ext uri="{BB962C8B-B14F-4D97-AF65-F5344CB8AC3E}">
        <p14:creationId xmlns:p14="http://schemas.microsoft.com/office/powerpoint/2010/main" val="280736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Accelerate containerized development</a:t>
            </a:r>
          </a:p>
        </p:txBody>
      </p:sp>
      <p:sp>
        <p:nvSpPr>
          <p:cNvPr id="24" name="Title 16">
            <a:extLst>
              <a:ext uri="{FF2B5EF4-FFF2-40B4-BE49-F238E27FC236}">
                <a16:creationId xmlns:a16="http://schemas.microsoft.com/office/drawing/2014/main" id="{9D4A3919-A24E-4147-A5D1-D37802299EFA}"/>
              </a:ext>
            </a:extLst>
          </p:cNvPr>
          <p:cNvSpPr txBox="1">
            <a:spLocks/>
          </p:cNvSpPr>
          <p:nvPr/>
        </p:nvSpPr>
        <p:spPr>
          <a:xfrm>
            <a:off x="465138" y="1703929"/>
            <a:ext cx="338328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chemeClr val="tx1"/>
                </a:solidFill>
                <a:latin typeface="Segoe UI Semibold" panose="020B0702040204020203" pitchFamily="34" charset="0"/>
                <a:cs typeface="Segoe UI Semibold" panose="020B0702040204020203" pitchFamily="34" charset="0"/>
              </a:rPr>
              <a:t>Kubernetes and DevOps </a:t>
            </a:r>
            <a:r>
              <a:rPr lang="en-US" sz="2000" b="0" spc="0">
                <a:solidFill>
                  <a:srgbClr val="0078D4"/>
                </a:solidFill>
                <a:latin typeface="Segoe UI Semibold" panose="020B0702040204020203" pitchFamily="34" charset="0"/>
                <a:cs typeface="Segoe UI Semibold" panose="020B0702040204020203" pitchFamily="34" charset="0"/>
              </a:rPr>
              <a:t>better together</a:t>
            </a:r>
          </a:p>
        </p:txBody>
      </p:sp>
      <p:sp>
        <p:nvSpPr>
          <p:cNvPr id="28" name="Title 16">
            <a:extLst>
              <a:ext uri="{FF2B5EF4-FFF2-40B4-BE49-F238E27FC236}">
                <a16:creationId xmlns:a16="http://schemas.microsoft.com/office/drawing/2014/main" id="{C39C5B34-A1E6-4250-B4B5-E80745E796B1}"/>
              </a:ext>
            </a:extLst>
          </p:cNvPr>
          <p:cNvSpPr txBox="1">
            <a:spLocks/>
          </p:cNvSpPr>
          <p:nvPr/>
        </p:nvSpPr>
        <p:spPr>
          <a:xfrm>
            <a:off x="465137" y="2665801"/>
            <a:ext cx="3507255" cy="113877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t>
            </a:r>
            <a:r>
              <a:rPr lang="en-US" sz="1400" b="0" spc="0">
                <a:solidFill>
                  <a:srgbClr val="0078D4"/>
                </a:solidFill>
              </a:rPr>
              <a:t>Develop</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Native containers and Kubernetes support in IDE</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Remote debugging and iteration for multi-containers</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Effective code merge </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Automatic containerization</a:t>
            </a:r>
          </a:p>
        </p:txBody>
      </p:sp>
      <p:sp>
        <p:nvSpPr>
          <p:cNvPr id="29" name="Title 16">
            <a:extLst>
              <a:ext uri="{FF2B5EF4-FFF2-40B4-BE49-F238E27FC236}">
                <a16:creationId xmlns:a16="http://schemas.microsoft.com/office/drawing/2014/main" id="{B1FC8999-13A2-456F-ADAB-F978AE046AF2}"/>
              </a:ext>
            </a:extLst>
          </p:cNvPr>
          <p:cNvSpPr txBox="1">
            <a:spLocks/>
          </p:cNvSpPr>
          <p:nvPr/>
        </p:nvSpPr>
        <p:spPr>
          <a:xfrm>
            <a:off x="465137" y="4111476"/>
            <a:ext cx="3507255" cy="132343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t>
            </a:r>
            <a:r>
              <a:rPr lang="en-US" sz="1400" b="0" spc="0">
                <a:solidFill>
                  <a:srgbClr val="0078D4"/>
                </a:solidFill>
              </a:rPr>
              <a:t>Deliver</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CI/CD pipeline with automated tasks in a few clicks</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Pre-configured canary deployment strategy</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In depth build and delivery process review and integration testing</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Private registry with Helm support</a:t>
            </a:r>
          </a:p>
        </p:txBody>
      </p:sp>
      <p:sp>
        <p:nvSpPr>
          <p:cNvPr id="30" name="Title 16">
            <a:extLst>
              <a:ext uri="{FF2B5EF4-FFF2-40B4-BE49-F238E27FC236}">
                <a16:creationId xmlns:a16="http://schemas.microsoft.com/office/drawing/2014/main" id="{972099AF-2BB1-42DF-B3AB-071CF9CB43C2}"/>
              </a:ext>
            </a:extLst>
          </p:cNvPr>
          <p:cNvSpPr txBox="1">
            <a:spLocks/>
          </p:cNvSpPr>
          <p:nvPr/>
        </p:nvSpPr>
        <p:spPr>
          <a:xfrm>
            <a:off x="465137" y="5741817"/>
            <a:ext cx="3507255" cy="95410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400" b="0" spc="0">
                <a:solidFill>
                  <a:srgbClr val="0078D4"/>
                </a:solidFill>
                <a:latin typeface="Segoe UI" panose="020B0502040204020203" pitchFamily="34" charset="0"/>
              </a:rPr>
              <a:t>͏</a:t>
            </a:r>
            <a:r>
              <a:rPr lang="en-US" sz="1400" b="0" spc="0">
                <a:solidFill>
                  <a:srgbClr val="0078D4"/>
                </a:solidFill>
              </a:rPr>
              <a:t>Operate</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Out-of-box control plane telemetry, log aggregation, and container health</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Declarative resource management </a:t>
            </a:r>
          </a:p>
          <a:p>
            <a:pPr marL="182880" indent="-182880">
              <a:buFont typeface="Arial" panose="020B0604020202020204" pitchFamily="34" charset="0"/>
              <a:buChar char="•"/>
              <a:defRPr/>
            </a:pPr>
            <a:r>
              <a:rPr lang="en-US" sz="1200" b="0" spc="0">
                <a:solidFill>
                  <a:schemeClr val="tx1"/>
                </a:solidFill>
                <a:latin typeface="Segoe UI" panose="020B0502040204020203" pitchFamily="34" charset="0"/>
              </a:rPr>
              <a:t>Auto scaling </a:t>
            </a:r>
          </a:p>
        </p:txBody>
      </p:sp>
      <p:grpSp>
        <p:nvGrpSpPr>
          <p:cNvPr id="25" name="Group 24">
            <a:extLst>
              <a:ext uri="{FF2B5EF4-FFF2-40B4-BE49-F238E27FC236}">
                <a16:creationId xmlns:a16="http://schemas.microsoft.com/office/drawing/2014/main" id="{910B97E0-97BC-49A1-8A75-72BC190B5BE8}"/>
              </a:ext>
            </a:extLst>
          </p:cNvPr>
          <p:cNvGrpSpPr/>
          <p:nvPr/>
        </p:nvGrpSpPr>
        <p:grpSpPr>
          <a:xfrm>
            <a:off x="4409037" y="2016284"/>
            <a:ext cx="7860821" cy="4367284"/>
            <a:chOff x="4319826" y="1736678"/>
            <a:chExt cx="7860821" cy="4367284"/>
          </a:xfrm>
        </p:grpSpPr>
        <p:sp>
          <p:nvSpPr>
            <p:cNvPr id="21" name="Rectangle 20">
              <a:extLst>
                <a:ext uri="{FF2B5EF4-FFF2-40B4-BE49-F238E27FC236}">
                  <a16:creationId xmlns:a16="http://schemas.microsoft.com/office/drawing/2014/main" id="{87EC9F5D-33A9-46F0-8E73-38F8CA07E839}"/>
                </a:ext>
              </a:extLst>
            </p:cNvPr>
            <p:cNvSpPr/>
            <p:nvPr/>
          </p:nvSpPr>
          <p:spPr bwMode="auto">
            <a:xfrm>
              <a:off x="7057264" y="1736678"/>
              <a:ext cx="2840774" cy="4367284"/>
            </a:xfrm>
            <a:prstGeom prst="rect">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B8277085-1262-4EAF-A232-3BD0A08A15BC}"/>
                </a:ext>
              </a:extLst>
            </p:cNvPr>
            <p:cNvGrpSpPr/>
            <p:nvPr/>
          </p:nvGrpSpPr>
          <p:grpSpPr>
            <a:xfrm>
              <a:off x="4319827" y="2579597"/>
              <a:ext cx="7860820" cy="3240658"/>
              <a:chOff x="4346289" y="2279263"/>
              <a:chExt cx="7860820" cy="3240658"/>
            </a:xfrm>
          </p:grpSpPr>
          <p:grpSp>
            <p:nvGrpSpPr>
              <p:cNvPr id="116" name="Group 115">
                <a:extLst>
                  <a:ext uri="{FF2B5EF4-FFF2-40B4-BE49-F238E27FC236}">
                    <a16:creationId xmlns:a16="http://schemas.microsoft.com/office/drawing/2014/main" id="{EF172DFC-ED68-4FF7-A832-42B89C7D9A25}"/>
                  </a:ext>
                </a:extLst>
              </p:cNvPr>
              <p:cNvGrpSpPr/>
              <p:nvPr/>
            </p:nvGrpSpPr>
            <p:grpSpPr>
              <a:xfrm>
                <a:off x="7717293" y="4885086"/>
                <a:ext cx="548640" cy="548640"/>
                <a:chOff x="6688595" y="5940429"/>
                <a:chExt cx="548640" cy="548640"/>
              </a:xfrm>
            </p:grpSpPr>
            <p:sp>
              <p:nvSpPr>
                <p:cNvPr id="210" name="Rectangle: Rounded Corners 209">
                  <a:extLst>
                    <a:ext uri="{FF2B5EF4-FFF2-40B4-BE49-F238E27FC236}">
                      <a16:creationId xmlns:a16="http://schemas.microsoft.com/office/drawing/2014/main" id="{A3CF8BCB-13A0-48FA-A87A-A4EA12C9AC93}"/>
                    </a:ext>
                  </a:extLst>
                </p:cNvPr>
                <p:cNvSpPr/>
                <p:nvPr/>
              </p:nvSpPr>
              <p:spPr bwMode="auto">
                <a:xfrm>
                  <a:off x="6688595" y="5940429"/>
                  <a:ext cx="548640" cy="548640"/>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211" name="Freeform: Shape 210">
                  <a:extLst>
                    <a:ext uri="{FF2B5EF4-FFF2-40B4-BE49-F238E27FC236}">
                      <a16:creationId xmlns:a16="http://schemas.microsoft.com/office/drawing/2014/main" id="{D67BF2F6-88E5-4809-A737-CBC07B4F74E5}"/>
                    </a:ext>
                  </a:extLst>
                </p:cNvPr>
                <p:cNvSpPr>
                  <a:spLocks noChangeAspect="1"/>
                </p:cNvSpPr>
                <p:nvPr/>
              </p:nvSpPr>
              <p:spPr bwMode="auto">
                <a:xfrm>
                  <a:off x="6798547"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20" name="Rectangle: Rounded Corners 119">
                <a:extLst>
                  <a:ext uri="{FF2B5EF4-FFF2-40B4-BE49-F238E27FC236}">
                    <a16:creationId xmlns:a16="http://schemas.microsoft.com/office/drawing/2014/main" id="{70110149-6AB3-449A-8609-C3E09F415236}"/>
                  </a:ext>
                </a:extLst>
              </p:cNvPr>
              <p:cNvSpPr/>
              <p:nvPr/>
            </p:nvSpPr>
            <p:spPr bwMode="auto">
              <a:xfrm>
                <a:off x="4346289" y="2665312"/>
                <a:ext cx="1990124" cy="10778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0E046B08-7C4E-42F9-A958-A65087948B47}"/>
                  </a:ext>
                </a:extLst>
              </p:cNvPr>
              <p:cNvSpPr txBox="1">
                <a:spLocks/>
              </p:cNvSpPr>
              <p:nvPr/>
            </p:nvSpPr>
            <p:spPr>
              <a:xfrm>
                <a:off x="4382458" y="2404677"/>
                <a:ext cx="76081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Inner loop</a:t>
                </a:r>
              </a:p>
            </p:txBody>
          </p:sp>
          <p:grpSp>
            <p:nvGrpSpPr>
              <p:cNvPr id="129" name="Group 128">
                <a:extLst>
                  <a:ext uri="{FF2B5EF4-FFF2-40B4-BE49-F238E27FC236}">
                    <a16:creationId xmlns:a16="http://schemas.microsoft.com/office/drawing/2014/main" id="{2660BF42-EB52-496A-AFF7-914839A62721}"/>
                  </a:ext>
                </a:extLst>
              </p:cNvPr>
              <p:cNvGrpSpPr/>
              <p:nvPr/>
            </p:nvGrpSpPr>
            <p:grpSpPr>
              <a:xfrm>
                <a:off x="4507632" y="2774491"/>
                <a:ext cx="1667438" cy="842500"/>
                <a:chOff x="1019964" y="3084455"/>
                <a:chExt cx="1634891" cy="826058"/>
              </a:xfrm>
            </p:grpSpPr>
            <p:grpSp>
              <p:nvGrpSpPr>
                <p:cNvPr id="187" name="Group 186">
                  <a:extLst>
                    <a:ext uri="{FF2B5EF4-FFF2-40B4-BE49-F238E27FC236}">
                      <a16:creationId xmlns:a16="http://schemas.microsoft.com/office/drawing/2014/main" id="{287D20AF-98C3-4EEA-9B62-F86C20B75237}"/>
                    </a:ext>
                  </a:extLst>
                </p:cNvPr>
                <p:cNvGrpSpPr/>
                <p:nvPr/>
              </p:nvGrpSpPr>
              <p:grpSpPr>
                <a:xfrm>
                  <a:off x="1590949" y="3558085"/>
                  <a:ext cx="528081" cy="166688"/>
                  <a:chOff x="5304203" y="3756536"/>
                  <a:chExt cx="528081" cy="166688"/>
                </a:xfrm>
              </p:grpSpPr>
              <p:cxnSp>
                <p:nvCxnSpPr>
                  <p:cNvPr id="208" name="Straight Arrow Connector 207">
                    <a:extLst>
                      <a:ext uri="{FF2B5EF4-FFF2-40B4-BE49-F238E27FC236}">
                        <a16:creationId xmlns:a16="http://schemas.microsoft.com/office/drawing/2014/main" id="{6C4155C8-150E-49F6-9970-BBF992445E9E}"/>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480E1823-39C6-47E2-A0A8-D2A2CAFF0406}"/>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8" name="Title 1">
                  <a:extLst>
                    <a:ext uri="{FF2B5EF4-FFF2-40B4-BE49-F238E27FC236}">
                      <a16:creationId xmlns:a16="http://schemas.microsoft.com/office/drawing/2014/main" id="{2D3AE0A5-3F24-49BE-9447-1DC6264229CD}"/>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00" spc="0">
                      <a:solidFill>
                        <a:srgbClr val="000000"/>
                      </a:solidFill>
                      <a:latin typeface="Segoe UI"/>
                      <a:cs typeface="Segoe UI Semibold" panose="020B0702040204020203" pitchFamily="34" charset="0"/>
                    </a:rPr>
                    <a:t>Test</a:t>
                  </a:r>
                </a:p>
              </p:txBody>
            </p:sp>
            <p:sp>
              <p:nvSpPr>
                <p:cNvPr id="189" name="Title 1">
                  <a:extLst>
                    <a:ext uri="{FF2B5EF4-FFF2-40B4-BE49-F238E27FC236}">
                      <a16:creationId xmlns:a16="http://schemas.microsoft.com/office/drawing/2014/main" id="{BFB3A512-EAD6-4DDB-BA15-5F02F252D75F}"/>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defRPr/>
                  </a:pPr>
                  <a:r>
                    <a:rPr lang="en-US" sz="800" spc="0">
                      <a:solidFill>
                        <a:srgbClr val="000000"/>
                      </a:solidFill>
                      <a:latin typeface="Segoe UI"/>
                      <a:cs typeface="Segoe UI Semibold" panose="020B0702040204020203" pitchFamily="34" charset="0"/>
                    </a:rPr>
                    <a:t>Debug</a:t>
                  </a:r>
                </a:p>
              </p:txBody>
            </p:sp>
            <p:sp>
              <p:nvSpPr>
                <p:cNvPr id="190" name="Title 1">
                  <a:extLst>
                    <a:ext uri="{FF2B5EF4-FFF2-40B4-BE49-F238E27FC236}">
                      <a16:creationId xmlns:a16="http://schemas.microsoft.com/office/drawing/2014/main" id="{3BFD4D6B-7157-4C79-A6DD-C480A83A0B6B}"/>
                    </a:ext>
                  </a:extLst>
                </p:cNvPr>
                <p:cNvSpPr txBox="1">
                  <a:spLocks/>
                </p:cNvSpPr>
                <p:nvPr/>
              </p:nvSpPr>
              <p:spPr>
                <a:xfrm>
                  <a:off x="1019964" y="3084455"/>
                  <a:ext cx="601487" cy="24141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Azure DevSpaces</a:t>
                  </a:r>
                </a:p>
              </p:txBody>
            </p:sp>
            <p:sp>
              <p:nvSpPr>
                <p:cNvPr id="191" name="Title 1">
                  <a:extLst>
                    <a:ext uri="{FF2B5EF4-FFF2-40B4-BE49-F238E27FC236}">
                      <a16:creationId xmlns:a16="http://schemas.microsoft.com/office/drawing/2014/main" id="{956527EE-0361-451E-B6DF-ED3E777225CB}"/>
                    </a:ext>
                  </a:extLst>
                </p:cNvPr>
                <p:cNvSpPr txBox="1">
                  <a:spLocks/>
                </p:cNvSpPr>
                <p:nvPr/>
              </p:nvSpPr>
              <p:spPr>
                <a:xfrm>
                  <a:off x="2121266" y="3084455"/>
                  <a:ext cx="533589" cy="24141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192" name="Group 191">
                  <a:extLst>
                    <a:ext uri="{FF2B5EF4-FFF2-40B4-BE49-F238E27FC236}">
                      <a16:creationId xmlns:a16="http://schemas.microsoft.com/office/drawing/2014/main" id="{E5F202B0-BBD7-499E-9378-126C4BB51EEA}"/>
                    </a:ext>
                  </a:extLst>
                </p:cNvPr>
                <p:cNvGrpSpPr/>
                <p:nvPr/>
              </p:nvGrpSpPr>
              <p:grpSpPr>
                <a:xfrm>
                  <a:off x="1054184" y="3372344"/>
                  <a:ext cx="533589" cy="533589"/>
                  <a:chOff x="1054184" y="3372344"/>
                  <a:chExt cx="533589" cy="533589"/>
                </a:xfrm>
              </p:grpSpPr>
              <p:sp>
                <p:nvSpPr>
                  <p:cNvPr id="206" name="Rectangle: Rounded Corners 205">
                    <a:extLst>
                      <a:ext uri="{FF2B5EF4-FFF2-40B4-BE49-F238E27FC236}">
                        <a16:creationId xmlns:a16="http://schemas.microsoft.com/office/drawing/2014/main" id="{BA70B9C5-F4A5-47E0-A90B-1E28FEEA45F5}"/>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07" name="Graphic 206">
                    <a:extLst>
                      <a:ext uri="{FF2B5EF4-FFF2-40B4-BE49-F238E27FC236}">
                        <a16:creationId xmlns:a16="http://schemas.microsoft.com/office/drawing/2014/main" id="{92DDE328-60B2-43DE-99FE-6CF67872D48C}"/>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1151814" y="3469974"/>
                    <a:ext cx="338328" cy="338328"/>
                  </a:xfrm>
                  <a:prstGeom prst="rect">
                    <a:avLst/>
                  </a:prstGeom>
                </p:spPr>
              </p:pic>
            </p:grpSp>
            <p:grpSp>
              <p:nvGrpSpPr>
                <p:cNvPr id="193" name="Group 192">
                  <a:extLst>
                    <a:ext uri="{FF2B5EF4-FFF2-40B4-BE49-F238E27FC236}">
                      <a16:creationId xmlns:a16="http://schemas.microsoft.com/office/drawing/2014/main" id="{B6F2EB2E-92D0-43C0-ADF5-2EA520C29218}"/>
                    </a:ext>
                  </a:extLst>
                </p:cNvPr>
                <p:cNvGrpSpPr/>
                <p:nvPr/>
              </p:nvGrpSpPr>
              <p:grpSpPr>
                <a:xfrm>
                  <a:off x="2121266" y="3372344"/>
                  <a:ext cx="533589" cy="533589"/>
                  <a:chOff x="2121266" y="3372344"/>
                  <a:chExt cx="533589" cy="533589"/>
                </a:xfrm>
              </p:grpSpPr>
              <p:sp>
                <p:nvSpPr>
                  <p:cNvPr id="194" name="Rectangle: Rounded Corners 193">
                    <a:extLst>
                      <a:ext uri="{FF2B5EF4-FFF2-40B4-BE49-F238E27FC236}">
                        <a16:creationId xmlns:a16="http://schemas.microsoft.com/office/drawing/2014/main" id="{D2755C2E-B98B-4EB2-9F35-7F914C0B0845}"/>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95" name="Group 194">
                    <a:extLst>
                      <a:ext uri="{FF2B5EF4-FFF2-40B4-BE49-F238E27FC236}">
                        <a16:creationId xmlns:a16="http://schemas.microsoft.com/office/drawing/2014/main" id="{80A46FF4-3FF3-421F-A262-704CAA7081B7}"/>
                      </a:ext>
                    </a:extLst>
                  </p:cNvPr>
                  <p:cNvGrpSpPr/>
                  <p:nvPr/>
                </p:nvGrpSpPr>
                <p:grpSpPr>
                  <a:xfrm>
                    <a:off x="2210352" y="3471248"/>
                    <a:ext cx="355417" cy="335781"/>
                    <a:chOff x="3172902" y="4132385"/>
                    <a:chExt cx="355417" cy="335781"/>
                  </a:xfrm>
                </p:grpSpPr>
                <p:grpSp>
                  <p:nvGrpSpPr>
                    <p:cNvPr id="196" name="Group 195">
                      <a:extLst>
                        <a:ext uri="{FF2B5EF4-FFF2-40B4-BE49-F238E27FC236}">
                          <a16:creationId xmlns:a16="http://schemas.microsoft.com/office/drawing/2014/main" id="{F816569B-A42E-4858-822D-E7709372C2C5}"/>
                        </a:ext>
                      </a:extLst>
                    </p:cNvPr>
                    <p:cNvGrpSpPr/>
                    <p:nvPr/>
                  </p:nvGrpSpPr>
                  <p:grpSpPr>
                    <a:xfrm>
                      <a:off x="3234030" y="4132385"/>
                      <a:ext cx="233160" cy="110531"/>
                      <a:chOff x="3234867" y="4132385"/>
                      <a:chExt cx="233160" cy="110531"/>
                    </a:xfrm>
                  </p:grpSpPr>
                  <p:sp>
                    <p:nvSpPr>
                      <p:cNvPr id="204" name="Freeform: Shape 203">
                        <a:extLst>
                          <a:ext uri="{FF2B5EF4-FFF2-40B4-BE49-F238E27FC236}">
                            <a16:creationId xmlns:a16="http://schemas.microsoft.com/office/drawing/2014/main" id="{083EBF3A-7499-4178-9E0D-D28ECB56CE5A}"/>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205" name="Freeform: Shape 204">
                        <a:extLst>
                          <a:ext uri="{FF2B5EF4-FFF2-40B4-BE49-F238E27FC236}">
                            <a16:creationId xmlns:a16="http://schemas.microsoft.com/office/drawing/2014/main" id="{21B2ED78-1C4B-4A0D-A537-73BBE9D64A1F}"/>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97" name="Group 196">
                      <a:extLst>
                        <a:ext uri="{FF2B5EF4-FFF2-40B4-BE49-F238E27FC236}">
                          <a16:creationId xmlns:a16="http://schemas.microsoft.com/office/drawing/2014/main" id="{B695ED83-9E48-4E22-9C98-9C6A53E9EA11}"/>
                        </a:ext>
                      </a:extLst>
                    </p:cNvPr>
                    <p:cNvGrpSpPr/>
                    <p:nvPr/>
                  </p:nvGrpSpPr>
                  <p:grpSpPr>
                    <a:xfrm>
                      <a:off x="3172902" y="4245010"/>
                      <a:ext cx="355417" cy="110531"/>
                      <a:chOff x="3172902" y="4244590"/>
                      <a:chExt cx="355417" cy="110531"/>
                    </a:xfrm>
                  </p:grpSpPr>
                  <p:sp>
                    <p:nvSpPr>
                      <p:cNvPr id="201" name="Freeform: Shape 200">
                        <a:extLst>
                          <a:ext uri="{FF2B5EF4-FFF2-40B4-BE49-F238E27FC236}">
                            <a16:creationId xmlns:a16="http://schemas.microsoft.com/office/drawing/2014/main" id="{C9E7A65E-4450-43E7-98FA-6C7FC2AB3FAA}"/>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202" name="Freeform: Shape 201">
                        <a:extLst>
                          <a:ext uri="{FF2B5EF4-FFF2-40B4-BE49-F238E27FC236}">
                            <a16:creationId xmlns:a16="http://schemas.microsoft.com/office/drawing/2014/main" id="{C00281FF-8E7A-4748-8E61-7579632AAD74}"/>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203" name="Freeform: Shape 202">
                        <a:extLst>
                          <a:ext uri="{FF2B5EF4-FFF2-40B4-BE49-F238E27FC236}">
                            <a16:creationId xmlns:a16="http://schemas.microsoft.com/office/drawing/2014/main" id="{570F81F1-00E3-4A59-8012-C087C6C88E1D}"/>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98" name="Group 197">
                      <a:extLst>
                        <a:ext uri="{FF2B5EF4-FFF2-40B4-BE49-F238E27FC236}">
                          <a16:creationId xmlns:a16="http://schemas.microsoft.com/office/drawing/2014/main" id="{175F92AB-104D-4D5F-A594-CB843D8F3F4A}"/>
                        </a:ext>
                      </a:extLst>
                    </p:cNvPr>
                    <p:cNvGrpSpPr/>
                    <p:nvPr/>
                  </p:nvGrpSpPr>
                  <p:grpSpPr>
                    <a:xfrm>
                      <a:off x="3234030" y="4357635"/>
                      <a:ext cx="233160" cy="110531"/>
                      <a:chOff x="3234867" y="4132385"/>
                      <a:chExt cx="233160" cy="110531"/>
                    </a:xfrm>
                  </p:grpSpPr>
                  <p:sp>
                    <p:nvSpPr>
                      <p:cNvPr id="199" name="Freeform: Shape 198">
                        <a:extLst>
                          <a:ext uri="{FF2B5EF4-FFF2-40B4-BE49-F238E27FC236}">
                            <a16:creationId xmlns:a16="http://schemas.microsoft.com/office/drawing/2014/main" id="{EC8CD8D6-9D90-4087-AF19-26828A77AE2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200" name="Freeform: Shape 199">
                        <a:extLst>
                          <a:ext uri="{FF2B5EF4-FFF2-40B4-BE49-F238E27FC236}">
                            <a16:creationId xmlns:a16="http://schemas.microsoft.com/office/drawing/2014/main" id="{55BD768E-B836-4203-BEDB-8361F280C89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grpSp>
          </p:grpSp>
          <p:sp>
            <p:nvSpPr>
              <p:cNvPr id="185" name="Rectangle: Rounded Corners 184">
                <a:extLst>
                  <a:ext uri="{FF2B5EF4-FFF2-40B4-BE49-F238E27FC236}">
                    <a16:creationId xmlns:a16="http://schemas.microsoft.com/office/drawing/2014/main" id="{5AA20EA1-4F21-4559-B933-B30C4F1E2A3E}"/>
                  </a:ext>
                </a:extLst>
              </p:cNvPr>
              <p:cNvSpPr/>
              <p:nvPr/>
            </p:nvSpPr>
            <p:spPr bwMode="auto">
              <a:xfrm>
                <a:off x="6730208" y="2789539"/>
                <a:ext cx="839343" cy="839343"/>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sp>
            <p:nvSpPr>
              <p:cNvPr id="134" name="Title 1">
                <a:extLst>
                  <a:ext uri="{FF2B5EF4-FFF2-40B4-BE49-F238E27FC236}">
                    <a16:creationId xmlns:a16="http://schemas.microsoft.com/office/drawing/2014/main" id="{474E326B-C59F-4715-98A0-E6BB5B826DC7}"/>
                  </a:ext>
                </a:extLst>
              </p:cNvPr>
              <p:cNvSpPr txBox="1">
                <a:spLocks/>
              </p:cNvSpPr>
              <p:nvPr/>
            </p:nvSpPr>
            <p:spPr>
              <a:xfrm>
                <a:off x="7391288" y="4424439"/>
                <a:ext cx="1191309" cy="200055"/>
              </a:xfrm>
              <a:prstGeom prst="rect">
                <a:avLst/>
              </a:prstGeom>
            </p:spPr>
            <p:txBody>
              <a:bodyPr vert="horz" wrap="square" lIns="0" tIns="4572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Azure Pipelines</a:t>
                </a:r>
              </a:p>
            </p:txBody>
          </p:sp>
          <p:grpSp>
            <p:nvGrpSpPr>
              <p:cNvPr id="135" name="Group 134">
                <a:extLst>
                  <a:ext uri="{FF2B5EF4-FFF2-40B4-BE49-F238E27FC236}">
                    <a16:creationId xmlns:a16="http://schemas.microsoft.com/office/drawing/2014/main" id="{46483D03-73A8-44AA-B524-604248BD84C5}"/>
                  </a:ext>
                </a:extLst>
              </p:cNvPr>
              <p:cNvGrpSpPr/>
              <p:nvPr/>
            </p:nvGrpSpPr>
            <p:grpSpPr>
              <a:xfrm>
                <a:off x="7551045" y="4665059"/>
                <a:ext cx="839342" cy="842555"/>
                <a:chOff x="6688595" y="5940429"/>
                <a:chExt cx="548640" cy="548640"/>
              </a:xfrm>
            </p:grpSpPr>
            <p:sp>
              <p:nvSpPr>
                <p:cNvPr id="181" name="Rectangle: Rounded Corners 180">
                  <a:extLst>
                    <a:ext uri="{FF2B5EF4-FFF2-40B4-BE49-F238E27FC236}">
                      <a16:creationId xmlns:a16="http://schemas.microsoft.com/office/drawing/2014/main" id="{A090493D-7DE5-4222-A687-79F9C3EE05BC}"/>
                    </a:ext>
                  </a:extLst>
                </p:cNvPr>
                <p:cNvSpPr/>
                <p:nvPr/>
              </p:nvSpPr>
              <p:spPr bwMode="auto">
                <a:xfrm>
                  <a:off x="6688595" y="594042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82" name="Freeform: Shape 181">
                  <a:extLst>
                    <a:ext uri="{FF2B5EF4-FFF2-40B4-BE49-F238E27FC236}">
                      <a16:creationId xmlns:a16="http://schemas.microsoft.com/office/drawing/2014/main" id="{BE9869D6-3D01-48EE-B208-70D111BAF1CD}"/>
                    </a:ext>
                  </a:extLst>
                </p:cNvPr>
                <p:cNvSpPr>
                  <a:spLocks noChangeAspect="1"/>
                </p:cNvSpPr>
                <p:nvPr/>
              </p:nvSpPr>
              <p:spPr bwMode="auto">
                <a:xfrm>
                  <a:off x="6798547" y="6050461"/>
                  <a:ext cx="328736" cy="32863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36" name="Title 1">
                <a:extLst>
                  <a:ext uri="{FF2B5EF4-FFF2-40B4-BE49-F238E27FC236}">
                    <a16:creationId xmlns:a16="http://schemas.microsoft.com/office/drawing/2014/main" id="{F6BB74FA-25DB-4848-A7FB-294103580110}"/>
                  </a:ext>
                </a:extLst>
              </p:cNvPr>
              <p:cNvSpPr txBox="1">
                <a:spLocks/>
              </p:cNvSpPr>
              <p:nvPr/>
            </p:nvSpPr>
            <p:spPr>
              <a:xfrm>
                <a:off x="6730208" y="2433147"/>
                <a:ext cx="8393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Source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code control</a:t>
                </a:r>
              </a:p>
            </p:txBody>
          </p:sp>
          <p:grpSp>
            <p:nvGrpSpPr>
              <p:cNvPr id="137" name="Group 136">
                <a:extLst>
                  <a:ext uri="{FF2B5EF4-FFF2-40B4-BE49-F238E27FC236}">
                    <a16:creationId xmlns:a16="http://schemas.microsoft.com/office/drawing/2014/main" id="{6901B565-7DD0-4058-9E8E-8AC8BBE7A71D}"/>
                  </a:ext>
                </a:extLst>
              </p:cNvPr>
              <p:cNvGrpSpPr/>
              <p:nvPr/>
            </p:nvGrpSpPr>
            <p:grpSpPr>
              <a:xfrm>
                <a:off x="8438217" y="2279263"/>
                <a:ext cx="839343" cy="1349620"/>
                <a:chOff x="7409519" y="3334606"/>
                <a:chExt cx="839343" cy="1349620"/>
              </a:xfrm>
            </p:grpSpPr>
            <p:sp>
              <p:nvSpPr>
                <p:cNvPr id="177" name="Title 1">
                  <a:extLst>
                    <a:ext uri="{FF2B5EF4-FFF2-40B4-BE49-F238E27FC236}">
                      <a16:creationId xmlns:a16="http://schemas.microsoft.com/office/drawing/2014/main" id="{5CF0D56A-5DA8-47AB-831D-449858409F51}"/>
                    </a:ext>
                  </a:extLst>
                </p:cNvPr>
                <p:cNvSpPr txBox="1">
                  <a:spLocks/>
                </p:cNvSpPr>
                <p:nvPr/>
              </p:nvSpPr>
              <p:spPr>
                <a:xfrm>
                  <a:off x="7482254" y="3334606"/>
                  <a:ext cx="69387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Azure Container Registry</a:t>
                  </a:r>
                </a:p>
              </p:txBody>
            </p:sp>
            <p:grpSp>
              <p:nvGrpSpPr>
                <p:cNvPr id="178" name="Group 177">
                  <a:extLst>
                    <a:ext uri="{FF2B5EF4-FFF2-40B4-BE49-F238E27FC236}">
                      <a16:creationId xmlns:a16="http://schemas.microsoft.com/office/drawing/2014/main" id="{C12A0232-56CD-4C97-848E-57ADF108AD05}"/>
                    </a:ext>
                  </a:extLst>
                </p:cNvPr>
                <p:cNvGrpSpPr/>
                <p:nvPr/>
              </p:nvGrpSpPr>
              <p:grpSpPr>
                <a:xfrm>
                  <a:off x="7409519" y="3844884"/>
                  <a:ext cx="839343" cy="839342"/>
                  <a:chOff x="5824800" y="1539202"/>
                  <a:chExt cx="822960" cy="822960"/>
                </a:xfrm>
              </p:grpSpPr>
              <p:sp>
                <p:nvSpPr>
                  <p:cNvPr id="179" name="Rectangle: Rounded Corners 178">
                    <a:extLst>
                      <a:ext uri="{FF2B5EF4-FFF2-40B4-BE49-F238E27FC236}">
                        <a16:creationId xmlns:a16="http://schemas.microsoft.com/office/drawing/2014/main" id="{0E0C8EA8-1E4A-441C-9D80-F8652B1AE538}"/>
                      </a:ext>
                    </a:extLst>
                  </p:cNvPr>
                  <p:cNvSpPr/>
                  <p:nvPr/>
                </p:nvSpPr>
                <p:spPr bwMode="auto">
                  <a:xfrm>
                    <a:off x="5824800" y="1539202"/>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80" name="Graphic 179">
                    <a:extLst>
                      <a:ext uri="{FF2B5EF4-FFF2-40B4-BE49-F238E27FC236}">
                        <a16:creationId xmlns:a16="http://schemas.microsoft.com/office/drawing/2014/main" id="{53BEC227-2D23-480E-B385-C942AF06BDD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5930334" y="1644736"/>
                    <a:ext cx="611893" cy="611893"/>
                  </a:xfrm>
                  <a:prstGeom prst="rect">
                    <a:avLst/>
                  </a:prstGeom>
                </p:spPr>
              </p:pic>
            </p:grpSp>
          </p:grpSp>
          <p:grpSp>
            <p:nvGrpSpPr>
              <p:cNvPr id="138" name="Group 137">
                <a:extLst>
                  <a:ext uri="{FF2B5EF4-FFF2-40B4-BE49-F238E27FC236}">
                    <a16:creationId xmlns:a16="http://schemas.microsoft.com/office/drawing/2014/main" id="{9750E7EB-3EB1-4C5B-9C8E-7497E65FCA14}"/>
                  </a:ext>
                </a:extLst>
              </p:cNvPr>
              <p:cNvGrpSpPr/>
              <p:nvPr/>
            </p:nvGrpSpPr>
            <p:grpSpPr>
              <a:xfrm>
                <a:off x="9079512" y="4604426"/>
                <a:ext cx="827321" cy="755412"/>
                <a:chOff x="8050814" y="5733657"/>
                <a:chExt cx="827321" cy="755412"/>
              </a:xfrm>
            </p:grpSpPr>
            <p:sp>
              <p:nvSpPr>
                <p:cNvPr id="173" name="Title 1">
                  <a:extLst>
                    <a:ext uri="{FF2B5EF4-FFF2-40B4-BE49-F238E27FC236}">
                      <a16:creationId xmlns:a16="http://schemas.microsoft.com/office/drawing/2014/main" id="{C373FD24-6862-4A77-9112-82096F707FB5}"/>
                    </a:ext>
                  </a:extLst>
                </p:cNvPr>
                <p:cNvSpPr txBox="1">
                  <a:spLocks/>
                </p:cNvSpPr>
                <p:nvPr/>
              </p:nvSpPr>
              <p:spPr>
                <a:xfrm>
                  <a:off x="8050814" y="5733657"/>
                  <a:ext cx="827321"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Helm chart </a:t>
                  </a:r>
                </a:p>
              </p:txBody>
            </p:sp>
            <p:grpSp>
              <p:nvGrpSpPr>
                <p:cNvPr id="174" name="Group 173">
                  <a:extLst>
                    <a:ext uri="{FF2B5EF4-FFF2-40B4-BE49-F238E27FC236}">
                      <a16:creationId xmlns:a16="http://schemas.microsoft.com/office/drawing/2014/main" id="{A27319F6-1FA1-4073-9AAC-2CEAB5234365}"/>
                    </a:ext>
                  </a:extLst>
                </p:cNvPr>
                <p:cNvGrpSpPr/>
                <p:nvPr/>
              </p:nvGrpSpPr>
              <p:grpSpPr>
                <a:xfrm>
                  <a:off x="8190154" y="5940429"/>
                  <a:ext cx="548640" cy="548640"/>
                  <a:chOff x="2544050" y="5011012"/>
                  <a:chExt cx="548640" cy="548640"/>
                </a:xfrm>
              </p:grpSpPr>
              <p:sp>
                <p:nvSpPr>
                  <p:cNvPr id="175" name="Rectangle: Rounded Corners 174">
                    <a:extLst>
                      <a:ext uri="{FF2B5EF4-FFF2-40B4-BE49-F238E27FC236}">
                        <a16:creationId xmlns:a16="http://schemas.microsoft.com/office/drawing/2014/main" id="{C78F783A-C40F-4AB4-8EB9-D591871C9EFB}"/>
                      </a:ext>
                    </a:extLst>
                  </p:cNvPr>
                  <p:cNvSpPr/>
                  <p:nvPr/>
                </p:nvSpPr>
                <p:spPr bwMode="auto">
                  <a:xfrm>
                    <a:off x="2544050" y="5011012"/>
                    <a:ext cx="548640" cy="5486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a:solidFill>
                        <a:srgbClr val="505050"/>
                      </a:solidFill>
                      <a:latin typeface="Segoe UI"/>
                      <a:cs typeface="Segoe UI" pitchFamily="34" charset="0"/>
                    </a:endParaRPr>
                  </a:p>
                </p:txBody>
              </p:sp>
              <p:sp>
                <p:nvSpPr>
                  <p:cNvPr id="176" name="CRMArticles_EFF5" title="Icon of two documents stacked together with writing on them">
                    <a:extLst>
                      <a:ext uri="{FF2B5EF4-FFF2-40B4-BE49-F238E27FC236}">
                        <a16:creationId xmlns:a16="http://schemas.microsoft.com/office/drawing/2014/main" id="{8EDA9EB1-1F67-48F4-9812-FBE7001CF617}"/>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grpSp>
          </p:grpSp>
          <p:cxnSp>
            <p:nvCxnSpPr>
              <p:cNvPr id="139" name="Connector: Elbow 138">
                <a:extLst>
                  <a:ext uri="{FF2B5EF4-FFF2-40B4-BE49-F238E27FC236}">
                    <a16:creationId xmlns:a16="http://schemas.microsoft.com/office/drawing/2014/main" id="{1A1BCB92-FC37-47A6-89EE-6B6736D929AB}"/>
                  </a:ext>
                </a:extLst>
              </p:cNvPr>
              <p:cNvCxnSpPr>
                <a:cxnSpLocks/>
                <a:stCxn id="134" idx="0"/>
                <a:endCxn id="179" idx="1"/>
              </p:cNvCxnSpPr>
              <p:nvPr/>
            </p:nvCxnSpPr>
            <p:spPr>
              <a:xfrm rot="5400000" flipH="1" flipV="1">
                <a:off x="7604967" y="3591189"/>
                <a:ext cx="1215227" cy="451274"/>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425E6205-80BC-4011-B531-2CDC2BD4E0AA}"/>
                  </a:ext>
                </a:extLst>
              </p:cNvPr>
              <p:cNvCxnSpPr>
                <a:cxnSpLocks/>
                <a:stCxn id="175" idx="1"/>
                <a:endCxn id="181" idx="3"/>
              </p:cNvCxnSpPr>
              <p:nvPr/>
            </p:nvCxnSpPr>
            <p:spPr>
              <a:xfrm flipH="1">
                <a:off x="8390387" y="5085518"/>
                <a:ext cx="828465" cy="81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F221EAB6-4415-46E2-9FB2-FBEF85F3A233}"/>
                  </a:ext>
                </a:extLst>
              </p:cNvPr>
              <p:cNvCxnSpPr>
                <a:cxnSpLocks/>
                <a:stCxn id="173" idx="0"/>
                <a:endCxn id="179" idx="3"/>
              </p:cNvCxnSpPr>
              <p:nvPr/>
            </p:nvCxnSpPr>
            <p:spPr>
              <a:xfrm rot="16200000" flipV="1">
                <a:off x="8791007" y="3902259"/>
                <a:ext cx="1188720" cy="215613"/>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6325988C-2D9B-4101-B749-47B4F9C4B326}"/>
                  </a:ext>
                </a:extLst>
              </p:cNvPr>
              <p:cNvGrpSpPr/>
              <p:nvPr/>
            </p:nvGrpSpPr>
            <p:grpSpPr>
              <a:xfrm>
                <a:off x="7575561" y="3406835"/>
                <a:ext cx="832104" cy="908631"/>
                <a:chOff x="6546863" y="4462178"/>
                <a:chExt cx="832104" cy="908631"/>
              </a:xfrm>
            </p:grpSpPr>
            <p:sp>
              <p:nvSpPr>
                <p:cNvPr id="170" name="Title 1">
                  <a:extLst>
                    <a:ext uri="{FF2B5EF4-FFF2-40B4-BE49-F238E27FC236}">
                      <a16:creationId xmlns:a16="http://schemas.microsoft.com/office/drawing/2014/main" id="{54C730F8-697A-490E-9926-0D84C970226D}"/>
                    </a:ext>
                  </a:extLst>
                </p:cNvPr>
                <p:cNvSpPr txBox="1">
                  <a:spLocks/>
                </p:cNvSpPr>
                <p:nvPr/>
              </p:nvSpPr>
              <p:spPr>
                <a:xfrm>
                  <a:off x="6546863" y="4462178"/>
                  <a:ext cx="832104" cy="400110"/>
                </a:xfrm>
                <a:prstGeom prst="rect">
                  <a:avLst/>
                </a:prstGeom>
                <a:solidFill>
                  <a:srgbClr val="F7F7F7"/>
                </a:solidFill>
              </p:spPr>
              <p:txBody>
                <a:bodyPr vert="horz" wrap="square" lIns="0" tIns="0" rIns="0" bIns="91440"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32384">
                    <a:defRPr/>
                  </a:pPr>
                  <a:r>
                    <a:rPr lang="en-US">
                      <a:solidFill>
                        <a:srgbClr val="000000"/>
                      </a:solidFill>
                    </a:rPr>
                    <a:t>Container image</a:t>
                  </a:r>
                </a:p>
              </p:txBody>
            </p:sp>
            <p:sp>
              <p:nvSpPr>
                <p:cNvPr id="171" name="Rectangle: Rounded Corners 170">
                  <a:extLst>
                    <a:ext uri="{FF2B5EF4-FFF2-40B4-BE49-F238E27FC236}">
                      <a16:creationId xmlns:a16="http://schemas.microsoft.com/office/drawing/2014/main" id="{FC7FBAA7-0F83-4171-8CBD-68BFF5B6DD4E}"/>
                    </a:ext>
                  </a:extLst>
                </p:cNvPr>
                <p:cNvSpPr/>
                <p:nvPr/>
              </p:nvSpPr>
              <p:spPr bwMode="auto">
                <a:xfrm>
                  <a:off x="6688595" y="4822169"/>
                  <a:ext cx="548640" cy="54864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72" name="Freeform: Shape 171">
                  <a:extLst>
                    <a:ext uri="{FF2B5EF4-FFF2-40B4-BE49-F238E27FC236}">
                      <a16:creationId xmlns:a16="http://schemas.microsoft.com/office/drawing/2014/main" id="{1D8EFAFD-765B-4B19-83E0-3BF862C0BB45}"/>
                    </a:ext>
                  </a:extLst>
                </p:cNvPr>
                <p:cNvSpPr/>
                <p:nvPr/>
              </p:nvSpPr>
              <p:spPr>
                <a:xfrm>
                  <a:off x="6763742" y="4955263"/>
                  <a:ext cx="398346" cy="282453"/>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0078D4"/>
                </a:solidFill>
                <a:ln w="9525" cap="flat">
                  <a:noFill/>
                  <a:prstDash val="solid"/>
                  <a:miter/>
                </a:ln>
              </p:spPr>
              <p:txBody>
                <a:bodyPr wrap="square" rtlCol="0" anchor="ctr">
                  <a:noAutofit/>
                </a:bodyPr>
                <a:lstStyle/>
                <a:p>
                  <a:endParaRPr lang="en-US"/>
                </a:p>
              </p:txBody>
            </p:sp>
          </p:grpSp>
          <p:cxnSp>
            <p:nvCxnSpPr>
              <p:cNvPr id="143" name="Connector: Elbow 142">
                <a:extLst>
                  <a:ext uri="{FF2B5EF4-FFF2-40B4-BE49-F238E27FC236}">
                    <a16:creationId xmlns:a16="http://schemas.microsoft.com/office/drawing/2014/main" id="{D5FD5516-3029-489B-B28A-A25F93122586}"/>
                  </a:ext>
                </a:extLst>
              </p:cNvPr>
              <p:cNvCxnSpPr>
                <a:stCxn id="185" idx="2"/>
                <a:endCxn id="181" idx="1"/>
              </p:cNvCxnSpPr>
              <p:nvPr/>
            </p:nvCxnSpPr>
            <p:spPr>
              <a:xfrm rot="16200000" flipH="1">
                <a:off x="6621735" y="4157026"/>
                <a:ext cx="1457455" cy="401165"/>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0C8EE290-A6AA-46DA-84F0-A53EBB641C26}"/>
                  </a:ext>
                </a:extLst>
              </p:cNvPr>
              <p:cNvGrpSpPr/>
              <p:nvPr/>
            </p:nvGrpSpPr>
            <p:grpSpPr>
              <a:xfrm>
                <a:off x="10082623" y="2279263"/>
                <a:ext cx="839343" cy="1349620"/>
                <a:chOff x="9119241" y="3334606"/>
                <a:chExt cx="839343" cy="1349620"/>
              </a:xfrm>
            </p:grpSpPr>
            <p:sp>
              <p:nvSpPr>
                <p:cNvPr id="163" name="Title 1">
                  <a:extLst>
                    <a:ext uri="{FF2B5EF4-FFF2-40B4-BE49-F238E27FC236}">
                      <a16:creationId xmlns:a16="http://schemas.microsoft.com/office/drawing/2014/main" id="{21C48091-8AB6-4853-8937-7A019CC7ED95}"/>
                    </a:ext>
                  </a:extLst>
                </p:cNvPr>
                <p:cNvSpPr txBox="1">
                  <a:spLocks/>
                </p:cNvSpPr>
                <p:nvPr/>
              </p:nvSpPr>
              <p:spPr>
                <a:xfrm>
                  <a:off x="9119241" y="3334606"/>
                  <a:ext cx="69387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932384">
                    <a:defRPr/>
                  </a:pPr>
                  <a:r>
                    <a:rPr lang="en-US">
                      <a:solidFill>
                        <a:srgbClr val="000000"/>
                      </a:solidFill>
                    </a:rPr>
                    <a:t>AKS production cluster</a:t>
                  </a:r>
                </a:p>
              </p:txBody>
            </p:sp>
            <p:sp>
              <p:nvSpPr>
                <p:cNvPr id="164" name="Rectangle: Rounded Corners 163">
                  <a:extLst>
                    <a:ext uri="{FF2B5EF4-FFF2-40B4-BE49-F238E27FC236}">
                      <a16:creationId xmlns:a16="http://schemas.microsoft.com/office/drawing/2014/main" id="{7DCFF1DD-2BF3-4CB8-A446-42AB342E77AA}"/>
                    </a:ext>
                  </a:extLst>
                </p:cNvPr>
                <p:cNvSpPr/>
                <p:nvPr/>
              </p:nvSpPr>
              <p:spPr bwMode="auto">
                <a:xfrm>
                  <a:off x="9119241" y="3844883"/>
                  <a:ext cx="839343" cy="83934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65" name="Group 164">
                  <a:extLst>
                    <a:ext uri="{FF2B5EF4-FFF2-40B4-BE49-F238E27FC236}">
                      <a16:creationId xmlns:a16="http://schemas.microsoft.com/office/drawing/2014/main" id="{AC3B6A7E-155F-4839-9F77-0C43B50CECFF}"/>
                    </a:ext>
                  </a:extLst>
                </p:cNvPr>
                <p:cNvGrpSpPr/>
                <p:nvPr/>
              </p:nvGrpSpPr>
              <p:grpSpPr>
                <a:xfrm>
                  <a:off x="9229350" y="3959754"/>
                  <a:ext cx="619125" cy="609600"/>
                  <a:chOff x="3199601" y="578763"/>
                  <a:chExt cx="5778767" cy="5689854"/>
                </a:xfrm>
              </p:grpSpPr>
              <p:sp>
                <p:nvSpPr>
                  <p:cNvPr id="166" name="Freeform: Shape 165">
                    <a:extLst>
                      <a:ext uri="{FF2B5EF4-FFF2-40B4-BE49-F238E27FC236}">
                        <a16:creationId xmlns:a16="http://schemas.microsoft.com/office/drawing/2014/main" id="{12223D9B-A5AF-45A0-96E9-C9F4B5754A83}"/>
                      </a:ext>
                    </a:extLst>
                  </p:cNvPr>
                  <p:cNvSpPr/>
                  <p:nvPr/>
                </p:nvSpPr>
                <p:spPr>
                  <a:xfrm>
                    <a:off x="3199601" y="578763"/>
                    <a:ext cx="5778767" cy="5689854"/>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67" name="Freeform: Shape 166">
                    <a:extLst>
                      <a:ext uri="{FF2B5EF4-FFF2-40B4-BE49-F238E27FC236}">
                        <a16:creationId xmlns:a16="http://schemas.microsoft.com/office/drawing/2014/main" id="{DA096CD1-F58C-4F01-9544-0BE187EEC36F}"/>
                      </a:ext>
                    </a:extLst>
                  </p:cNvPr>
                  <p:cNvSpPr/>
                  <p:nvPr/>
                </p:nvSpPr>
                <p:spPr>
                  <a:xfrm>
                    <a:off x="4861345" y="2272137"/>
                    <a:ext cx="2489315" cy="2444859"/>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68" name="Freeform: Shape 167">
                    <a:extLst>
                      <a:ext uri="{FF2B5EF4-FFF2-40B4-BE49-F238E27FC236}">
                        <a16:creationId xmlns:a16="http://schemas.microsoft.com/office/drawing/2014/main" id="{E91A01FD-F506-4C9C-BABF-4BE0A24DA727}"/>
                      </a:ext>
                    </a:extLst>
                  </p:cNvPr>
                  <p:cNvSpPr/>
                  <p:nvPr/>
                </p:nvSpPr>
                <p:spPr>
                  <a:xfrm>
                    <a:off x="4603523" y="3956867"/>
                    <a:ext cx="22226" cy="2222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sp>
                <p:nvSpPr>
                  <p:cNvPr id="169" name="Freeform: Shape 168">
                    <a:extLst>
                      <a:ext uri="{FF2B5EF4-FFF2-40B4-BE49-F238E27FC236}">
                        <a16:creationId xmlns:a16="http://schemas.microsoft.com/office/drawing/2014/main" id="{46BD758C-B701-4E48-9D15-5A0BE87216D1}"/>
                      </a:ext>
                    </a:extLst>
                  </p:cNvPr>
                  <p:cNvSpPr/>
                  <p:nvPr/>
                </p:nvSpPr>
                <p:spPr>
                  <a:xfrm>
                    <a:off x="3972955" y="1320864"/>
                    <a:ext cx="4267397" cy="4178487"/>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96386">
                      <a:defRPr/>
                    </a:pPr>
                    <a:endParaRPr lang="en-IN" sz="1765">
                      <a:solidFill>
                        <a:srgbClr val="505050"/>
                      </a:solidFill>
                      <a:latin typeface="Segoe UI"/>
                    </a:endParaRPr>
                  </a:p>
                </p:txBody>
              </p:sp>
            </p:grpSp>
          </p:grpSp>
          <p:cxnSp>
            <p:nvCxnSpPr>
              <p:cNvPr id="145" name="Straight Arrow Connector 144">
                <a:extLst>
                  <a:ext uri="{FF2B5EF4-FFF2-40B4-BE49-F238E27FC236}">
                    <a16:creationId xmlns:a16="http://schemas.microsoft.com/office/drawing/2014/main" id="{1FF9567B-E851-4B0B-9102-68986C66598E}"/>
                  </a:ext>
                </a:extLst>
              </p:cNvPr>
              <p:cNvCxnSpPr>
                <a:cxnSpLocks/>
                <a:stCxn id="120" idx="3"/>
                <a:endCxn id="185" idx="1"/>
              </p:cNvCxnSpPr>
              <p:nvPr/>
            </p:nvCxnSpPr>
            <p:spPr>
              <a:xfrm>
                <a:off x="6336413" y="3204246"/>
                <a:ext cx="393795" cy="4965"/>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6A2D5F7-7F1D-4792-970C-D3793D6CD336}"/>
                  </a:ext>
                </a:extLst>
              </p:cNvPr>
              <p:cNvCxnSpPr>
                <a:cxnSpLocks/>
                <a:stCxn id="156" idx="1"/>
                <a:endCxn id="175" idx="3"/>
              </p:cNvCxnSpPr>
              <p:nvPr/>
            </p:nvCxnSpPr>
            <p:spPr>
              <a:xfrm flipH="1">
                <a:off x="9767492" y="5085518"/>
                <a:ext cx="25194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F686028-7033-4139-8935-71A8B3F5D7FE}"/>
                  </a:ext>
                </a:extLst>
              </p:cNvPr>
              <p:cNvCxnSpPr>
                <a:cxnSpLocks/>
                <a:stCxn id="155" idx="0"/>
              </p:cNvCxnSpPr>
              <p:nvPr/>
            </p:nvCxnSpPr>
            <p:spPr>
              <a:xfrm flipV="1">
                <a:off x="10293755" y="3636258"/>
                <a:ext cx="0" cy="97124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32BCD3E-3518-41AC-AEF8-E66571EA5121}"/>
                  </a:ext>
                </a:extLst>
              </p:cNvPr>
              <p:cNvCxnSpPr>
                <a:cxnSpLocks/>
                <a:stCxn id="179" idx="3"/>
                <a:endCxn id="164" idx="1"/>
              </p:cNvCxnSpPr>
              <p:nvPr/>
            </p:nvCxnSpPr>
            <p:spPr>
              <a:xfrm>
                <a:off x="9277560" y="3209212"/>
                <a:ext cx="80506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6CE434BD-C39F-4A7D-A6C8-5172513DBDF1}"/>
                  </a:ext>
                </a:extLst>
              </p:cNvPr>
              <p:cNvCxnSpPr>
                <a:cxnSpLocks/>
              </p:cNvCxnSpPr>
              <p:nvPr/>
            </p:nvCxnSpPr>
            <p:spPr>
              <a:xfrm rot="5400000" flipH="1" flipV="1">
                <a:off x="8413983" y="3206489"/>
                <a:ext cx="1883664" cy="2743200"/>
              </a:xfrm>
              <a:prstGeom prst="bentConnector3">
                <a:avLst>
                  <a:gd name="adj1" fmla="val -407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286D35A0-8BB5-4384-8CE3-C946E6BC356E}"/>
                  </a:ext>
                </a:extLst>
              </p:cNvPr>
              <p:cNvGrpSpPr/>
              <p:nvPr/>
            </p:nvGrpSpPr>
            <p:grpSpPr>
              <a:xfrm>
                <a:off x="11379788" y="2812033"/>
                <a:ext cx="827321" cy="906223"/>
                <a:chOff x="10612352" y="3595237"/>
                <a:chExt cx="827321" cy="906223"/>
              </a:xfrm>
            </p:grpSpPr>
            <p:sp>
              <p:nvSpPr>
                <p:cNvPr id="160" name="Title 1">
                  <a:extLst>
                    <a:ext uri="{FF2B5EF4-FFF2-40B4-BE49-F238E27FC236}">
                      <a16:creationId xmlns:a16="http://schemas.microsoft.com/office/drawing/2014/main" id="{14C2355B-CFD3-4A69-A983-997B8192BB51}"/>
                    </a:ext>
                  </a:extLst>
                </p:cNvPr>
                <p:cNvSpPr txBox="1">
                  <a:spLocks/>
                </p:cNvSpPr>
                <p:nvPr/>
              </p:nvSpPr>
              <p:spPr>
                <a:xfrm>
                  <a:off x="10612352" y="3595237"/>
                  <a:ext cx="82732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Monitor</a:t>
                  </a:r>
                </a:p>
              </p:txBody>
            </p:sp>
            <p:sp>
              <p:nvSpPr>
                <p:cNvPr id="161" name="Rectangle: Rounded Corners 160">
                  <a:extLst>
                    <a:ext uri="{FF2B5EF4-FFF2-40B4-BE49-F238E27FC236}">
                      <a16:creationId xmlns:a16="http://schemas.microsoft.com/office/drawing/2014/main" id="{1B2BDAD4-D8AB-4D75-B224-F404F0E1339E}"/>
                    </a:ext>
                  </a:extLst>
                </p:cNvPr>
                <p:cNvSpPr/>
                <p:nvPr/>
              </p:nvSpPr>
              <p:spPr bwMode="auto">
                <a:xfrm>
                  <a:off x="10751692" y="3952820"/>
                  <a:ext cx="548640" cy="54864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rgbClr val="505050"/>
                    </a:solidFill>
                    <a:latin typeface="Segoe UI"/>
                    <a:cs typeface="Segoe UI" pitchFamily="34" charset="0"/>
                  </a:endParaRPr>
                </a:p>
              </p:txBody>
            </p:sp>
            <p:pic>
              <p:nvPicPr>
                <p:cNvPr id="162" name="Graphic 161">
                  <a:extLst>
                    <a:ext uri="{FF2B5EF4-FFF2-40B4-BE49-F238E27FC236}">
                      <a16:creationId xmlns:a16="http://schemas.microsoft.com/office/drawing/2014/main" id="{A36DADF3-9D51-4DE7-AF2A-E40B79F8F65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10837103" y="4038231"/>
                  <a:ext cx="377819" cy="377819"/>
                </a:xfrm>
                <a:prstGeom prst="rect">
                  <a:avLst/>
                </a:prstGeom>
              </p:spPr>
            </p:pic>
          </p:grpSp>
          <p:cxnSp>
            <p:nvCxnSpPr>
              <p:cNvPr id="151" name="Straight Arrow Connector 150">
                <a:extLst>
                  <a:ext uri="{FF2B5EF4-FFF2-40B4-BE49-F238E27FC236}">
                    <a16:creationId xmlns:a16="http://schemas.microsoft.com/office/drawing/2014/main" id="{55B9CB48-D90A-493F-A79A-ED5D8EB723AC}"/>
                  </a:ext>
                </a:extLst>
              </p:cNvPr>
              <p:cNvCxnSpPr>
                <a:cxnSpLocks/>
                <a:stCxn id="161" idx="1"/>
              </p:cNvCxnSpPr>
              <p:nvPr/>
            </p:nvCxnSpPr>
            <p:spPr>
              <a:xfrm flipH="1">
                <a:off x="10921093" y="3443936"/>
                <a:ext cx="59803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Title 1">
                <a:extLst>
                  <a:ext uri="{FF2B5EF4-FFF2-40B4-BE49-F238E27FC236}">
                    <a16:creationId xmlns:a16="http://schemas.microsoft.com/office/drawing/2014/main" id="{3B1EF4AB-1661-40D6-8ECA-BD029520173C}"/>
                  </a:ext>
                </a:extLst>
              </p:cNvPr>
              <p:cNvSpPr txBox="1">
                <a:spLocks/>
              </p:cNvSpPr>
              <p:nvPr/>
            </p:nvSpPr>
            <p:spPr>
              <a:xfrm>
                <a:off x="11105332" y="2706698"/>
                <a:ext cx="438969" cy="15386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Scale</a:t>
                </a:r>
              </a:p>
            </p:txBody>
          </p:sp>
          <p:grpSp>
            <p:nvGrpSpPr>
              <p:cNvPr id="153" name="Group 152">
                <a:extLst>
                  <a:ext uri="{FF2B5EF4-FFF2-40B4-BE49-F238E27FC236}">
                    <a16:creationId xmlns:a16="http://schemas.microsoft.com/office/drawing/2014/main" id="{A8A4C941-1C10-4E1E-8446-6734E1458E65}"/>
                  </a:ext>
                </a:extLst>
              </p:cNvPr>
              <p:cNvGrpSpPr/>
              <p:nvPr/>
            </p:nvGrpSpPr>
            <p:grpSpPr>
              <a:xfrm>
                <a:off x="10715210" y="2576019"/>
                <a:ext cx="415221" cy="415221"/>
                <a:chOff x="9751828" y="3631362"/>
                <a:chExt cx="415221" cy="415221"/>
              </a:xfrm>
            </p:grpSpPr>
            <p:sp>
              <p:nvSpPr>
                <p:cNvPr id="158" name="Oval 157">
                  <a:extLst>
                    <a:ext uri="{FF2B5EF4-FFF2-40B4-BE49-F238E27FC236}">
                      <a16:creationId xmlns:a16="http://schemas.microsoft.com/office/drawing/2014/main" id="{E772E814-3E53-47EF-89E0-04759F0CA97C}"/>
                    </a:ext>
                  </a:extLst>
                </p:cNvPr>
                <p:cNvSpPr/>
                <p:nvPr/>
              </p:nvSpPr>
              <p:spPr bwMode="auto">
                <a:xfrm>
                  <a:off x="9751828" y="3631362"/>
                  <a:ext cx="415221" cy="415221"/>
                </a:xfrm>
                <a:prstGeom prst="ellipse">
                  <a:avLst/>
                </a:prstGeom>
                <a:solidFill>
                  <a:srgbClr val="FCFDFE"/>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59" name="MiniExpand_E93A" title="Icon of a rectangle on the lower-left inside a larger rectangle with an arrow pointed to the upper-right corner">
                  <a:extLst>
                    <a:ext uri="{FF2B5EF4-FFF2-40B4-BE49-F238E27FC236}">
                      <a16:creationId xmlns:a16="http://schemas.microsoft.com/office/drawing/2014/main" id="{B1825C8B-E0B9-413E-B35F-301484CE8256}"/>
                    </a:ext>
                  </a:extLst>
                </p:cNvPr>
                <p:cNvSpPr>
                  <a:spLocks noChangeAspect="1" noEditPoints="1"/>
                </p:cNvSpPr>
                <p:nvPr/>
              </p:nvSpPr>
              <p:spPr bwMode="auto">
                <a:xfrm>
                  <a:off x="9854173" y="3749868"/>
                  <a:ext cx="210531" cy="178209"/>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F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154" name="Group 153">
                <a:extLst>
                  <a:ext uri="{FF2B5EF4-FFF2-40B4-BE49-F238E27FC236}">
                    <a16:creationId xmlns:a16="http://schemas.microsoft.com/office/drawing/2014/main" id="{31989CD8-449F-4171-8348-F6D763DF4FA6}"/>
                  </a:ext>
                </a:extLst>
              </p:cNvPr>
              <p:cNvGrpSpPr/>
              <p:nvPr/>
            </p:nvGrpSpPr>
            <p:grpSpPr>
              <a:xfrm>
                <a:off x="9880094" y="4607504"/>
                <a:ext cx="827321" cy="752334"/>
                <a:chOff x="8916712" y="5662847"/>
                <a:chExt cx="827321" cy="752334"/>
              </a:xfrm>
            </p:grpSpPr>
            <p:sp>
              <p:nvSpPr>
                <p:cNvPr id="155" name="Title 1">
                  <a:extLst>
                    <a:ext uri="{FF2B5EF4-FFF2-40B4-BE49-F238E27FC236}">
                      <a16:creationId xmlns:a16="http://schemas.microsoft.com/office/drawing/2014/main" id="{1F6D7561-CB37-4467-9C94-610E4AA43278}"/>
                    </a:ext>
                  </a:extLst>
                </p:cNvPr>
                <p:cNvSpPr txBox="1">
                  <a:spLocks/>
                </p:cNvSpPr>
                <p:nvPr/>
              </p:nvSpPr>
              <p:spPr>
                <a:xfrm>
                  <a:off x="8916712" y="5662847"/>
                  <a:ext cx="82732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Terraform </a:t>
                  </a:r>
                </a:p>
              </p:txBody>
            </p:sp>
            <p:sp>
              <p:nvSpPr>
                <p:cNvPr id="156" name="Rectangle: Rounded Corners 155">
                  <a:extLst>
                    <a:ext uri="{FF2B5EF4-FFF2-40B4-BE49-F238E27FC236}">
                      <a16:creationId xmlns:a16="http://schemas.microsoft.com/office/drawing/2014/main" id="{CF94F7C8-E5A8-4985-8C36-F968F20CD673}"/>
                    </a:ext>
                  </a:extLst>
                </p:cNvPr>
                <p:cNvSpPr/>
                <p:nvPr/>
              </p:nvSpPr>
              <p:spPr bwMode="auto">
                <a:xfrm>
                  <a:off x="9056052" y="5866541"/>
                  <a:ext cx="548640" cy="548640"/>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sz="1198">
                    <a:solidFill>
                      <a:srgbClr val="505050"/>
                    </a:solidFill>
                    <a:latin typeface="Segoe UI"/>
                    <a:cs typeface="Segoe UI" pitchFamily="34" charset="0"/>
                  </a:endParaRPr>
                </a:p>
              </p:txBody>
            </p:sp>
            <p:pic>
              <p:nvPicPr>
                <p:cNvPr id="157" name="Picture 2" descr="Image result for terraform logo black png">
                  <a:extLst>
                    <a:ext uri="{FF2B5EF4-FFF2-40B4-BE49-F238E27FC236}">
                      <a16:creationId xmlns:a16="http://schemas.microsoft.com/office/drawing/2014/main" id="{5AB33880-C579-4519-8603-90D34B320B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64101" y="5954309"/>
                  <a:ext cx="332542" cy="373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70EB22E4-4001-42F5-9A21-0A9C9E14560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77434" y="2936765"/>
                <a:ext cx="544890" cy="544890"/>
              </a:xfrm>
              <a:prstGeom prst="rect">
                <a:avLst/>
              </a:prstGeom>
            </p:spPr>
          </p:pic>
        </p:grpSp>
        <p:sp>
          <p:nvSpPr>
            <p:cNvPr id="212" name="Title 16">
              <a:extLst>
                <a:ext uri="{FF2B5EF4-FFF2-40B4-BE49-F238E27FC236}">
                  <a16:creationId xmlns:a16="http://schemas.microsoft.com/office/drawing/2014/main" id="{96FDAD83-786B-4467-9121-61064493B4AD}"/>
                </a:ext>
              </a:extLst>
            </p:cNvPr>
            <p:cNvSpPr txBox="1">
              <a:spLocks/>
            </p:cNvSpPr>
            <p:nvPr/>
          </p:nvSpPr>
          <p:spPr>
            <a:xfrm>
              <a:off x="4319826" y="1913944"/>
              <a:ext cx="210485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rgbClr val="0078D4"/>
                  </a:solidFill>
                  <a:latin typeface="Segoe UI Semibold" panose="020B0702040204020203" pitchFamily="34" charset="0"/>
                  <a:cs typeface="Segoe UI Semibold" panose="020B0702040204020203" pitchFamily="34" charset="0"/>
                </a:rPr>
                <a:t>Develop</a:t>
              </a:r>
            </a:p>
          </p:txBody>
        </p:sp>
        <p:sp>
          <p:nvSpPr>
            <p:cNvPr id="213" name="Title 16">
              <a:extLst>
                <a:ext uri="{FF2B5EF4-FFF2-40B4-BE49-F238E27FC236}">
                  <a16:creationId xmlns:a16="http://schemas.microsoft.com/office/drawing/2014/main" id="{133E1AFC-7E72-4F8F-847B-2456DBA9C098}"/>
                </a:ext>
              </a:extLst>
            </p:cNvPr>
            <p:cNvSpPr txBox="1">
              <a:spLocks/>
            </p:cNvSpPr>
            <p:nvPr/>
          </p:nvSpPr>
          <p:spPr>
            <a:xfrm>
              <a:off x="7440484" y="1903577"/>
              <a:ext cx="184688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rgbClr val="0078D4"/>
                  </a:solidFill>
                  <a:latin typeface="Segoe UI Semibold" panose="020B0702040204020203" pitchFamily="34" charset="0"/>
                  <a:cs typeface="Segoe UI Semibold" panose="020B0702040204020203" pitchFamily="34" charset="0"/>
                </a:rPr>
                <a:t>Deliver</a:t>
              </a:r>
            </a:p>
          </p:txBody>
        </p:sp>
        <p:sp>
          <p:nvSpPr>
            <p:cNvPr id="214" name="Title 16">
              <a:extLst>
                <a:ext uri="{FF2B5EF4-FFF2-40B4-BE49-F238E27FC236}">
                  <a16:creationId xmlns:a16="http://schemas.microsoft.com/office/drawing/2014/main" id="{13A797A1-8FBF-49FE-A3B9-69C3363369BC}"/>
                </a:ext>
              </a:extLst>
            </p:cNvPr>
            <p:cNvSpPr txBox="1">
              <a:spLocks/>
            </p:cNvSpPr>
            <p:nvPr/>
          </p:nvSpPr>
          <p:spPr>
            <a:xfrm>
              <a:off x="9898038" y="1913944"/>
              <a:ext cx="214326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000" b="0" spc="0">
                  <a:solidFill>
                    <a:srgbClr val="0078D4"/>
                  </a:solidFill>
                  <a:latin typeface="Segoe UI Semibold" panose="020B0702040204020203" pitchFamily="34" charset="0"/>
                  <a:cs typeface="Segoe UI Semibold" panose="020B0702040204020203" pitchFamily="34" charset="0"/>
                </a:rPr>
                <a:t>Operate</a:t>
              </a:r>
            </a:p>
          </p:txBody>
        </p:sp>
      </p:grpSp>
    </p:spTree>
    <p:extLst>
      <p:ext uri="{BB962C8B-B14F-4D97-AF65-F5344CB8AC3E}">
        <p14:creationId xmlns:p14="http://schemas.microsoft.com/office/powerpoint/2010/main" val="293261906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dirty="0"/>
              <a:t>Secure your Kubernetes environment with layers of isolation</a:t>
            </a:r>
          </a:p>
        </p:txBody>
      </p:sp>
      <p:sp>
        <p:nvSpPr>
          <p:cNvPr id="3" name="Oval 2">
            <a:extLst>
              <a:ext uri="{FF2B5EF4-FFF2-40B4-BE49-F238E27FC236}">
                <a16:creationId xmlns:a16="http://schemas.microsoft.com/office/drawing/2014/main" id="{7C2AF330-7A18-405C-BC6D-401E3F891D46}"/>
              </a:ext>
            </a:extLst>
          </p:cNvPr>
          <p:cNvSpPr/>
          <p:nvPr/>
        </p:nvSpPr>
        <p:spPr bwMode="auto">
          <a:xfrm rot="16200000">
            <a:off x="2346573"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p:cNvCxnSpPr>
          <p:nvPr/>
        </p:nvCxnSpPr>
        <p:spPr>
          <a:xfrm>
            <a:off x="2586390"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4878876"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7411179"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9943481"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 name="Straight Connector 8">
            <a:extLst>
              <a:ext uri="{FF2B5EF4-FFF2-40B4-BE49-F238E27FC236}">
                <a16:creationId xmlns:a16="http://schemas.microsoft.com/office/drawing/2014/main" id="{BA7602ED-C8BC-4E67-82A5-FADA847CAA5A}"/>
              </a:ext>
            </a:extLst>
          </p:cNvPr>
          <p:cNvCxnSpPr>
            <a:cxnSpLocks/>
          </p:cNvCxnSpPr>
          <p:nvPr/>
        </p:nvCxnSpPr>
        <p:spPr>
          <a:xfrm>
            <a:off x="5118693"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8ABB24-D491-4C4D-94D7-557404A5F414}"/>
              </a:ext>
            </a:extLst>
          </p:cNvPr>
          <p:cNvCxnSpPr>
            <a:cxnSpLocks/>
          </p:cNvCxnSpPr>
          <p:nvPr/>
        </p:nvCxnSpPr>
        <p:spPr>
          <a:xfrm>
            <a:off x="7650996"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32A2E730-ABDA-4307-9617-7F0B65ACCCD7}"/>
              </a:ext>
            </a:extLst>
          </p:cNvPr>
          <p:cNvGrpSpPr/>
          <p:nvPr/>
        </p:nvGrpSpPr>
        <p:grpSpPr>
          <a:xfrm>
            <a:off x="3625008" y="2723520"/>
            <a:ext cx="2651760" cy="1727055"/>
            <a:chOff x="3773254" y="2723520"/>
            <a:chExt cx="2651760" cy="1727055"/>
          </a:xfrm>
        </p:grpSpPr>
        <p:sp>
          <p:nvSpPr>
            <p:cNvPr id="18" name="TextBox 17">
              <a:extLst>
                <a:ext uri="{FF2B5EF4-FFF2-40B4-BE49-F238E27FC236}">
                  <a16:creationId xmlns:a16="http://schemas.microsoft.com/office/drawing/2014/main" id="{DA9AFC7E-14A3-459A-AF43-61E328EE08BA}"/>
                </a:ext>
              </a:extLst>
            </p:cNvPr>
            <p:cNvSpPr txBox="1"/>
            <p:nvPr/>
          </p:nvSpPr>
          <p:spPr>
            <a:xfrm>
              <a:off x="3773254" y="3668475"/>
              <a:ext cx="265176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Safeguard keys and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secrets with Key Vault</a:t>
              </a:r>
            </a:p>
          </p:txBody>
        </p:sp>
        <p:sp>
          <p:nvSpPr>
            <p:cNvPr id="19" name="key" title="Icon of a key">
              <a:extLst>
                <a:ext uri="{FF2B5EF4-FFF2-40B4-BE49-F238E27FC236}">
                  <a16:creationId xmlns:a16="http://schemas.microsoft.com/office/drawing/2014/main" id="{AA6D0916-AAAE-442E-864C-8B549A5D490B}"/>
                </a:ext>
              </a:extLst>
            </p:cNvPr>
            <p:cNvSpPr>
              <a:spLocks noChangeAspect="1" noEditPoints="1"/>
            </p:cNvSpPr>
            <p:nvPr/>
          </p:nvSpPr>
          <p:spPr bwMode="auto">
            <a:xfrm>
              <a:off x="4760816" y="2723520"/>
              <a:ext cx="676637" cy="6731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6E7D77FD-E769-4916-BB76-771F92412C50}"/>
              </a:ext>
            </a:extLst>
          </p:cNvPr>
          <p:cNvGrpSpPr/>
          <p:nvPr/>
        </p:nvGrpSpPr>
        <p:grpSpPr>
          <a:xfrm>
            <a:off x="6157311" y="2692008"/>
            <a:ext cx="2651760" cy="2004787"/>
            <a:chOff x="6157311" y="2692008"/>
            <a:chExt cx="2651760" cy="2004787"/>
          </a:xfrm>
        </p:grpSpPr>
        <p:grpSp>
          <p:nvGrpSpPr>
            <p:cNvPr id="17" name="Group 16">
              <a:extLst>
                <a:ext uri="{FF2B5EF4-FFF2-40B4-BE49-F238E27FC236}">
                  <a16:creationId xmlns:a16="http://schemas.microsoft.com/office/drawing/2014/main" id="{AEFB7D9D-498E-4864-AF64-0C9BC36D10BF}"/>
                </a:ext>
              </a:extLst>
            </p:cNvPr>
            <p:cNvGrpSpPr/>
            <p:nvPr/>
          </p:nvGrpSpPr>
          <p:grpSpPr>
            <a:xfrm>
              <a:off x="7197363" y="2692008"/>
              <a:ext cx="571656" cy="757421"/>
              <a:chOff x="9436564" y="1208898"/>
              <a:chExt cx="674143" cy="893212"/>
            </a:xfrm>
          </p:grpSpPr>
          <p:sp>
            <p:nvSpPr>
              <p:cNvPr id="27" name="signal" title="Icon of a communication signal">
                <a:extLst>
                  <a:ext uri="{FF2B5EF4-FFF2-40B4-BE49-F238E27FC236}">
                    <a16:creationId xmlns:a16="http://schemas.microsoft.com/office/drawing/2014/main" id="{992A1C50-6FAD-412F-B7B0-7E5B9F896BBB}"/>
                  </a:ext>
                </a:extLst>
              </p:cNvPr>
              <p:cNvSpPr>
                <a:spLocks noChangeAspect="1" noEditPoints="1"/>
              </p:cNvSpPr>
              <p:nvPr/>
            </p:nvSpPr>
            <p:spPr bwMode="auto">
              <a:xfrm>
                <a:off x="9436564" y="1208898"/>
                <a:ext cx="674143" cy="765139"/>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C05AA320-CF4A-4E60-917A-4AF1BB7C2CF3}"/>
                  </a:ext>
                </a:extLst>
              </p:cNvPr>
              <p:cNvSpPr/>
              <p:nvPr/>
            </p:nvSpPr>
            <p:spPr bwMode="auto">
              <a:xfrm>
                <a:off x="9472552" y="1605776"/>
                <a:ext cx="602166" cy="49065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Lock" title="Icon of a padlock">
                <a:extLst>
                  <a:ext uri="{FF2B5EF4-FFF2-40B4-BE49-F238E27FC236}">
                    <a16:creationId xmlns:a16="http://schemas.microsoft.com/office/drawing/2014/main" id="{19C6AE92-DFAA-46C3-A527-257B483A4030}"/>
                  </a:ext>
                </a:extLst>
              </p:cNvPr>
              <p:cNvSpPr>
                <a:spLocks noChangeAspect="1" noEditPoints="1"/>
              </p:cNvSpPr>
              <p:nvPr/>
            </p:nvSpPr>
            <p:spPr bwMode="auto">
              <a:xfrm>
                <a:off x="9610075" y="1644910"/>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32AA5DD9-991F-4355-BD2E-B434EF066F66}"/>
                </a:ext>
              </a:extLst>
            </p:cNvPr>
            <p:cNvSpPr txBox="1"/>
            <p:nvPr/>
          </p:nvSpPr>
          <p:spPr>
            <a:xfrm>
              <a:off x="6157311" y="3668474"/>
              <a:ext cx="2651760" cy="1028321"/>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Secure network communications with </a:t>
              </a:r>
              <a:b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VNET and policy</a:t>
              </a:r>
            </a:p>
          </p:txBody>
        </p:sp>
      </p:grpSp>
      <p:grpSp>
        <p:nvGrpSpPr>
          <p:cNvPr id="11" name="Group 10">
            <a:extLst>
              <a:ext uri="{FF2B5EF4-FFF2-40B4-BE49-F238E27FC236}">
                <a16:creationId xmlns:a16="http://schemas.microsoft.com/office/drawing/2014/main" id="{FAA440A6-0D22-4010-AF2F-F30740BF7A9C}"/>
              </a:ext>
            </a:extLst>
          </p:cNvPr>
          <p:cNvGrpSpPr/>
          <p:nvPr/>
        </p:nvGrpSpPr>
        <p:grpSpPr>
          <a:xfrm>
            <a:off x="1092705" y="2688663"/>
            <a:ext cx="2651760" cy="1761912"/>
            <a:chOff x="1092705" y="2688663"/>
            <a:chExt cx="2651760" cy="1761912"/>
          </a:xfrm>
        </p:grpSpPr>
        <p:sp>
          <p:nvSpPr>
            <p:cNvPr id="15" name="TextBox 14">
              <a:extLst>
                <a:ext uri="{FF2B5EF4-FFF2-40B4-BE49-F238E27FC236}">
                  <a16:creationId xmlns:a16="http://schemas.microsoft.com/office/drawing/2014/main" id="{76E2E801-C53A-4BD8-849F-CB2895EB0EB3}"/>
                </a:ext>
              </a:extLst>
            </p:cNvPr>
            <p:cNvSpPr txBox="1"/>
            <p:nvPr/>
          </p:nvSpPr>
          <p:spPr>
            <a:xfrm>
              <a:off x="1092705" y="3668475"/>
              <a:ext cx="265176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Control access through </a:t>
              </a:r>
              <a:b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AAD and RBAC</a:t>
              </a:r>
            </a:p>
          </p:txBody>
        </p:sp>
        <p:sp>
          <p:nvSpPr>
            <p:cNvPr id="26" name="safe" title="Icon of a locked safe">
              <a:extLst>
                <a:ext uri="{FF2B5EF4-FFF2-40B4-BE49-F238E27FC236}">
                  <a16:creationId xmlns:a16="http://schemas.microsoft.com/office/drawing/2014/main" id="{6C298CB2-7E26-4572-9227-4D7D818AC3EB}"/>
                </a:ext>
              </a:extLst>
            </p:cNvPr>
            <p:cNvSpPr>
              <a:spLocks noChangeAspect="1" noEditPoints="1"/>
            </p:cNvSpPr>
            <p:nvPr/>
          </p:nvSpPr>
          <p:spPr bwMode="auto">
            <a:xfrm>
              <a:off x="2071965" y="2688663"/>
              <a:ext cx="693241" cy="734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2AF7931B-AC25-46A0-BCC7-9073C18D4D77}"/>
              </a:ext>
            </a:extLst>
          </p:cNvPr>
          <p:cNvGrpSpPr/>
          <p:nvPr/>
        </p:nvGrpSpPr>
        <p:grpSpPr>
          <a:xfrm>
            <a:off x="8532858" y="2681868"/>
            <a:ext cx="2984227" cy="2014927"/>
            <a:chOff x="8532858" y="2681868"/>
            <a:chExt cx="2984227" cy="2014927"/>
          </a:xfrm>
        </p:grpSpPr>
        <p:sp>
          <p:nvSpPr>
            <p:cNvPr id="12" name="TextBox 11">
              <a:extLst>
                <a:ext uri="{FF2B5EF4-FFF2-40B4-BE49-F238E27FC236}">
                  <a16:creationId xmlns:a16="http://schemas.microsoft.com/office/drawing/2014/main" id="{E92AC923-3F09-4B8F-A47E-2E4D8D1F9E3B}"/>
                </a:ext>
              </a:extLst>
            </p:cNvPr>
            <p:cNvSpPr txBox="1"/>
            <p:nvPr/>
          </p:nvSpPr>
          <p:spPr>
            <a:xfrm>
              <a:off x="8532858" y="3668474"/>
              <a:ext cx="2984227" cy="1028321"/>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Compliant Kubernetes </a:t>
              </a:r>
              <a:b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service with certifications </a:t>
              </a:r>
              <a:b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for SOC, HIPAA, and PCI</a:t>
              </a:r>
            </a:p>
          </p:txBody>
        </p:sp>
        <p:sp>
          <p:nvSpPr>
            <p:cNvPr id="29" name="Trackers_EADF" title="Icon of a clipboard with a checklist on it">
              <a:extLst>
                <a:ext uri="{FF2B5EF4-FFF2-40B4-BE49-F238E27FC236}">
                  <a16:creationId xmlns:a16="http://schemas.microsoft.com/office/drawing/2014/main" id="{603544AD-28DD-43CC-ACF4-61E9C983E0AD}"/>
                </a:ext>
              </a:extLst>
            </p:cNvPr>
            <p:cNvSpPr>
              <a:spLocks noChangeAspect="1" noEditPoints="1"/>
            </p:cNvSpPr>
            <p:nvPr/>
          </p:nvSpPr>
          <p:spPr bwMode="auto">
            <a:xfrm>
              <a:off x="9739250" y="2681868"/>
              <a:ext cx="571443" cy="7791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320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solidFill>
                  <a:schemeClr val="bg1">
                    <a:lumMod val="65000"/>
                  </a:schemeClr>
                </a:solidFill>
              </a:rPr>
              <a:t>Azure Kubernetes Service                  Azure </a:t>
            </a:r>
            <a:endParaRPr lang="en-US" dirty="0">
              <a:solidFill>
                <a:schemeClr val="bg1">
                  <a:lumMod val="65000"/>
                </a:schemeClr>
              </a:solidFill>
            </a:endParaRPr>
          </a:p>
        </p:txBody>
      </p:sp>
      <p:pic>
        <p:nvPicPr>
          <p:cNvPr id="2050" name="Picture 2" descr="What is Azure Kubernetes Service (AKS)? - Azure Kubernetes Servic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979" y="568098"/>
            <a:ext cx="10201275" cy="678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02052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dirty="0"/>
              <a:t>Scale applications on the fly</a:t>
            </a:r>
            <a:endParaRPr lang="en-US" dirty="0">
              <a:solidFill>
                <a:srgbClr val="0F78D4"/>
              </a:solidFill>
            </a:endParaRPr>
          </a:p>
        </p:txBody>
      </p:sp>
      <p:sp>
        <p:nvSpPr>
          <p:cNvPr id="3" name="Oval 2">
            <a:extLst>
              <a:ext uri="{FF2B5EF4-FFF2-40B4-BE49-F238E27FC236}">
                <a16:creationId xmlns:a16="http://schemas.microsoft.com/office/drawing/2014/main" id="{7C2AF330-7A18-405C-BC6D-401E3F891D46}"/>
              </a:ext>
            </a:extLst>
          </p:cNvPr>
          <p:cNvSpPr/>
          <p:nvPr/>
        </p:nvSpPr>
        <p:spPr bwMode="auto">
          <a:xfrm rot="16200000">
            <a:off x="2346573"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p:cNvCxnSpPr>
          <p:nvPr/>
        </p:nvCxnSpPr>
        <p:spPr>
          <a:xfrm>
            <a:off x="2586390"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4878876"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7411179"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9943481"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 name="Straight Connector 8">
            <a:extLst>
              <a:ext uri="{FF2B5EF4-FFF2-40B4-BE49-F238E27FC236}">
                <a16:creationId xmlns:a16="http://schemas.microsoft.com/office/drawing/2014/main" id="{BA7602ED-C8BC-4E67-82A5-FADA847CAA5A}"/>
              </a:ext>
            </a:extLst>
          </p:cNvPr>
          <p:cNvCxnSpPr>
            <a:cxnSpLocks/>
          </p:cNvCxnSpPr>
          <p:nvPr/>
        </p:nvCxnSpPr>
        <p:spPr>
          <a:xfrm>
            <a:off x="5118693"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8ABB24-D491-4C4D-94D7-557404A5F414}"/>
              </a:ext>
            </a:extLst>
          </p:cNvPr>
          <p:cNvCxnSpPr>
            <a:cxnSpLocks/>
          </p:cNvCxnSpPr>
          <p:nvPr/>
        </p:nvCxnSpPr>
        <p:spPr>
          <a:xfrm>
            <a:off x="7650996" y="5526087"/>
            <a:ext cx="2194560"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FF4810B-C9F8-4BE2-B306-7EA6196D3D27}"/>
              </a:ext>
            </a:extLst>
          </p:cNvPr>
          <p:cNvGrpSpPr/>
          <p:nvPr/>
        </p:nvGrpSpPr>
        <p:grpSpPr>
          <a:xfrm>
            <a:off x="1092705" y="2780870"/>
            <a:ext cx="2651760" cy="1669705"/>
            <a:chOff x="1092705" y="2780870"/>
            <a:chExt cx="2651760" cy="1669705"/>
          </a:xfrm>
        </p:grpSpPr>
        <p:sp>
          <p:nvSpPr>
            <p:cNvPr id="15" name="TextBox 14">
              <a:extLst>
                <a:ext uri="{FF2B5EF4-FFF2-40B4-BE49-F238E27FC236}">
                  <a16:creationId xmlns:a16="http://schemas.microsoft.com/office/drawing/2014/main" id="{76E2E801-C53A-4BD8-849F-CB2895EB0EB3}"/>
                </a:ext>
              </a:extLst>
            </p:cNvPr>
            <p:cNvSpPr txBox="1"/>
            <p:nvPr/>
          </p:nvSpPr>
          <p:spPr>
            <a:xfrm>
              <a:off x="1092705" y="3668475"/>
              <a:ext cx="2651760" cy="782100"/>
            </a:xfrm>
            <a:prstGeom prst="rect">
              <a:avLst/>
            </a:prstGeom>
            <a:noFill/>
          </p:spPr>
          <p:txBody>
            <a:bodyPr wrap="square" lIns="143428" tIns="143428" rIns="143428" bIns="143428" rtlCol="0" anchor="t">
              <a:spAutoFit/>
            </a:bodyPr>
            <a:lstStyle/>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Built-in auto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scaling</a:t>
              </a:r>
            </a:p>
          </p:txBody>
        </p:sp>
        <p:sp>
          <p:nvSpPr>
            <p:cNvPr id="26" name="MiniExpand_E93A" title="Icon of a rectangle on the lower-left inside a larger rectangle with an arrow pointed to the upper-right corner">
              <a:extLst>
                <a:ext uri="{FF2B5EF4-FFF2-40B4-BE49-F238E27FC236}">
                  <a16:creationId xmlns:a16="http://schemas.microsoft.com/office/drawing/2014/main" id="{52D6724D-01A4-4567-8A52-F87D2000A24E}"/>
                </a:ext>
              </a:extLst>
            </p:cNvPr>
            <p:cNvSpPr>
              <a:spLocks noChangeAspect="1" noEditPoints="1"/>
            </p:cNvSpPr>
            <p:nvPr/>
          </p:nvSpPr>
          <p:spPr bwMode="auto">
            <a:xfrm>
              <a:off x="2088707" y="2780870"/>
              <a:ext cx="659756" cy="55846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2225" cap="flat">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grpSp>
      <p:grpSp>
        <p:nvGrpSpPr>
          <p:cNvPr id="14" name="Group 13">
            <a:extLst>
              <a:ext uri="{FF2B5EF4-FFF2-40B4-BE49-F238E27FC236}">
                <a16:creationId xmlns:a16="http://schemas.microsoft.com/office/drawing/2014/main" id="{820FA416-1BA1-4EB1-84E2-EFD0B2776365}"/>
              </a:ext>
            </a:extLst>
          </p:cNvPr>
          <p:cNvGrpSpPr/>
          <p:nvPr/>
        </p:nvGrpSpPr>
        <p:grpSpPr>
          <a:xfrm>
            <a:off x="3625008" y="2747525"/>
            <a:ext cx="2651760" cy="1949271"/>
            <a:chOff x="3625008" y="2747525"/>
            <a:chExt cx="2651760" cy="1949271"/>
          </a:xfrm>
        </p:grpSpPr>
        <p:sp>
          <p:nvSpPr>
            <p:cNvPr id="18" name="TextBox 17">
              <a:extLst>
                <a:ext uri="{FF2B5EF4-FFF2-40B4-BE49-F238E27FC236}">
                  <a16:creationId xmlns:a16="http://schemas.microsoft.com/office/drawing/2014/main" id="{DA9AFC7E-14A3-459A-AF43-61E328EE08BA}"/>
                </a:ext>
              </a:extLst>
            </p:cNvPr>
            <p:cNvSpPr txBox="1"/>
            <p:nvPr/>
          </p:nvSpPr>
          <p:spPr>
            <a:xfrm>
              <a:off x="3625008" y="3668475"/>
              <a:ext cx="2651760" cy="1028321"/>
            </a:xfrm>
            <a:prstGeom prst="rect">
              <a:avLst/>
            </a:prstGeom>
            <a:noFill/>
          </p:spPr>
          <p:txBody>
            <a:bodyPr wrap="square" lIns="143428" tIns="143428" rIns="143428" bIns="143428" rtlCol="0" anchor="t">
              <a:spAutoFit/>
            </a:bodyPr>
            <a:lstStyle/>
            <a:p>
              <a:pPr lvl="0" algn="ctr" defTabSz="914314">
                <a:spcAft>
                  <a:spcPts val="588"/>
                </a:spcAft>
                <a:defRPr/>
              </a:pPr>
              <a:r>
                <a:rPr lang="en-US" sz="1600" dirty="0">
                  <a:solidFill>
                    <a:srgbClr val="000000"/>
                  </a:solidFill>
                  <a:latin typeface="Segoe UI" panose="020B0502040204020203" pitchFamily="34" charset="0"/>
                  <a:cs typeface="Segoe UI" panose="020B0502040204020203" pitchFamily="34" charset="0"/>
                </a:rPr>
                <a:t>Global data center </a:t>
              </a:r>
              <a:br>
                <a:rPr lang="en-US" sz="1600" dirty="0">
                  <a:solidFill>
                    <a:srgbClr val="000000"/>
                  </a:solidFill>
                  <a:latin typeface="Segoe UI" panose="020B0502040204020203" pitchFamily="34" charset="0"/>
                  <a:cs typeface="Segoe UI" panose="020B0502040204020203" pitchFamily="34" charset="0"/>
                </a:rPr>
              </a:br>
              <a:r>
                <a:rPr lang="en-US" sz="1600" dirty="0">
                  <a:solidFill>
                    <a:srgbClr val="000000"/>
                  </a:solidFill>
                  <a:latin typeface="Segoe UI" panose="020B0502040204020203" pitchFamily="34" charset="0"/>
                  <a:cs typeface="Segoe UI" panose="020B0502040204020203" pitchFamily="34" charset="0"/>
                </a:rPr>
                <a:t>to boost performance </a:t>
              </a:r>
              <a:br>
                <a:rPr lang="en-US" sz="1600" dirty="0">
                  <a:solidFill>
                    <a:srgbClr val="000000"/>
                  </a:solidFill>
                  <a:latin typeface="Segoe UI" panose="020B0502040204020203" pitchFamily="34" charset="0"/>
                  <a:cs typeface="Segoe UI" panose="020B0502040204020203" pitchFamily="34" charset="0"/>
                </a:rPr>
              </a:br>
              <a:r>
                <a:rPr lang="en-US" sz="1600" dirty="0">
                  <a:solidFill>
                    <a:srgbClr val="000000"/>
                  </a:solidFill>
                  <a:latin typeface="Segoe UI" panose="020B0502040204020203" pitchFamily="34" charset="0"/>
                  <a:cs typeface="Segoe UI" panose="020B0502040204020203" pitchFamily="34" charset="0"/>
                </a:rPr>
                <a:t>and reach</a:t>
              </a:r>
            </a:p>
          </p:txBody>
        </p:sp>
        <p:sp>
          <p:nvSpPr>
            <p:cNvPr id="27" name="globe_6" title="Icon of a monitor in front of a sphere made of lines">
              <a:extLst>
                <a:ext uri="{FF2B5EF4-FFF2-40B4-BE49-F238E27FC236}">
                  <a16:creationId xmlns:a16="http://schemas.microsoft.com/office/drawing/2014/main" id="{DDBDF965-3BC7-479E-B1A4-C0D00222B684}"/>
                </a:ext>
              </a:extLst>
            </p:cNvPr>
            <p:cNvSpPr>
              <a:spLocks noChangeAspect="1" noEditPoints="1"/>
            </p:cNvSpPr>
            <p:nvPr/>
          </p:nvSpPr>
          <p:spPr bwMode="auto">
            <a:xfrm>
              <a:off x="4659101" y="2747525"/>
              <a:ext cx="583575" cy="62515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222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grpSp>
      <p:grpSp>
        <p:nvGrpSpPr>
          <p:cNvPr id="20" name="Group 19">
            <a:extLst>
              <a:ext uri="{FF2B5EF4-FFF2-40B4-BE49-F238E27FC236}">
                <a16:creationId xmlns:a16="http://schemas.microsoft.com/office/drawing/2014/main" id="{1AED48AC-1B9A-42B6-AEA7-E0ADE5AA9820}"/>
              </a:ext>
            </a:extLst>
          </p:cNvPr>
          <p:cNvGrpSpPr/>
          <p:nvPr/>
        </p:nvGrpSpPr>
        <p:grpSpPr>
          <a:xfrm>
            <a:off x="8689613" y="2750193"/>
            <a:ext cx="2651760" cy="1946602"/>
            <a:chOff x="8689613" y="2750193"/>
            <a:chExt cx="2651760" cy="1946602"/>
          </a:xfrm>
        </p:grpSpPr>
        <p:sp>
          <p:nvSpPr>
            <p:cNvPr id="12" name="TextBox 11">
              <a:extLst>
                <a:ext uri="{FF2B5EF4-FFF2-40B4-BE49-F238E27FC236}">
                  <a16:creationId xmlns:a16="http://schemas.microsoft.com/office/drawing/2014/main" id="{E92AC923-3F09-4B8F-A47E-2E4D8D1F9E3B}"/>
                </a:ext>
              </a:extLst>
            </p:cNvPr>
            <p:cNvSpPr txBox="1"/>
            <p:nvPr/>
          </p:nvSpPr>
          <p:spPr>
            <a:xfrm>
              <a:off x="8689613" y="3668474"/>
              <a:ext cx="2651760" cy="1028321"/>
            </a:xfrm>
            <a:prstGeom prst="rect">
              <a:avLst/>
            </a:prstGeom>
            <a:noFill/>
          </p:spPr>
          <p:txBody>
            <a:bodyPr wrap="square" lIns="143428" tIns="143428" rIns="143428" bIns="143428" rtlCol="0" anchor="t">
              <a:spAutoFit/>
            </a:bodyPr>
            <a:lstStyle/>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Geo-replicated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container registry for low latency image serving</a:t>
              </a:r>
            </a:p>
          </p:txBody>
        </p:sp>
        <p:sp>
          <p:nvSpPr>
            <p:cNvPr id="28" name="Intelligence" title="Icon of circles connected by crossing lines">
              <a:extLst>
                <a:ext uri="{FF2B5EF4-FFF2-40B4-BE49-F238E27FC236}">
                  <a16:creationId xmlns:a16="http://schemas.microsoft.com/office/drawing/2014/main" id="{E572C100-F211-4E51-A79D-9AE222C784C0}"/>
                </a:ext>
              </a:extLst>
            </p:cNvPr>
            <p:cNvSpPr>
              <a:spLocks noChangeAspect="1" noEditPoints="1"/>
            </p:cNvSpPr>
            <p:nvPr/>
          </p:nvSpPr>
          <p:spPr bwMode="auto">
            <a:xfrm>
              <a:off x="9692977" y="2750193"/>
              <a:ext cx="645033" cy="6198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grpSp>
      <p:grpSp>
        <p:nvGrpSpPr>
          <p:cNvPr id="17" name="Group 16">
            <a:extLst>
              <a:ext uri="{FF2B5EF4-FFF2-40B4-BE49-F238E27FC236}">
                <a16:creationId xmlns:a16="http://schemas.microsoft.com/office/drawing/2014/main" id="{5C607250-8A8C-453D-807C-2D7615ABCABB}"/>
              </a:ext>
            </a:extLst>
          </p:cNvPr>
          <p:cNvGrpSpPr/>
          <p:nvPr/>
        </p:nvGrpSpPr>
        <p:grpSpPr>
          <a:xfrm>
            <a:off x="6157311" y="2822392"/>
            <a:ext cx="2651760" cy="1628182"/>
            <a:chOff x="6157311" y="2822392"/>
            <a:chExt cx="2651760" cy="1628182"/>
          </a:xfrm>
        </p:grpSpPr>
        <p:sp>
          <p:nvSpPr>
            <p:cNvPr id="21" name="TextBox 20">
              <a:extLst>
                <a:ext uri="{FF2B5EF4-FFF2-40B4-BE49-F238E27FC236}">
                  <a16:creationId xmlns:a16="http://schemas.microsoft.com/office/drawing/2014/main" id="{32AA5DD9-991F-4355-BD2E-B434EF066F66}"/>
                </a:ext>
              </a:extLst>
            </p:cNvPr>
            <p:cNvSpPr txBox="1"/>
            <p:nvPr/>
          </p:nvSpPr>
          <p:spPr>
            <a:xfrm>
              <a:off x="6157311" y="3668474"/>
              <a:ext cx="2651760" cy="782100"/>
            </a:xfrm>
            <a:prstGeom prst="rect">
              <a:avLst/>
            </a:prstGeom>
            <a:noFill/>
          </p:spPr>
          <p:txBody>
            <a:bodyPr wrap="square" lIns="143428" tIns="143428" rIns="143428" bIns="143428" rtlCol="0" anchor="t">
              <a:spAutoFit/>
            </a:bodyPr>
            <a:lstStyle/>
            <a:p>
              <a:pPr lvl="0" algn="ctr" defTabSz="914314">
                <a:spcAft>
                  <a:spcPts val="588"/>
                </a:spcAft>
                <a:defRPr/>
              </a:pPr>
              <a:r>
                <a:rPr lang="en-US" sz="1600" dirty="0">
                  <a:solidFill>
                    <a:srgbClr val="000000"/>
                  </a:solidFill>
                  <a:latin typeface="Segoe UI" panose="020B0502040204020203" pitchFamily="34" charset="0"/>
                  <a:cs typeface="Segoe UI" panose="020B0502040204020203" pitchFamily="34" charset="0"/>
                </a:rPr>
                <a:t>Elastically burst from </a:t>
              </a:r>
              <a:br>
                <a:rPr lang="en-US" sz="1600" dirty="0">
                  <a:solidFill>
                    <a:srgbClr val="000000"/>
                  </a:solidFill>
                  <a:latin typeface="Segoe UI" panose="020B0502040204020203" pitchFamily="34" charset="0"/>
                  <a:cs typeface="Segoe UI" panose="020B0502040204020203" pitchFamily="34" charset="0"/>
                </a:rPr>
              </a:br>
              <a:r>
                <a:rPr lang="en-US" sz="1600" dirty="0">
                  <a:solidFill>
                    <a:srgbClr val="000000"/>
                  </a:solidFill>
                  <a:latin typeface="Segoe UI" panose="020B0502040204020203" pitchFamily="34" charset="0"/>
                  <a:cs typeface="Segoe UI" panose="020B0502040204020203" pitchFamily="34" charset="0"/>
                </a:rPr>
                <a:t>AKS cluster using ACI</a:t>
              </a:r>
            </a:p>
          </p:txBody>
        </p:sp>
        <p:sp>
          <p:nvSpPr>
            <p:cNvPr id="29" name="arrow_16" title="Icon of two arrows that crisscross">
              <a:extLst>
                <a:ext uri="{FF2B5EF4-FFF2-40B4-BE49-F238E27FC236}">
                  <a16:creationId xmlns:a16="http://schemas.microsoft.com/office/drawing/2014/main" id="{7B1594AA-CDCE-4BFA-83CD-A39A2F013D4C}"/>
                </a:ext>
              </a:extLst>
            </p:cNvPr>
            <p:cNvSpPr>
              <a:spLocks noChangeAspect="1" noEditPoints="1"/>
            </p:cNvSpPr>
            <p:nvPr/>
          </p:nvSpPr>
          <p:spPr bwMode="auto">
            <a:xfrm>
              <a:off x="7160675" y="2822392"/>
              <a:ext cx="645033" cy="47542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222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376679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dirty="0"/>
              <a:t>Microsoft innovations on K8s</a:t>
            </a:r>
          </a:p>
        </p:txBody>
      </p:sp>
    </p:spTree>
    <p:extLst>
      <p:ext uri="{BB962C8B-B14F-4D97-AF65-F5344CB8AC3E}">
        <p14:creationId xmlns:p14="http://schemas.microsoft.com/office/powerpoint/2010/main" val="169624916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78F18-A5E6-4A4C-8C16-73DA5BA065EB}"/>
              </a:ext>
            </a:extLst>
          </p:cNvPr>
          <p:cNvSpPr/>
          <p:nvPr/>
        </p:nvSpPr>
        <p:spPr>
          <a:xfrm>
            <a:off x="8815325" y="6466286"/>
            <a:ext cx="3333722" cy="318286"/>
          </a:xfrm>
          <a:prstGeom prst="rect">
            <a:avLst/>
          </a:prstGeom>
        </p:spPr>
        <p:txBody>
          <a:bodyPr wrap="none">
            <a:spAutoFit/>
          </a:bodyPr>
          <a:lstStyle/>
          <a:p>
            <a:pPr defTabSz="932597">
              <a:defRPr/>
            </a:pPr>
            <a:r>
              <a:rPr lang="en-US" sz="1428">
                <a:solidFill>
                  <a:srgbClr val="676767"/>
                </a:solidFill>
                <a:latin typeface="Segoe UI"/>
                <a:cs typeface="Segoe UI Light" panose="020B0502040204020203" pitchFamily="34" charset="0"/>
              </a:rPr>
              <a:t>* August, 2018 bi-annual CNCF survey</a:t>
            </a:r>
            <a:endParaRPr lang="en-US" sz="1428">
              <a:solidFill>
                <a:srgbClr val="1A1A1A"/>
              </a:solidFill>
              <a:latin typeface="Segoe UI"/>
              <a:cs typeface="Segoe UI Light" panose="020B0502040204020203" pitchFamily="34" charset="0"/>
            </a:endParaRPr>
          </a:p>
        </p:txBody>
      </p:sp>
      <p:sp>
        <p:nvSpPr>
          <p:cNvPr id="35" name="Title 2">
            <a:extLst>
              <a:ext uri="{FF2B5EF4-FFF2-40B4-BE49-F238E27FC236}">
                <a16:creationId xmlns:a16="http://schemas.microsoft.com/office/drawing/2014/main" id="{B6955FFF-C7CC-4E14-84A0-B8F4874850AA}"/>
              </a:ext>
            </a:extLst>
          </p:cNvPr>
          <p:cNvSpPr>
            <a:spLocks noGrp="1"/>
          </p:cNvSpPr>
          <p:nvPr>
            <p:ph type="title"/>
          </p:nvPr>
        </p:nvSpPr>
        <p:spPr>
          <a:xfrm>
            <a:off x="600855" y="466301"/>
            <a:ext cx="11237870" cy="1130053"/>
          </a:xfrm>
        </p:spPr>
        <p:txBody>
          <a:bodyPr/>
          <a:lstStyle/>
          <a:p>
            <a:pPr lvl="0" algn="l" fontAlgn="base">
              <a:spcAft>
                <a:spcPct val="0"/>
              </a:spcAft>
              <a:defRPr/>
            </a:pPr>
            <a:r>
              <a:rPr lang="en-US" dirty="0"/>
              <a:t>Microsoft drives community-led innovations for Kubernetes</a:t>
            </a:r>
            <a:endParaRPr lang="en-US" dirty="0">
              <a:ea typeface="+mj-lt"/>
              <a:cs typeface="+mj-lt"/>
            </a:endParaRPr>
          </a:p>
        </p:txBody>
      </p:sp>
      <p:grpSp>
        <p:nvGrpSpPr>
          <p:cNvPr id="4" name="Group 3">
            <a:extLst>
              <a:ext uri="{FF2B5EF4-FFF2-40B4-BE49-F238E27FC236}">
                <a16:creationId xmlns:a16="http://schemas.microsoft.com/office/drawing/2014/main" id="{947730E2-7EB2-4D7B-9B1E-98BE8A15A458}"/>
              </a:ext>
            </a:extLst>
          </p:cNvPr>
          <p:cNvGrpSpPr/>
          <p:nvPr/>
        </p:nvGrpSpPr>
        <p:grpSpPr>
          <a:xfrm>
            <a:off x="580916" y="1805994"/>
            <a:ext cx="11499399" cy="1956312"/>
            <a:chOff x="568713" y="1770743"/>
            <a:chExt cx="11274944" cy="1918127"/>
          </a:xfrm>
        </p:grpSpPr>
        <p:sp>
          <p:nvSpPr>
            <p:cNvPr id="18" name="Rectangle 17">
              <a:extLst>
                <a:ext uri="{FF2B5EF4-FFF2-40B4-BE49-F238E27FC236}">
                  <a16:creationId xmlns:a16="http://schemas.microsoft.com/office/drawing/2014/main" id="{D365C906-ECFF-4BF9-89A6-13C6E8A0C329}"/>
                </a:ext>
              </a:extLst>
            </p:cNvPr>
            <p:cNvSpPr/>
            <p:nvPr/>
          </p:nvSpPr>
          <p:spPr bwMode="auto">
            <a:xfrm>
              <a:off x="568713" y="1770743"/>
              <a:ext cx="11274944" cy="191812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pPr>
              <a:endParaRPr lang="en-US" sz="2040" kern="0" err="1">
                <a:gradFill>
                  <a:gsLst>
                    <a:gs pos="0">
                      <a:srgbClr val="FFFFFF"/>
                    </a:gs>
                    <a:gs pos="100000">
                      <a:srgbClr val="FFFFFF"/>
                    </a:gs>
                  </a:gsLst>
                  <a:lin ang="5400000" scaled="0"/>
                </a:gradFill>
                <a:latin typeface="Segoe UI Semilight"/>
              </a:endParaRPr>
            </a:p>
          </p:txBody>
        </p:sp>
        <p:pic>
          <p:nvPicPr>
            <p:cNvPr id="31" name="Picture 30">
              <a:extLst>
                <a:ext uri="{FF2B5EF4-FFF2-40B4-BE49-F238E27FC236}">
                  <a16:creationId xmlns:a16="http://schemas.microsoft.com/office/drawing/2014/main" id="{11CCC762-8FDA-8347-9735-B93EE56393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8502" y="2062191"/>
              <a:ext cx="504910" cy="525773"/>
            </a:xfrm>
            <a:prstGeom prst="rect">
              <a:avLst/>
            </a:prstGeom>
          </p:spPr>
        </p:pic>
        <p:sp>
          <p:nvSpPr>
            <p:cNvPr id="22" name="Title 5">
              <a:extLst>
                <a:ext uri="{FF2B5EF4-FFF2-40B4-BE49-F238E27FC236}">
                  <a16:creationId xmlns:a16="http://schemas.microsoft.com/office/drawing/2014/main" id="{9E38E371-FB62-2242-9339-A856F8CFF20B}"/>
                </a:ext>
              </a:extLst>
            </p:cNvPr>
            <p:cNvSpPr txBox="1">
              <a:spLocks/>
            </p:cNvSpPr>
            <p:nvPr/>
          </p:nvSpPr>
          <p:spPr>
            <a:xfrm>
              <a:off x="2285258" y="2124305"/>
              <a:ext cx="8986519" cy="1196674"/>
            </a:xfrm>
            <a:prstGeom prst="rect">
              <a:avLst/>
            </a:prstGeom>
          </p:spPr>
          <p:txBody>
            <a:bodyPr vert="horz" wrap="square" lIns="0" tIns="0" rIns="0" bIns="0" rtlCol="0" anchor="t">
              <a:spAutoFit/>
            </a:bodyPr>
            <a:lstStyle>
              <a:lvl1pPr algn="ctr" defTabSz="932563" rtl="0" eaLnBrk="1" latinLnBrk="0" hangingPunct="1">
                <a:lnSpc>
                  <a:spcPts val="3137"/>
                </a:lnSpc>
                <a:spcBef>
                  <a:spcPct val="0"/>
                </a:spcBef>
                <a:buNone/>
                <a:defRPr lang="en-US" sz="2745" b="1" kern="1200" cap="none" spc="-50" baseline="0">
                  <a:ln w="3175">
                    <a:noFill/>
                  </a:ln>
                  <a:solidFill>
                    <a:schemeClr val="tx1"/>
                  </a:solidFill>
                  <a:effectLst/>
                  <a:latin typeface="+mj-lt"/>
                  <a:ea typeface="+mn-ea"/>
                  <a:cs typeface="Segoe UI" pitchFamily="34" charset="0"/>
                </a:defRPr>
              </a:lvl1pPr>
            </a:lstStyle>
            <a:p>
              <a:pPr algn="l" defTabSz="951121">
                <a:lnSpc>
                  <a:spcPts val="3199"/>
                </a:lnSpc>
                <a:defRPr/>
              </a:pPr>
              <a:r>
                <a:rPr lang="en-US" sz="2346" spc="-51" dirty="0">
                  <a:solidFill>
                    <a:schemeClr val="accent4"/>
                  </a:solidFill>
                  <a:latin typeface="Segoe UI"/>
                  <a:cs typeface="Segoe UI Semibold" panose="020B0502040204020203" pitchFamily="34" charset="0"/>
                </a:rPr>
                <a:t>68% </a:t>
              </a:r>
              <a:r>
                <a:rPr lang="en-US" sz="2346" b="0" spc="-51" dirty="0">
                  <a:gradFill>
                    <a:gsLst>
                      <a:gs pos="2917">
                        <a:schemeClr val="tx1"/>
                      </a:gs>
                      <a:gs pos="30000">
                        <a:schemeClr val="tx1"/>
                      </a:gs>
                    </a:gsLst>
                    <a:lin ang="5400000" scaled="0"/>
                  </a:gradFill>
                  <a:latin typeface="Segoe UI"/>
                  <a:cs typeface="Segoe UI Semibold" panose="020B0502040204020203" pitchFamily="34" charset="0"/>
                </a:rPr>
                <a:t>of Kubernetes users</a:t>
              </a:r>
              <a:r>
                <a:rPr lang="en-US" sz="2346" b="0" spc="-51" baseline="30000" dirty="0">
                  <a:gradFill>
                    <a:gsLst>
                      <a:gs pos="2917">
                        <a:schemeClr val="tx1"/>
                      </a:gs>
                      <a:gs pos="30000">
                        <a:schemeClr val="tx1"/>
                      </a:gs>
                    </a:gsLst>
                    <a:lin ang="5400000" scaled="0"/>
                  </a:gradFill>
                  <a:latin typeface="Segoe UI"/>
                  <a:cs typeface="Segoe UI Semibold" panose="020B0502040204020203" pitchFamily="34" charset="0"/>
                </a:rPr>
                <a:t>*</a:t>
              </a:r>
              <a:r>
                <a:rPr lang="en-US" sz="2346" b="0" spc="-51" dirty="0">
                  <a:gradFill>
                    <a:gsLst>
                      <a:gs pos="2917">
                        <a:schemeClr val="tx1"/>
                      </a:gs>
                      <a:gs pos="30000">
                        <a:schemeClr val="tx1"/>
                      </a:gs>
                    </a:gsLst>
                    <a:lin ang="5400000" scaled="0"/>
                  </a:gradFill>
                  <a:latin typeface="Segoe UI"/>
                  <a:cs typeface="Segoe UI Semibold" panose="020B0502040204020203" pitchFamily="34" charset="0"/>
                </a:rPr>
                <a:t> prefer Helm</a:t>
              </a:r>
              <a:r>
                <a:rPr lang="en-US" sz="2346" b="0" spc="-51" dirty="0">
                  <a:gradFill>
                    <a:gsLst>
                      <a:gs pos="2917">
                        <a:schemeClr val="tx1"/>
                      </a:gs>
                      <a:gs pos="30000">
                        <a:schemeClr val="tx1"/>
                      </a:gs>
                    </a:gsLst>
                    <a:lin ang="5400000" scaled="0"/>
                  </a:gradFill>
                  <a:latin typeface="Segoe UI"/>
                </a:rPr>
                <a:t> as their package manager</a:t>
              </a:r>
            </a:p>
            <a:p>
              <a:pPr algn="l" defTabSz="951121">
                <a:lnSpc>
                  <a:spcPts val="3199"/>
                </a:lnSpc>
                <a:defRPr/>
              </a:pPr>
              <a:endParaRPr lang="en-US" sz="2346" b="0" spc="-51" dirty="0">
                <a:solidFill>
                  <a:srgbClr val="1A1A1A"/>
                </a:solidFill>
                <a:latin typeface="Segoe UI"/>
              </a:endParaRPr>
            </a:p>
            <a:p>
              <a:pPr algn="l" defTabSz="951121">
                <a:lnSpc>
                  <a:spcPts val="3199"/>
                </a:lnSpc>
                <a:defRPr/>
              </a:pPr>
              <a:r>
                <a:rPr lang="en-US" sz="2346" b="0" spc="-51" dirty="0">
                  <a:gradFill>
                    <a:gsLst>
                      <a:gs pos="2917">
                        <a:schemeClr val="tx1"/>
                      </a:gs>
                      <a:gs pos="30000">
                        <a:schemeClr val="tx1"/>
                      </a:gs>
                    </a:gsLst>
                  </a:gradFill>
                  <a:latin typeface="Segoe UI"/>
                </a:rPr>
                <a:t>Visual Studio Code Kubernetes Extensions has </a:t>
              </a:r>
              <a:r>
                <a:rPr lang="en-US" sz="2346" spc="-51" dirty="0">
                  <a:solidFill>
                    <a:schemeClr val="accent4"/>
                  </a:solidFill>
                  <a:latin typeface="Segoe UI"/>
                  <a:cs typeface="Segoe UI Semibold" panose="020B0502040204020203" pitchFamily="34" charset="0"/>
                </a:rPr>
                <a:t>11K</a:t>
              </a:r>
              <a:r>
                <a:rPr lang="en-US" sz="2346" b="0" spc="-51" dirty="0">
                  <a:solidFill>
                    <a:srgbClr val="1A1A1A"/>
                  </a:solidFill>
                  <a:latin typeface="Segoe UI"/>
                </a:rPr>
                <a:t> </a:t>
              </a:r>
              <a:r>
                <a:rPr lang="en-US" sz="2346" b="0" spc="-51" dirty="0">
                  <a:gradFill>
                    <a:gsLst>
                      <a:gs pos="2917">
                        <a:schemeClr val="tx1"/>
                      </a:gs>
                      <a:gs pos="30000">
                        <a:schemeClr val="tx1"/>
                      </a:gs>
                    </a:gsLst>
                  </a:gradFill>
                  <a:latin typeface="Segoe UI"/>
                </a:rPr>
                <a:t>monthly active users</a:t>
              </a:r>
            </a:p>
          </p:txBody>
        </p:sp>
        <p:grpSp>
          <p:nvGrpSpPr>
            <p:cNvPr id="20" name="Group 19">
              <a:extLst>
                <a:ext uri="{FF2B5EF4-FFF2-40B4-BE49-F238E27FC236}">
                  <a16:creationId xmlns:a16="http://schemas.microsoft.com/office/drawing/2014/main" id="{08CA79EC-C610-EC45-BA0E-CEE4FFF5BA3A}"/>
                </a:ext>
              </a:extLst>
            </p:cNvPr>
            <p:cNvGrpSpPr/>
            <p:nvPr/>
          </p:nvGrpSpPr>
          <p:grpSpPr>
            <a:xfrm>
              <a:off x="1461398" y="2847599"/>
              <a:ext cx="462014" cy="436704"/>
              <a:chOff x="4082564" y="3637799"/>
              <a:chExt cx="967395" cy="914400"/>
            </a:xfrm>
          </p:grpSpPr>
          <p:sp>
            <p:nvSpPr>
              <p:cNvPr id="21" name="Rectangle 20">
                <a:extLst>
                  <a:ext uri="{FF2B5EF4-FFF2-40B4-BE49-F238E27FC236}">
                    <a16:creationId xmlns:a16="http://schemas.microsoft.com/office/drawing/2014/main" id="{EAECBAEB-B3F0-4B4B-B43A-50BB5D409368}"/>
                  </a:ext>
                </a:extLst>
              </p:cNvPr>
              <p:cNvSpPr/>
              <p:nvPr/>
            </p:nvSpPr>
            <p:spPr bwMode="auto">
              <a:xfrm>
                <a:off x="4082564" y="3637799"/>
                <a:ext cx="967395"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54633"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endParaRPr lang="en-US" sz="1836">
                  <a:solidFill>
                    <a:schemeClr val="bg1"/>
                  </a:solidFill>
                  <a:cs typeface="Segoe UI"/>
                </a:endParaRPr>
              </a:p>
            </p:txBody>
          </p:sp>
          <p:pic>
            <p:nvPicPr>
              <p:cNvPr id="23" name="Graphic 22">
                <a:extLst>
                  <a:ext uri="{FF2B5EF4-FFF2-40B4-BE49-F238E27FC236}">
                    <a16:creationId xmlns:a16="http://schemas.microsoft.com/office/drawing/2014/main" id="{ADC88C11-DA23-5949-B451-F27474DFA08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197946" y="3752621"/>
                <a:ext cx="678387" cy="678387"/>
              </a:xfrm>
              <a:prstGeom prst="rect">
                <a:avLst/>
              </a:prstGeom>
            </p:spPr>
          </p:pic>
        </p:grpSp>
      </p:grpSp>
      <p:grpSp>
        <p:nvGrpSpPr>
          <p:cNvPr id="5" name="Group 4">
            <a:extLst>
              <a:ext uri="{FF2B5EF4-FFF2-40B4-BE49-F238E27FC236}">
                <a16:creationId xmlns:a16="http://schemas.microsoft.com/office/drawing/2014/main" id="{FE8575F4-38A8-4FA3-97DB-2C5229385530}"/>
              </a:ext>
            </a:extLst>
          </p:cNvPr>
          <p:cNvGrpSpPr/>
          <p:nvPr/>
        </p:nvGrpSpPr>
        <p:grpSpPr>
          <a:xfrm>
            <a:off x="580916" y="3957428"/>
            <a:ext cx="11499399" cy="2390262"/>
            <a:chOff x="568713" y="3880184"/>
            <a:chExt cx="11274944" cy="2343607"/>
          </a:xfrm>
        </p:grpSpPr>
        <p:sp>
          <p:nvSpPr>
            <p:cNvPr id="19" name="Rectangle 18">
              <a:extLst>
                <a:ext uri="{FF2B5EF4-FFF2-40B4-BE49-F238E27FC236}">
                  <a16:creationId xmlns:a16="http://schemas.microsoft.com/office/drawing/2014/main" id="{58454852-E10D-48D0-8877-20CD46EC59ED}"/>
                </a:ext>
              </a:extLst>
            </p:cNvPr>
            <p:cNvSpPr/>
            <p:nvPr/>
          </p:nvSpPr>
          <p:spPr bwMode="auto">
            <a:xfrm>
              <a:off x="568713" y="3880184"/>
              <a:ext cx="11274944" cy="2343607"/>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pPr>
              <a:endParaRPr lang="en-US" sz="2040" kern="0" err="1">
                <a:gradFill>
                  <a:gsLst>
                    <a:gs pos="0">
                      <a:srgbClr val="FFFFFF"/>
                    </a:gs>
                    <a:gs pos="100000">
                      <a:srgbClr val="FFFFFF"/>
                    </a:gs>
                  </a:gsLst>
                  <a:lin ang="5400000" scaled="0"/>
                </a:gradFill>
                <a:latin typeface="Segoe UI Semilight"/>
              </a:endParaRPr>
            </a:p>
          </p:txBody>
        </p:sp>
        <p:sp>
          <p:nvSpPr>
            <p:cNvPr id="26" name="Rectangle 25">
              <a:extLst>
                <a:ext uri="{FF2B5EF4-FFF2-40B4-BE49-F238E27FC236}">
                  <a16:creationId xmlns:a16="http://schemas.microsoft.com/office/drawing/2014/main" id="{4BF9F05D-581A-4BD5-BD60-8FDEFD253DC6}"/>
                </a:ext>
              </a:extLst>
            </p:cNvPr>
            <p:cNvSpPr/>
            <p:nvPr/>
          </p:nvSpPr>
          <p:spPr bwMode="auto">
            <a:xfrm>
              <a:off x="9244553" y="5473440"/>
              <a:ext cx="1444593" cy="3477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a:gradFill>
                    <a:gsLst>
                      <a:gs pos="2917">
                        <a:schemeClr val="tx1"/>
                      </a:gs>
                      <a:gs pos="30000">
                        <a:schemeClr val="tx1"/>
                      </a:gs>
                    </a:gsLst>
                    <a:lin ang="0" scaled="0"/>
                  </a:gradFill>
                  <a:latin typeface="Segoe UI"/>
                  <a:ea typeface="Segoe UI" pitchFamily="34" charset="0"/>
                  <a:cs typeface="Segoe UI" pitchFamily="34" charset="0"/>
                </a:rPr>
                <a:t>Virtual </a:t>
              </a:r>
              <a:r>
                <a:rPr lang="en-US" sz="1071" err="1">
                  <a:gradFill>
                    <a:gsLst>
                      <a:gs pos="2917">
                        <a:schemeClr val="tx1"/>
                      </a:gs>
                      <a:gs pos="30000">
                        <a:schemeClr val="tx1"/>
                      </a:gs>
                    </a:gsLst>
                    <a:lin ang="0" scaled="0"/>
                  </a:gradFill>
                  <a:latin typeface="Segoe UI"/>
                  <a:ea typeface="Segoe UI" pitchFamily="34" charset="0"/>
                  <a:cs typeface="Segoe UI" pitchFamily="34" charset="0"/>
                </a:rPr>
                <a:t>Kubelet</a:t>
              </a:r>
              <a:endParaRPr lang="en-US" sz="1071">
                <a:gradFill>
                  <a:gsLst>
                    <a:gs pos="2917">
                      <a:schemeClr val="tx1"/>
                    </a:gs>
                    <a:gs pos="30000">
                      <a:schemeClr val="tx1"/>
                    </a:gs>
                  </a:gsLst>
                  <a:lin ang="0" scaled="0"/>
                </a:gradFill>
                <a:latin typeface="Segoe UI"/>
                <a:ea typeface="Segoe UI" pitchFamily="34" charset="0"/>
                <a:cs typeface="Segoe UI" pitchFamily="34" charset="0"/>
              </a:endParaRPr>
            </a:p>
          </p:txBody>
        </p:sp>
        <p:pic>
          <p:nvPicPr>
            <p:cNvPr id="24" name="Picture 24" descr="A picture containing text&#10;&#10;Description generated with high confidence">
              <a:extLst>
                <a:ext uri="{FF2B5EF4-FFF2-40B4-BE49-F238E27FC236}">
                  <a16:creationId xmlns:a16="http://schemas.microsoft.com/office/drawing/2014/main" id="{6F63FBC8-C013-4052-AAEE-14D07423856D}"/>
                </a:ext>
              </a:extLst>
            </p:cNvPr>
            <p:cNvPicPr>
              <a:picLocks noChangeAspect="1"/>
            </p:cNvPicPr>
            <p:nvPr/>
          </p:nvPicPr>
          <p:blipFill rotWithShape="1">
            <a:blip r:embed="rId6"/>
            <a:srcRect r="54303"/>
            <a:stretch/>
          </p:blipFill>
          <p:spPr>
            <a:xfrm>
              <a:off x="9650719" y="4790585"/>
              <a:ext cx="632259" cy="580859"/>
            </a:xfrm>
            <a:prstGeom prst="rect">
              <a:avLst/>
            </a:prstGeom>
          </p:spPr>
        </p:pic>
        <p:grpSp>
          <p:nvGrpSpPr>
            <p:cNvPr id="8" name="Group 7">
              <a:extLst>
                <a:ext uri="{FF2B5EF4-FFF2-40B4-BE49-F238E27FC236}">
                  <a16:creationId xmlns:a16="http://schemas.microsoft.com/office/drawing/2014/main" id="{FC3C58F6-A024-9C4C-B38A-F82A70509880}"/>
                </a:ext>
              </a:extLst>
            </p:cNvPr>
            <p:cNvGrpSpPr/>
            <p:nvPr/>
          </p:nvGrpSpPr>
          <p:grpSpPr>
            <a:xfrm>
              <a:off x="6650550" y="4774399"/>
              <a:ext cx="2069386" cy="1250645"/>
              <a:chOff x="2727024" y="2203142"/>
              <a:chExt cx="2372096" cy="1492494"/>
            </a:xfrm>
          </p:grpSpPr>
          <p:pic>
            <p:nvPicPr>
              <p:cNvPr id="30" name="Picture 30" descr="A close up of a sign&#10;&#10;Description generated with high confidence">
                <a:extLst>
                  <a:ext uri="{FF2B5EF4-FFF2-40B4-BE49-F238E27FC236}">
                    <a16:creationId xmlns:a16="http://schemas.microsoft.com/office/drawing/2014/main" id="{E0F3E86B-0CAB-4B6E-A95B-CACB7D026EDE}"/>
                  </a:ext>
                </a:extLst>
              </p:cNvPr>
              <p:cNvPicPr>
                <a:picLocks noChangeAspect="1"/>
              </p:cNvPicPr>
              <p:nvPr/>
            </p:nvPicPr>
            <p:blipFill>
              <a:blip r:embed="rId7"/>
              <a:stretch>
                <a:fillRect/>
              </a:stretch>
            </p:blipFill>
            <p:spPr>
              <a:xfrm>
                <a:off x="3547567" y="2203142"/>
                <a:ext cx="672158" cy="749091"/>
              </a:xfrm>
              <a:prstGeom prst="rect">
                <a:avLst/>
              </a:prstGeom>
              <a:ln>
                <a:noFill/>
              </a:ln>
            </p:spPr>
          </p:pic>
          <p:sp>
            <p:nvSpPr>
              <p:cNvPr id="13" name="Rectangle 12">
                <a:extLst>
                  <a:ext uri="{FF2B5EF4-FFF2-40B4-BE49-F238E27FC236}">
                    <a16:creationId xmlns:a16="http://schemas.microsoft.com/office/drawing/2014/main" id="{DB4EE4BC-91AC-4176-9AFB-415D12E41B45}"/>
                  </a:ext>
                </a:extLst>
              </p:cNvPr>
              <p:cNvSpPr/>
              <p:nvPr/>
            </p:nvSpPr>
            <p:spPr bwMode="auto">
              <a:xfrm>
                <a:off x="2727024" y="2794129"/>
                <a:ext cx="2372096" cy="901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7255"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071">
                    <a:gradFill>
                      <a:gsLst>
                        <a:gs pos="2917">
                          <a:schemeClr val="tx1"/>
                        </a:gs>
                        <a:gs pos="30000">
                          <a:schemeClr val="tx1"/>
                        </a:gs>
                      </a:gsLst>
                      <a:lin ang="0" scaled="0"/>
                    </a:gradFill>
                    <a:latin typeface="Segoe UI"/>
                    <a:ea typeface="Segoe UI" pitchFamily="34" charset="0"/>
                    <a:cs typeface="Segoe UI" pitchFamily="34" charset="0"/>
                  </a:rPr>
                  <a:t>Cloud Native Application Bundles (CNAB) spec</a:t>
                </a:r>
                <a:endParaRPr lang="en-US" sz="1071">
                  <a:gradFill>
                    <a:gsLst>
                      <a:gs pos="2917">
                        <a:schemeClr val="tx1"/>
                      </a:gs>
                      <a:gs pos="30000">
                        <a:schemeClr val="tx1"/>
                      </a:gs>
                    </a:gsLst>
                    <a:lin ang="0" scaled="0"/>
                  </a:gradFill>
                  <a:latin typeface="Segoe UI"/>
                </a:endParaRPr>
              </a:p>
            </p:txBody>
          </p:sp>
        </p:grpSp>
        <p:pic>
          <p:nvPicPr>
            <p:cNvPr id="1026" name="Picture 2" descr="/var/folders/d7/t344tq3n6knf7t482h8rg7l80000gn/T/com.microsoft.Powerpoint/WebArchiveCopyPasteTempFiles/WWQVqMiJS882f6MWNyDYlVxtJRbFT17tHanHidOnDhx4sSJEydOnDhx8gpAUf8PPY+MuGC6vvcAAAAASUVORK5CYII=">
              <a:extLst>
                <a:ext uri="{FF2B5EF4-FFF2-40B4-BE49-F238E27FC236}">
                  <a16:creationId xmlns:a16="http://schemas.microsoft.com/office/drawing/2014/main" id="{3D11CDA6-1D68-AF48-B6A8-DFB860D0E9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63561" y="4943142"/>
              <a:ext cx="1032465" cy="6073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D9F764D-7B1B-DD41-95A5-36EA41E2AB3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1577" y="4925627"/>
              <a:ext cx="980688" cy="596789"/>
            </a:xfrm>
            <a:prstGeom prst="rect">
              <a:avLst/>
            </a:prstGeom>
          </p:spPr>
        </p:pic>
        <p:pic>
          <p:nvPicPr>
            <p:cNvPr id="25" name="Picture 24">
              <a:extLst>
                <a:ext uri="{FF2B5EF4-FFF2-40B4-BE49-F238E27FC236}">
                  <a16:creationId xmlns:a16="http://schemas.microsoft.com/office/drawing/2014/main" id="{24B8F7AB-5A09-4145-A22B-FB4CDEF2F4B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60514" y="4935545"/>
              <a:ext cx="605588" cy="630611"/>
            </a:xfrm>
            <a:prstGeom prst="rect">
              <a:avLst/>
            </a:prstGeom>
          </p:spPr>
        </p:pic>
        <p:sp>
          <p:nvSpPr>
            <p:cNvPr id="7" name="Rectangle 6">
              <a:extLst>
                <a:ext uri="{FF2B5EF4-FFF2-40B4-BE49-F238E27FC236}">
                  <a16:creationId xmlns:a16="http://schemas.microsoft.com/office/drawing/2014/main" id="{D7B0FA01-4524-468A-89F3-D358D2FCD093}"/>
                </a:ext>
              </a:extLst>
            </p:cNvPr>
            <p:cNvSpPr/>
            <p:nvPr/>
          </p:nvSpPr>
          <p:spPr>
            <a:xfrm>
              <a:off x="3996067" y="3951398"/>
              <a:ext cx="3832396" cy="453457"/>
            </a:xfrm>
            <a:prstGeom prst="rect">
              <a:avLst/>
            </a:prstGeom>
            <a:noFill/>
          </p:spPr>
          <p:txBody>
            <a:bodyPr wrap="none">
              <a:spAutoFit/>
            </a:bodyPr>
            <a:lstStyle/>
            <a:p>
              <a:pPr algn="ctr" defTabSz="951121">
                <a:lnSpc>
                  <a:spcPts val="3199"/>
                </a:lnSpc>
                <a:spcBef>
                  <a:spcPct val="0"/>
                </a:spcBef>
                <a:defRPr/>
              </a:pPr>
              <a:r>
                <a:rPr lang="en-US" sz="1836">
                  <a:ln w="3175">
                    <a:noFill/>
                  </a:ln>
                  <a:gradFill>
                    <a:gsLst>
                      <a:gs pos="2917">
                        <a:schemeClr val="tx1"/>
                      </a:gs>
                      <a:gs pos="30000">
                        <a:schemeClr val="tx1"/>
                      </a:gs>
                    </a:gsLst>
                    <a:lin ang="0" scaled="0"/>
                  </a:gradFill>
                  <a:latin typeface="Segoe UI Semibold"/>
                  <a:cs typeface="Segoe UI" pitchFamily="34" charset="0"/>
                </a:rPr>
                <a:t>Microsoft is also the maintainer of</a:t>
              </a:r>
            </a:p>
          </p:txBody>
        </p:sp>
        <p:cxnSp>
          <p:nvCxnSpPr>
            <p:cNvPr id="3" name="Straight Connector 2">
              <a:extLst>
                <a:ext uri="{FF2B5EF4-FFF2-40B4-BE49-F238E27FC236}">
                  <a16:creationId xmlns:a16="http://schemas.microsoft.com/office/drawing/2014/main" id="{E595C6CA-03A6-4FF5-A4A6-210B88012CC8}"/>
                </a:ext>
              </a:extLst>
            </p:cNvPr>
            <p:cNvCxnSpPr/>
            <p:nvPr/>
          </p:nvCxnSpPr>
          <p:spPr>
            <a:xfrm>
              <a:off x="2691658" y="4780123"/>
              <a:ext cx="0" cy="941454"/>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16E389E-0DD2-44DC-ADEE-757676AD8EC3}"/>
                </a:ext>
              </a:extLst>
            </p:cNvPr>
            <p:cNvCxnSpPr/>
            <p:nvPr/>
          </p:nvCxnSpPr>
          <p:spPr>
            <a:xfrm>
              <a:off x="4510933" y="4780123"/>
              <a:ext cx="0" cy="941454"/>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043EF1B-91A7-4F2B-AEE4-44DB0DCEE51C}"/>
                </a:ext>
              </a:extLst>
            </p:cNvPr>
            <p:cNvCxnSpPr/>
            <p:nvPr/>
          </p:nvCxnSpPr>
          <p:spPr>
            <a:xfrm>
              <a:off x="6396883" y="4780123"/>
              <a:ext cx="0" cy="941454"/>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387117C-A0D5-4138-8754-DFC0F2868294}"/>
                </a:ext>
              </a:extLst>
            </p:cNvPr>
            <p:cNvCxnSpPr/>
            <p:nvPr/>
          </p:nvCxnSpPr>
          <p:spPr>
            <a:xfrm>
              <a:off x="8844808" y="4780123"/>
              <a:ext cx="0" cy="941454"/>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534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400"/>
                                        <p:tgtEl>
                                          <p:spTgt spid="35"/>
                                        </p:tgtEl>
                                      </p:cBhvr>
                                    </p:animEffect>
                                  </p:childTnLst>
                                </p:cTn>
                              </p:par>
                              <p:par>
                                <p:cTn id="8" presetID="42" presetClass="path" presetSubtype="0" decel="100000" fill="hold" grpId="1" nodeType="withEffect">
                                  <p:stCondLst>
                                    <p:cond delay="0"/>
                                  </p:stCondLst>
                                  <p:childTnLst>
                                    <p:animMotion origin="layout" path="M -2.08333E-7 -3.7037E-6 L -2.08333E-7 0.0551 " pathEditMode="relative" rAng="0" ptsTypes="AA">
                                      <p:cBhvr>
                                        <p:cTn id="9" dur="400" spd="-100000" fill="hold"/>
                                        <p:tgtEl>
                                          <p:spTgt spid="35"/>
                                        </p:tgtEl>
                                        <p:attrNameLst>
                                          <p:attrName>ppt_x</p:attrName>
                                          <p:attrName>ppt_y</p:attrName>
                                        </p:attrNameLst>
                                      </p:cBhvr>
                                      <p:rCtr x="0" y="2755"/>
                                    </p:animMotion>
                                  </p:childTnLst>
                                </p:cTn>
                              </p:par>
                              <p:par>
                                <p:cTn id="10" presetID="10"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400"/>
                                        <p:tgtEl>
                                          <p:spTgt spid="4"/>
                                        </p:tgtEl>
                                      </p:cBhvr>
                                    </p:animEffect>
                                  </p:childTnLst>
                                </p:cTn>
                              </p:par>
                              <p:par>
                                <p:cTn id="13" presetID="42" presetClass="path" presetSubtype="0" decel="100000" fill="hold" nodeType="withEffect">
                                  <p:stCondLst>
                                    <p:cond delay="250"/>
                                  </p:stCondLst>
                                  <p:childTnLst>
                                    <p:animMotion origin="layout" path="M -2.08333E-7 -3.7037E-6 L -2.08333E-7 0.0551 " pathEditMode="relative" rAng="0" ptsTypes="AA">
                                      <p:cBhvr>
                                        <p:cTn id="14" dur="400" spd="-100000" fill="hold"/>
                                        <p:tgtEl>
                                          <p:spTgt spid="4"/>
                                        </p:tgtEl>
                                        <p:attrNameLst>
                                          <p:attrName>ppt_x</p:attrName>
                                          <p:attrName>ppt_y</p:attrName>
                                        </p:attrNameLst>
                                      </p:cBhvr>
                                      <p:rCtr x="0" y="2755"/>
                                    </p:animMotion>
                                  </p:childTnLst>
                                </p:cTn>
                              </p:par>
                              <p:par>
                                <p:cTn id="15" presetID="10"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400"/>
                                        <p:tgtEl>
                                          <p:spTgt spid="5"/>
                                        </p:tgtEl>
                                      </p:cBhvr>
                                    </p:animEffect>
                                  </p:childTnLst>
                                </p:cTn>
                              </p:par>
                              <p:par>
                                <p:cTn id="18" presetID="42" presetClass="path" presetSubtype="0" decel="100000" fill="hold" nodeType="withEffect">
                                  <p:stCondLst>
                                    <p:cond delay="500"/>
                                  </p:stCondLst>
                                  <p:childTnLst>
                                    <p:animMotion origin="layout" path="M -2.08333E-7 -3.7037E-6 L -2.08333E-7 0.0551 " pathEditMode="relative" rAng="0" ptsTypes="AA">
                                      <p:cBhvr>
                                        <p:cTn id="19" dur="400" spd="-100000" fill="hold"/>
                                        <p:tgtEl>
                                          <p:spTgt spid="5"/>
                                        </p:tgtEl>
                                        <p:attrNameLst>
                                          <p:attrName>ppt_x</p:attrName>
                                          <p:attrName>ppt_y</p:attrName>
                                        </p:attrNameLst>
                                      </p:cBhvr>
                                      <p:rCtr x="0" y="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B5A4F8-B47F-6341-A44D-C3B6F8EDA1FE}"/>
              </a:ext>
            </a:extLst>
          </p:cNvPr>
          <p:cNvSpPr>
            <a:spLocks noGrp="1"/>
          </p:cNvSpPr>
          <p:nvPr>
            <p:ph type="title"/>
          </p:nvPr>
        </p:nvSpPr>
        <p:spPr>
          <a:xfrm>
            <a:off x="221649" y="-163614"/>
            <a:ext cx="5807475" cy="1709980"/>
          </a:xfrm>
        </p:spPr>
        <p:txBody>
          <a:bodyPr vert="horz" wrap="square" lIns="93260" tIns="46630" rIns="93260" bIns="46630" rtlCol="0" anchor="t">
            <a:normAutofit/>
          </a:bodyPr>
          <a:lstStyle/>
          <a:p>
            <a:r>
              <a:rPr lang="en-US" sz="3672" b="1" dirty="0">
                <a:solidFill>
                  <a:schemeClr val="bg1"/>
                </a:solidFill>
                <a:ea typeface="+mj-ea"/>
                <a:cs typeface="+mj-cs"/>
              </a:rPr>
              <a:t>Virtual Kubelet</a:t>
            </a:r>
          </a:p>
        </p:txBody>
      </p:sp>
      <p:pic>
        <p:nvPicPr>
          <p:cNvPr id="14" name="Content Placeholder 1">
            <a:extLst>
              <a:ext uri="{FF2B5EF4-FFF2-40B4-BE49-F238E27FC236}">
                <a16:creationId xmlns:a16="http://schemas.microsoft.com/office/drawing/2014/main" id="{309FBD02-B64B-47E9-9E68-6FC696A71170}"/>
              </a:ext>
            </a:extLst>
          </p:cNvPr>
          <p:cNvPicPr>
            <a:picLocks noChangeAspect="1"/>
          </p:cNvPicPr>
          <p:nvPr/>
        </p:nvPicPr>
        <p:blipFill rotWithShape="1">
          <a:blip r:embed="rId2"/>
          <a:srcRect r="6692"/>
          <a:stretch/>
        </p:blipFill>
        <p:spPr>
          <a:xfrm>
            <a:off x="5077711" y="1238630"/>
            <a:ext cx="7137115" cy="5755895"/>
          </a:xfrm>
          <a:prstGeom prst="rect">
            <a:avLst/>
          </a:prstGeom>
          <a:effectLst/>
        </p:spPr>
      </p:pic>
      <p:pic>
        <p:nvPicPr>
          <p:cNvPr id="3" name="Picture 2">
            <a:extLst>
              <a:ext uri="{FF2B5EF4-FFF2-40B4-BE49-F238E27FC236}">
                <a16:creationId xmlns:a16="http://schemas.microsoft.com/office/drawing/2014/main" id="{7C8DC771-D0E7-4AA2-A490-5DE497EB76B9}"/>
              </a:ext>
            </a:extLst>
          </p:cNvPr>
          <p:cNvPicPr>
            <a:picLocks noChangeAspect="1"/>
          </p:cNvPicPr>
          <p:nvPr/>
        </p:nvPicPr>
        <p:blipFill>
          <a:blip r:embed="rId3"/>
          <a:stretch>
            <a:fillRect/>
          </a:stretch>
        </p:blipFill>
        <p:spPr>
          <a:xfrm>
            <a:off x="104814" y="6115358"/>
            <a:ext cx="481910" cy="562648"/>
          </a:xfrm>
          <a:prstGeom prst="rect">
            <a:avLst/>
          </a:prstGeom>
        </p:spPr>
      </p:pic>
      <p:sp>
        <p:nvSpPr>
          <p:cNvPr id="6" name="Rectangle 5">
            <a:extLst>
              <a:ext uri="{FF2B5EF4-FFF2-40B4-BE49-F238E27FC236}">
                <a16:creationId xmlns:a16="http://schemas.microsoft.com/office/drawing/2014/main" id="{D6A0D387-8B6B-4087-B086-DE3FD499144B}"/>
              </a:ext>
            </a:extLst>
          </p:cNvPr>
          <p:cNvSpPr/>
          <p:nvPr/>
        </p:nvSpPr>
        <p:spPr>
          <a:xfrm>
            <a:off x="85803" y="6649231"/>
            <a:ext cx="4852754" cy="350330"/>
          </a:xfrm>
          <a:prstGeom prst="rect">
            <a:avLst/>
          </a:prstGeom>
        </p:spPr>
        <p:txBody>
          <a:bodyPr wrap="none">
            <a:spAutoFit/>
          </a:bodyPr>
          <a:lstStyle/>
          <a:p>
            <a:r>
              <a:rPr lang="en-US" sz="1632" dirty="0"/>
              <a:t>https://github.com/virtual-kubelet/virtual-kubelet</a:t>
            </a:r>
          </a:p>
        </p:txBody>
      </p:sp>
      <p:sp>
        <p:nvSpPr>
          <p:cNvPr id="7" name="Rectangle 6">
            <a:extLst>
              <a:ext uri="{FF2B5EF4-FFF2-40B4-BE49-F238E27FC236}">
                <a16:creationId xmlns:a16="http://schemas.microsoft.com/office/drawing/2014/main" id="{8B93A407-C0E4-4AE9-8379-35E3661BDA82}"/>
              </a:ext>
            </a:extLst>
          </p:cNvPr>
          <p:cNvSpPr/>
          <p:nvPr/>
        </p:nvSpPr>
        <p:spPr>
          <a:xfrm>
            <a:off x="213582" y="1322965"/>
            <a:ext cx="4189186" cy="3168072"/>
          </a:xfrm>
          <a:prstGeom prst="rect">
            <a:avLst/>
          </a:prstGeom>
        </p:spPr>
        <p:txBody>
          <a:bodyPr wrap="square">
            <a:spAutoFit/>
          </a:bodyPr>
          <a:lstStyle/>
          <a:p>
            <a:endParaRPr lang="en-US" sz="3264" dirty="0"/>
          </a:p>
          <a:p>
            <a:r>
              <a:rPr lang="en-US" sz="3264" dirty="0"/>
              <a:t>It allows Kubernetes Nodes to be backed by other services, such as serverless container platforms.</a:t>
            </a:r>
          </a:p>
        </p:txBody>
      </p:sp>
    </p:spTree>
    <p:extLst>
      <p:ext uri="{BB962C8B-B14F-4D97-AF65-F5344CB8AC3E}">
        <p14:creationId xmlns:p14="http://schemas.microsoft.com/office/powerpoint/2010/main" val="4590140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F03EEC18-ADD7-4747-AE79-71DF2CCC2407}"/>
              </a:ext>
            </a:extLst>
          </p:cNvPr>
          <p:cNvGrpSpPr/>
          <p:nvPr/>
        </p:nvGrpSpPr>
        <p:grpSpPr>
          <a:xfrm>
            <a:off x="2101693" y="2090224"/>
            <a:ext cx="8866820" cy="4493687"/>
            <a:chOff x="3083295" y="1999531"/>
            <a:chExt cx="8102569" cy="4166127"/>
          </a:xfrm>
        </p:grpSpPr>
        <p:grpSp>
          <p:nvGrpSpPr>
            <p:cNvPr id="3" name="Group 2">
              <a:extLst>
                <a:ext uri="{FF2B5EF4-FFF2-40B4-BE49-F238E27FC236}">
                  <a16:creationId xmlns:a16="http://schemas.microsoft.com/office/drawing/2014/main" id="{BA597B0F-77F1-4B99-AE9F-5A76CDCD7010}"/>
                </a:ext>
              </a:extLst>
            </p:cNvPr>
            <p:cNvGrpSpPr/>
            <p:nvPr/>
          </p:nvGrpSpPr>
          <p:grpSpPr>
            <a:xfrm>
              <a:off x="5001107" y="1999531"/>
              <a:ext cx="878110" cy="1128479"/>
              <a:chOff x="2150840" y="2136691"/>
              <a:chExt cx="878110" cy="1128479"/>
            </a:xfrm>
          </p:grpSpPr>
          <p:sp>
            <p:nvSpPr>
              <p:cNvPr id="7" name="Rectangle: Rounded Corners 118">
                <a:extLst>
                  <a:ext uri="{FF2B5EF4-FFF2-40B4-BE49-F238E27FC236}">
                    <a16:creationId xmlns:a16="http://schemas.microsoft.com/office/drawing/2014/main" id="{DD147C15-3D76-4F7A-81E2-96AD25446D94}"/>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9" name="Title 1">
                <a:extLst>
                  <a:ext uri="{FF2B5EF4-FFF2-40B4-BE49-F238E27FC236}">
                    <a16:creationId xmlns:a16="http://schemas.microsoft.com/office/drawing/2014/main" id="{55CC8544-A55A-47AC-B75E-C58F2BF3912C}"/>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24" name="Title 1">
                <a:extLst>
                  <a:ext uri="{FF2B5EF4-FFF2-40B4-BE49-F238E27FC236}">
                    <a16:creationId xmlns:a16="http://schemas.microsoft.com/office/drawing/2014/main" id="{1511297C-424D-46E3-B4F8-E23F8373DC43}"/>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2" name="Group 1">
                <a:extLst>
                  <a:ext uri="{FF2B5EF4-FFF2-40B4-BE49-F238E27FC236}">
                    <a16:creationId xmlns:a16="http://schemas.microsoft.com/office/drawing/2014/main" id="{C56E1D5A-A193-4FDE-BD2D-AED16C7E6E32}"/>
                  </a:ext>
                </a:extLst>
              </p:cNvPr>
              <p:cNvGrpSpPr/>
              <p:nvPr/>
            </p:nvGrpSpPr>
            <p:grpSpPr>
              <a:xfrm>
                <a:off x="2297593" y="2560320"/>
                <a:ext cx="584604" cy="592548"/>
                <a:chOff x="2288401" y="2560320"/>
                <a:chExt cx="584604" cy="592548"/>
              </a:xfrm>
            </p:grpSpPr>
            <p:sp>
              <p:nvSpPr>
                <p:cNvPr id="23" name="Freeform: Shape 22">
                  <a:extLst>
                    <a:ext uri="{FF2B5EF4-FFF2-40B4-BE49-F238E27FC236}">
                      <a16:creationId xmlns:a16="http://schemas.microsoft.com/office/drawing/2014/main" id="{3834EF01-5FF6-46EC-9B8C-04AEEA5278CF}"/>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25" name="Freeform: Shape 24">
                  <a:extLst>
                    <a:ext uri="{FF2B5EF4-FFF2-40B4-BE49-F238E27FC236}">
                      <a16:creationId xmlns:a16="http://schemas.microsoft.com/office/drawing/2014/main" id="{297A62F4-E8CB-41FB-B615-DDB3CDEE981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26" name="Freeform: Shape 25">
                  <a:extLst>
                    <a:ext uri="{FF2B5EF4-FFF2-40B4-BE49-F238E27FC236}">
                      <a16:creationId xmlns:a16="http://schemas.microsoft.com/office/drawing/2014/main" id="{5B9BD413-4245-4B9A-96BE-6C5496470C3E}"/>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27" name="Freeform: Shape 26">
                  <a:extLst>
                    <a:ext uri="{FF2B5EF4-FFF2-40B4-BE49-F238E27FC236}">
                      <a16:creationId xmlns:a16="http://schemas.microsoft.com/office/drawing/2014/main" id="{6855F5E5-8D0C-4DF9-B362-CA7AA26362A8}"/>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28" name="Group 27">
              <a:extLst>
                <a:ext uri="{FF2B5EF4-FFF2-40B4-BE49-F238E27FC236}">
                  <a16:creationId xmlns:a16="http://schemas.microsoft.com/office/drawing/2014/main" id="{A5AA50E3-0433-47D9-B1F1-50FC9576CC75}"/>
                </a:ext>
              </a:extLst>
            </p:cNvPr>
            <p:cNvGrpSpPr/>
            <p:nvPr/>
          </p:nvGrpSpPr>
          <p:grpSpPr>
            <a:xfrm>
              <a:off x="6312783" y="1999531"/>
              <a:ext cx="878110" cy="1128479"/>
              <a:chOff x="2150840" y="2136691"/>
              <a:chExt cx="878110" cy="1128479"/>
            </a:xfrm>
          </p:grpSpPr>
          <p:sp>
            <p:nvSpPr>
              <p:cNvPr id="29" name="Rectangle: Rounded Corners 118">
                <a:extLst>
                  <a:ext uri="{FF2B5EF4-FFF2-40B4-BE49-F238E27FC236}">
                    <a16:creationId xmlns:a16="http://schemas.microsoft.com/office/drawing/2014/main" id="{07A81EBB-DDDC-41B9-8C1A-4444C5F35D6D}"/>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30" name="Title 1">
                <a:extLst>
                  <a:ext uri="{FF2B5EF4-FFF2-40B4-BE49-F238E27FC236}">
                    <a16:creationId xmlns:a16="http://schemas.microsoft.com/office/drawing/2014/main" id="{D6ACEB0C-3F8F-4205-B3E2-EE3A4B9D40D1}"/>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31" name="Title 1">
                <a:extLst>
                  <a:ext uri="{FF2B5EF4-FFF2-40B4-BE49-F238E27FC236}">
                    <a16:creationId xmlns:a16="http://schemas.microsoft.com/office/drawing/2014/main" id="{7145778E-D63A-40CF-A2D1-4F8AD00CB8B0}"/>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32" name="Group 31">
                <a:extLst>
                  <a:ext uri="{FF2B5EF4-FFF2-40B4-BE49-F238E27FC236}">
                    <a16:creationId xmlns:a16="http://schemas.microsoft.com/office/drawing/2014/main" id="{9688422F-90CA-4DD9-BD3D-3A38DFABB4C5}"/>
                  </a:ext>
                </a:extLst>
              </p:cNvPr>
              <p:cNvGrpSpPr/>
              <p:nvPr/>
            </p:nvGrpSpPr>
            <p:grpSpPr>
              <a:xfrm>
                <a:off x="2297593" y="2560320"/>
                <a:ext cx="584604" cy="592548"/>
                <a:chOff x="2288401" y="2560320"/>
                <a:chExt cx="584604" cy="592548"/>
              </a:xfrm>
            </p:grpSpPr>
            <p:sp>
              <p:nvSpPr>
                <p:cNvPr id="33" name="Freeform: Shape 32">
                  <a:extLst>
                    <a:ext uri="{FF2B5EF4-FFF2-40B4-BE49-F238E27FC236}">
                      <a16:creationId xmlns:a16="http://schemas.microsoft.com/office/drawing/2014/main" id="{2AD0720E-6D2B-4587-BB98-89DCF4A21EBD}"/>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34" name="Freeform: Shape 33">
                  <a:extLst>
                    <a:ext uri="{FF2B5EF4-FFF2-40B4-BE49-F238E27FC236}">
                      <a16:creationId xmlns:a16="http://schemas.microsoft.com/office/drawing/2014/main" id="{930B2F19-3AE3-441C-A1BC-A8F6ED01F2BE}"/>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35" name="Freeform: Shape 34">
                  <a:extLst>
                    <a:ext uri="{FF2B5EF4-FFF2-40B4-BE49-F238E27FC236}">
                      <a16:creationId xmlns:a16="http://schemas.microsoft.com/office/drawing/2014/main" id="{DD115468-1F1C-48AA-B47F-E8BFD46B51B7}"/>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36" name="Freeform: Shape 35">
                  <a:extLst>
                    <a:ext uri="{FF2B5EF4-FFF2-40B4-BE49-F238E27FC236}">
                      <a16:creationId xmlns:a16="http://schemas.microsoft.com/office/drawing/2014/main" id="{B0356CC5-0A7D-4058-96C4-5649BC2A1B63}"/>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38" name="Group 37">
              <a:extLst>
                <a:ext uri="{FF2B5EF4-FFF2-40B4-BE49-F238E27FC236}">
                  <a16:creationId xmlns:a16="http://schemas.microsoft.com/office/drawing/2014/main" id="{34996056-20DC-456D-990D-59BCDB68B6F5}"/>
                </a:ext>
              </a:extLst>
            </p:cNvPr>
            <p:cNvGrpSpPr/>
            <p:nvPr/>
          </p:nvGrpSpPr>
          <p:grpSpPr>
            <a:xfrm>
              <a:off x="5001107" y="5037179"/>
              <a:ext cx="878110" cy="1128479"/>
              <a:chOff x="2150840" y="2136691"/>
              <a:chExt cx="878110" cy="1128479"/>
            </a:xfrm>
          </p:grpSpPr>
          <p:sp>
            <p:nvSpPr>
              <p:cNvPr id="48" name="Rectangle: Rounded Corners 118">
                <a:extLst>
                  <a:ext uri="{FF2B5EF4-FFF2-40B4-BE49-F238E27FC236}">
                    <a16:creationId xmlns:a16="http://schemas.microsoft.com/office/drawing/2014/main" id="{C0AE4F4D-2640-429F-B9C5-295AE86E5BB4}"/>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49" name="Title 1">
                <a:extLst>
                  <a:ext uri="{FF2B5EF4-FFF2-40B4-BE49-F238E27FC236}">
                    <a16:creationId xmlns:a16="http://schemas.microsoft.com/office/drawing/2014/main" id="{5978393F-721D-4290-90C6-7F03B3B9B824}"/>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50" name="Title 1">
                <a:extLst>
                  <a:ext uri="{FF2B5EF4-FFF2-40B4-BE49-F238E27FC236}">
                    <a16:creationId xmlns:a16="http://schemas.microsoft.com/office/drawing/2014/main" id="{6CAB160F-4B86-4F3A-A13E-52C874D13CB5}"/>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51" name="Group 50">
                <a:extLst>
                  <a:ext uri="{FF2B5EF4-FFF2-40B4-BE49-F238E27FC236}">
                    <a16:creationId xmlns:a16="http://schemas.microsoft.com/office/drawing/2014/main" id="{B5735DAA-74F5-4723-9A5A-A3E69A2DCDBA}"/>
                  </a:ext>
                </a:extLst>
              </p:cNvPr>
              <p:cNvGrpSpPr/>
              <p:nvPr/>
            </p:nvGrpSpPr>
            <p:grpSpPr>
              <a:xfrm>
                <a:off x="2297593" y="2560320"/>
                <a:ext cx="584604" cy="592548"/>
                <a:chOff x="2288401" y="2560320"/>
                <a:chExt cx="584604" cy="592548"/>
              </a:xfrm>
            </p:grpSpPr>
            <p:sp>
              <p:nvSpPr>
                <p:cNvPr id="52" name="Freeform: Shape 51">
                  <a:extLst>
                    <a:ext uri="{FF2B5EF4-FFF2-40B4-BE49-F238E27FC236}">
                      <a16:creationId xmlns:a16="http://schemas.microsoft.com/office/drawing/2014/main" id="{71A373EE-3F10-4025-8CE7-86C1F10C155C}"/>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53" name="Freeform: Shape 52">
                  <a:extLst>
                    <a:ext uri="{FF2B5EF4-FFF2-40B4-BE49-F238E27FC236}">
                      <a16:creationId xmlns:a16="http://schemas.microsoft.com/office/drawing/2014/main" id="{3294F627-3790-430A-9341-7B3990D450E4}"/>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54" name="Freeform: Shape 53">
                  <a:extLst>
                    <a:ext uri="{FF2B5EF4-FFF2-40B4-BE49-F238E27FC236}">
                      <a16:creationId xmlns:a16="http://schemas.microsoft.com/office/drawing/2014/main" id="{7EC22F46-E0F9-41C9-AA31-61FDE9C27AE1}"/>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55" name="Freeform: Shape 54">
                  <a:extLst>
                    <a:ext uri="{FF2B5EF4-FFF2-40B4-BE49-F238E27FC236}">
                      <a16:creationId xmlns:a16="http://schemas.microsoft.com/office/drawing/2014/main" id="{377B82DB-2ACC-4540-B147-ABE4936A8122}"/>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39" name="Group 38">
              <a:extLst>
                <a:ext uri="{FF2B5EF4-FFF2-40B4-BE49-F238E27FC236}">
                  <a16:creationId xmlns:a16="http://schemas.microsoft.com/office/drawing/2014/main" id="{D54F3E8E-7A88-4795-AF4C-BDD580699506}"/>
                </a:ext>
              </a:extLst>
            </p:cNvPr>
            <p:cNvGrpSpPr/>
            <p:nvPr/>
          </p:nvGrpSpPr>
          <p:grpSpPr>
            <a:xfrm>
              <a:off x="6312783" y="5037179"/>
              <a:ext cx="878110" cy="1128479"/>
              <a:chOff x="2150840" y="2136691"/>
              <a:chExt cx="878110" cy="1128479"/>
            </a:xfrm>
          </p:grpSpPr>
          <p:sp>
            <p:nvSpPr>
              <p:cNvPr id="40" name="Rectangle: Rounded Corners 118">
                <a:extLst>
                  <a:ext uri="{FF2B5EF4-FFF2-40B4-BE49-F238E27FC236}">
                    <a16:creationId xmlns:a16="http://schemas.microsoft.com/office/drawing/2014/main" id="{EBD810C6-AF5C-4DCA-B92B-D4104A87DF11}"/>
                  </a:ext>
                </a:extLst>
              </p:cNvPr>
              <p:cNvSpPr/>
              <p:nvPr/>
            </p:nvSpPr>
            <p:spPr bwMode="auto">
              <a:xfrm>
                <a:off x="2150840" y="2327836"/>
                <a:ext cx="878110" cy="937334"/>
              </a:xfrm>
              <a:prstGeom prst="roundRect">
                <a:avLst>
                  <a:gd name="adj" fmla="val 3125"/>
                </a:avLst>
              </a:prstGeom>
              <a:solidFill>
                <a:schemeClr val="accent2">
                  <a:lumMod val="40000"/>
                  <a:lumOff val="6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41" name="Title 1">
                <a:extLst>
                  <a:ext uri="{FF2B5EF4-FFF2-40B4-BE49-F238E27FC236}">
                    <a16:creationId xmlns:a16="http://schemas.microsoft.com/office/drawing/2014/main" id="{546D5FF5-FA77-4EBC-94B0-ECC35B997052}"/>
                  </a:ext>
                </a:extLst>
              </p:cNvPr>
              <p:cNvSpPr txBox="1">
                <a:spLocks/>
              </p:cNvSpPr>
              <p:nvPr/>
            </p:nvSpPr>
            <p:spPr>
              <a:xfrm>
                <a:off x="2287577" y="2136691"/>
                <a:ext cx="604636" cy="14552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VM</a:t>
                </a:r>
              </a:p>
            </p:txBody>
          </p:sp>
          <p:sp>
            <p:nvSpPr>
              <p:cNvPr id="42" name="Title 1">
                <a:extLst>
                  <a:ext uri="{FF2B5EF4-FFF2-40B4-BE49-F238E27FC236}">
                    <a16:creationId xmlns:a16="http://schemas.microsoft.com/office/drawing/2014/main" id="{B8BA151A-006B-47F3-BB5F-9D6D15EACF34}"/>
                  </a:ext>
                </a:extLst>
              </p:cNvPr>
              <p:cNvSpPr txBox="1">
                <a:spLocks/>
              </p:cNvSpPr>
              <p:nvPr/>
            </p:nvSpPr>
            <p:spPr>
              <a:xfrm>
                <a:off x="2329487" y="2394417"/>
                <a:ext cx="520816"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grpSp>
            <p:nvGrpSpPr>
              <p:cNvPr id="43" name="Group 42">
                <a:extLst>
                  <a:ext uri="{FF2B5EF4-FFF2-40B4-BE49-F238E27FC236}">
                    <a16:creationId xmlns:a16="http://schemas.microsoft.com/office/drawing/2014/main" id="{5A2DD34B-7E42-44EA-9D6A-5FD43D878E48}"/>
                  </a:ext>
                </a:extLst>
              </p:cNvPr>
              <p:cNvGrpSpPr/>
              <p:nvPr/>
            </p:nvGrpSpPr>
            <p:grpSpPr>
              <a:xfrm>
                <a:off x="2297593" y="2560320"/>
                <a:ext cx="584604" cy="592548"/>
                <a:chOff x="2288401" y="2560320"/>
                <a:chExt cx="584604" cy="592548"/>
              </a:xfrm>
            </p:grpSpPr>
            <p:sp>
              <p:nvSpPr>
                <p:cNvPr id="44" name="Freeform: Shape 43">
                  <a:extLst>
                    <a:ext uri="{FF2B5EF4-FFF2-40B4-BE49-F238E27FC236}">
                      <a16:creationId xmlns:a16="http://schemas.microsoft.com/office/drawing/2014/main" id="{CB1517BC-1C1C-4BDA-9E6A-FB1409F4D956}"/>
                    </a:ext>
                  </a:extLst>
                </p:cNvPr>
                <p:cNvSpPr/>
                <p:nvPr/>
              </p:nvSpPr>
              <p:spPr>
                <a:xfrm>
                  <a:off x="22884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45" name="Freeform: Shape 44">
                  <a:extLst>
                    <a:ext uri="{FF2B5EF4-FFF2-40B4-BE49-F238E27FC236}">
                      <a16:creationId xmlns:a16="http://schemas.microsoft.com/office/drawing/2014/main" id="{33D33474-B218-4955-BA09-91D1D3165342}"/>
                    </a:ext>
                  </a:extLst>
                </p:cNvPr>
                <p:cNvSpPr/>
                <p:nvPr/>
              </p:nvSpPr>
              <p:spPr>
                <a:xfrm>
                  <a:off x="2631301" y="256032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46" name="Freeform: Shape 45">
                  <a:extLst>
                    <a:ext uri="{FF2B5EF4-FFF2-40B4-BE49-F238E27FC236}">
                      <a16:creationId xmlns:a16="http://schemas.microsoft.com/office/drawing/2014/main" id="{4860D7F5-C007-4F2E-9466-F64F0A1FB3B9}"/>
                    </a:ext>
                  </a:extLst>
                </p:cNvPr>
                <p:cNvSpPr/>
                <p:nvPr/>
              </p:nvSpPr>
              <p:spPr>
                <a:xfrm>
                  <a:off x="22884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sp>
              <p:nvSpPr>
                <p:cNvPr id="47" name="Freeform: Shape 46">
                  <a:extLst>
                    <a:ext uri="{FF2B5EF4-FFF2-40B4-BE49-F238E27FC236}">
                      <a16:creationId xmlns:a16="http://schemas.microsoft.com/office/drawing/2014/main" id="{73D39AA8-1C5B-4F9D-BB50-B0A0DFB0C02F}"/>
                    </a:ext>
                  </a:extLst>
                </p:cNvPr>
                <p:cNvSpPr/>
                <p:nvPr/>
              </p:nvSpPr>
              <p:spPr>
                <a:xfrm>
                  <a:off x="2631301" y="288798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32384"/>
                  <a:endParaRPr lang="en-US">
                    <a:solidFill>
                      <a:srgbClr val="FFFFFF"/>
                    </a:solidFill>
                    <a:latin typeface="Segoe UI"/>
                  </a:endParaRPr>
                </a:p>
              </p:txBody>
            </p:sp>
          </p:grpSp>
        </p:grpSp>
        <p:grpSp>
          <p:nvGrpSpPr>
            <p:cNvPr id="65" name="Group 64">
              <a:extLst>
                <a:ext uri="{FF2B5EF4-FFF2-40B4-BE49-F238E27FC236}">
                  <a16:creationId xmlns:a16="http://schemas.microsoft.com/office/drawing/2014/main" id="{9E21F5B5-66EB-4FC9-A207-5405F0543959}"/>
                </a:ext>
              </a:extLst>
            </p:cNvPr>
            <p:cNvGrpSpPr/>
            <p:nvPr/>
          </p:nvGrpSpPr>
          <p:grpSpPr>
            <a:xfrm>
              <a:off x="5656945" y="3787111"/>
              <a:ext cx="878110" cy="937334"/>
              <a:chOff x="7197758" y="3445386"/>
              <a:chExt cx="878110" cy="937334"/>
            </a:xfrm>
          </p:grpSpPr>
          <p:sp>
            <p:nvSpPr>
              <p:cNvPr id="56" name="Rectangle: Rounded Corners 118">
                <a:extLst>
                  <a:ext uri="{FF2B5EF4-FFF2-40B4-BE49-F238E27FC236}">
                    <a16:creationId xmlns:a16="http://schemas.microsoft.com/office/drawing/2014/main" id="{2277A02B-9A4B-4398-86EB-377A1D2D0DD5}"/>
                  </a:ext>
                </a:extLst>
              </p:cNvPr>
              <p:cNvSpPr/>
              <p:nvPr/>
            </p:nvSpPr>
            <p:spPr bwMode="auto">
              <a:xfrm>
                <a:off x="7197758" y="3445386"/>
                <a:ext cx="878110" cy="937334"/>
              </a:xfrm>
              <a:prstGeom prst="roundRect">
                <a:avLst>
                  <a:gd name="adj" fmla="val 3125"/>
                </a:avLst>
              </a:prstGeom>
              <a:solidFill>
                <a:srgbClr val="FCFDFE"/>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grpSp>
            <p:nvGrpSpPr>
              <p:cNvPr id="64" name="Group 63">
                <a:extLst>
                  <a:ext uri="{FF2B5EF4-FFF2-40B4-BE49-F238E27FC236}">
                    <a16:creationId xmlns:a16="http://schemas.microsoft.com/office/drawing/2014/main" id="{D0DC0358-6A68-4EB8-8402-5793B1252807}"/>
                  </a:ext>
                </a:extLst>
              </p:cNvPr>
              <p:cNvGrpSpPr/>
              <p:nvPr/>
            </p:nvGrpSpPr>
            <p:grpSpPr>
              <a:xfrm>
                <a:off x="7301292" y="3597069"/>
                <a:ext cx="671043" cy="633969"/>
                <a:chOff x="2613694" y="3600725"/>
                <a:chExt cx="355417" cy="335781"/>
              </a:xfrm>
            </p:grpSpPr>
            <p:sp>
              <p:nvSpPr>
                <p:cNvPr id="57" name="Freeform: Shape 56">
                  <a:extLst>
                    <a:ext uri="{FF2B5EF4-FFF2-40B4-BE49-F238E27FC236}">
                      <a16:creationId xmlns:a16="http://schemas.microsoft.com/office/drawing/2014/main" id="{62717FB7-F69F-458B-95DF-DBDBCE1DF51F}"/>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58" name="Freeform: Shape 57">
                  <a:extLst>
                    <a:ext uri="{FF2B5EF4-FFF2-40B4-BE49-F238E27FC236}">
                      <a16:creationId xmlns:a16="http://schemas.microsoft.com/office/drawing/2014/main" id="{7279F628-BA68-4635-8F21-8271CD0B8A06}"/>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59" name="Freeform: Shape 58">
                  <a:extLst>
                    <a:ext uri="{FF2B5EF4-FFF2-40B4-BE49-F238E27FC236}">
                      <a16:creationId xmlns:a16="http://schemas.microsoft.com/office/drawing/2014/main" id="{415C6300-77E4-4D31-AA7F-7DE35636F6B4}"/>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0" name="Freeform: Shape 59">
                  <a:extLst>
                    <a:ext uri="{FF2B5EF4-FFF2-40B4-BE49-F238E27FC236}">
                      <a16:creationId xmlns:a16="http://schemas.microsoft.com/office/drawing/2014/main" id="{1860F98C-E191-4324-AC28-1E47265A5AA5}"/>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1" name="Freeform: Shape 60">
                  <a:extLst>
                    <a:ext uri="{FF2B5EF4-FFF2-40B4-BE49-F238E27FC236}">
                      <a16:creationId xmlns:a16="http://schemas.microsoft.com/office/drawing/2014/main" id="{439BDFCE-6E47-4C2E-968F-1A6DA34CE56B}"/>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2" name="Freeform: Shape 61">
                  <a:extLst>
                    <a:ext uri="{FF2B5EF4-FFF2-40B4-BE49-F238E27FC236}">
                      <a16:creationId xmlns:a16="http://schemas.microsoft.com/office/drawing/2014/main" id="{EFDF878E-22D2-476E-A97B-A31714B12EA6}"/>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sp>
              <p:nvSpPr>
                <p:cNvPr id="63" name="Freeform: Shape 62">
                  <a:extLst>
                    <a:ext uri="{FF2B5EF4-FFF2-40B4-BE49-F238E27FC236}">
                      <a16:creationId xmlns:a16="http://schemas.microsoft.com/office/drawing/2014/main" id="{B5C933D8-838D-4C99-A732-183DA451806D}"/>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32384"/>
                  <a:endParaRPr lang="en-US">
                    <a:solidFill>
                      <a:srgbClr val="FFFFFF"/>
                    </a:solidFill>
                    <a:latin typeface="Segoe UI"/>
                  </a:endParaRPr>
                </a:p>
              </p:txBody>
            </p:sp>
          </p:grpSp>
        </p:grpSp>
        <p:sp>
          <p:nvSpPr>
            <p:cNvPr id="66" name="Title 1">
              <a:extLst>
                <a:ext uri="{FF2B5EF4-FFF2-40B4-BE49-F238E27FC236}">
                  <a16:creationId xmlns:a16="http://schemas.microsoft.com/office/drawing/2014/main" id="{B309CFFB-0C98-4AA9-AA8B-EAE1DCE21AD0}"/>
                </a:ext>
              </a:extLst>
            </p:cNvPr>
            <p:cNvSpPr txBox="1">
              <a:spLocks/>
            </p:cNvSpPr>
            <p:nvPr/>
          </p:nvSpPr>
          <p:spPr>
            <a:xfrm>
              <a:off x="5707262" y="3449109"/>
              <a:ext cx="777476"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Kubernetes control pane</a:t>
              </a:r>
            </a:p>
          </p:txBody>
        </p:sp>
        <p:cxnSp>
          <p:nvCxnSpPr>
            <p:cNvPr id="70" name="Connector: Elbow 69">
              <a:extLst>
                <a:ext uri="{FF2B5EF4-FFF2-40B4-BE49-F238E27FC236}">
                  <a16:creationId xmlns:a16="http://schemas.microsoft.com/office/drawing/2014/main" id="{7896CA0B-8314-4CB2-92D0-35A82C5EE176}"/>
                </a:ext>
              </a:extLst>
            </p:cNvPr>
            <p:cNvCxnSpPr>
              <a:stCxn id="66" idx="0"/>
              <a:endCxn id="7" idx="2"/>
            </p:cNvCxnSpPr>
            <p:nvPr/>
          </p:nvCxnSpPr>
          <p:spPr>
            <a:xfrm rot="16200000" flipV="1">
              <a:off x="5607532" y="2960641"/>
              <a:ext cx="321099" cy="65583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1958823-F31D-4A56-8C15-449C996C0F50}"/>
                </a:ext>
              </a:extLst>
            </p:cNvPr>
            <p:cNvCxnSpPr>
              <a:cxnSpLocks/>
              <a:stCxn id="66" idx="0"/>
              <a:endCxn id="29" idx="2"/>
            </p:cNvCxnSpPr>
            <p:nvPr/>
          </p:nvCxnSpPr>
          <p:spPr>
            <a:xfrm rot="5400000" flipH="1" flipV="1">
              <a:off x="6263371" y="2960641"/>
              <a:ext cx="321099" cy="65583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BF2112AE-E16F-4AC9-96BE-BB12B6D2D887}"/>
                </a:ext>
              </a:extLst>
            </p:cNvPr>
            <p:cNvCxnSpPr>
              <a:cxnSpLocks/>
              <a:stCxn id="56" idx="2"/>
              <a:endCxn id="41" idx="0"/>
            </p:cNvCxnSpPr>
            <p:nvPr/>
          </p:nvCxnSpPr>
          <p:spPr>
            <a:xfrm rot="16200000" flipH="1">
              <a:off x="6267552" y="4552893"/>
              <a:ext cx="312734" cy="65583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AC1177F1-C641-4A6D-971A-88166754181C}"/>
                </a:ext>
              </a:extLst>
            </p:cNvPr>
            <p:cNvCxnSpPr>
              <a:cxnSpLocks/>
              <a:stCxn id="56" idx="2"/>
              <a:endCxn id="49" idx="0"/>
            </p:cNvCxnSpPr>
            <p:nvPr/>
          </p:nvCxnSpPr>
          <p:spPr>
            <a:xfrm rot="5400000">
              <a:off x="5611715" y="4552893"/>
              <a:ext cx="312734" cy="65583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plug" title="Icon of a power plug showing an A to B connection">
              <a:extLst>
                <a:ext uri="{FF2B5EF4-FFF2-40B4-BE49-F238E27FC236}">
                  <a16:creationId xmlns:a16="http://schemas.microsoft.com/office/drawing/2014/main" id="{2A7BB307-BFD2-4CD5-81AC-D3D2B7F60276}"/>
                </a:ext>
              </a:extLst>
            </p:cNvPr>
            <p:cNvSpPr>
              <a:spLocks noChangeAspect="1" noEditPoints="1"/>
            </p:cNvSpPr>
            <p:nvPr/>
          </p:nvSpPr>
          <p:spPr bwMode="auto">
            <a:xfrm>
              <a:off x="7464269" y="4078412"/>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81" name="Rectangle: Rounded Corners 118">
              <a:extLst>
                <a:ext uri="{FF2B5EF4-FFF2-40B4-BE49-F238E27FC236}">
                  <a16:creationId xmlns:a16="http://schemas.microsoft.com/office/drawing/2014/main" id="{51385C50-7E1C-437B-8708-E3F572753AC2}"/>
                </a:ext>
              </a:extLst>
            </p:cNvPr>
            <p:cNvSpPr/>
            <p:nvPr/>
          </p:nvSpPr>
          <p:spPr bwMode="auto">
            <a:xfrm>
              <a:off x="8353888" y="3056393"/>
              <a:ext cx="2831976" cy="2044039"/>
            </a:xfrm>
            <a:prstGeom prst="roundRect">
              <a:avLst>
                <a:gd name="adj" fmla="val 3125"/>
              </a:avLst>
            </a:prstGeom>
            <a:solidFill>
              <a:schemeClr val="bg1">
                <a:lumMod val="95000"/>
              </a:schemeClr>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dirty="0">
                <a:solidFill>
                  <a:schemeClr val="tx1"/>
                </a:solidFill>
                <a:cs typeface="Segoe UI" pitchFamily="34" charset="0"/>
              </a:endParaRPr>
            </a:p>
          </p:txBody>
        </p:sp>
        <p:sp>
          <p:nvSpPr>
            <p:cNvPr id="82" name="Title 1">
              <a:extLst>
                <a:ext uri="{FF2B5EF4-FFF2-40B4-BE49-F238E27FC236}">
                  <a16:creationId xmlns:a16="http://schemas.microsoft.com/office/drawing/2014/main" id="{DD704E6A-909F-4B76-A91D-4E9F87D04268}"/>
                </a:ext>
              </a:extLst>
            </p:cNvPr>
            <p:cNvSpPr txBox="1">
              <a:spLocks/>
            </p:cNvSpPr>
            <p:nvPr/>
          </p:nvSpPr>
          <p:spPr>
            <a:xfrm>
              <a:off x="8353888" y="2833060"/>
              <a:ext cx="2245499" cy="17813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224" spc="0" dirty="0">
                  <a:solidFill>
                    <a:srgbClr val="000000"/>
                  </a:solidFill>
                  <a:latin typeface="Segoe UI Semibold" panose="020B0702040204020203" pitchFamily="34" charset="0"/>
                  <a:cs typeface="Segoe UI Semibold" panose="020B0702040204020203" pitchFamily="34" charset="0"/>
                </a:rPr>
                <a:t>Azure Container Instances (ACI)</a:t>
              </a:r>
            </a:p>
          </p:txBody>
        </p:sp>
        <p:grpSp>
          <p:nvGrpSpPr>
            <p:cNvPr id="123" name="Group 122">
              <a:extLst>
                <a:ext uri="{FF2B5EF4-FFF2-40B4-BE49-F238E27FC236}">
                  <a16:creationId xmlns:a16="http://schemas.microsoft.com/office/drawing/2014/main" id="{177A131D-5B13-4AC1-84CE-1C710FB3984B}"/>
                </a:ext>
              </a:extLst>
            </p:cNvPr>
            <p:cNvGrpSpPr/>
            <p:nvPr/>
          </p:nvGrpSpPr>
          <p:grpSpPr>
            <a:xfrm>
              <a:off x="8586034" y="3321128"/>
              <a:ext cx="2367684" cy="1682208"/>
              <a:chOff x="8586034" y="3188970"/>
              <a:chExt cx="2367684" cy="1682208"/>
            </a:xfrm>
          </p:grpSpPr>
          <p:grpSp>
            <p:nvGrpSpPr>
              <p:cNvPr id="90" name="Group 89">
                <a:extLst>
                  <a:ext uri="{FF2B5EF4-FFF2-40B4-BE49-F238E27FC236}">
                    <a16:creationId xmlns:a16="http://schemas.microsoft.com/office/drawing/2014/main" id="{52B93B97-E055-488A-BAA2-A411C049752F}"/>
                  </a:ext>
                </a:extLst>
              </p:cNvPr>
              <p:cNvGrpSpPr/>
              <p:nvPr/>
            </p:nvGrpSpPr>
            <p:grpSpPr>
              <a:xfrm>
                <a:off x="8586034" y="3188970"/>
                <a:ext cx="2367684" cy="264888"/>
                <a:chOff x="8532176" y="3188970"/>
                <a:chExt cx="2367684" cy="264888"/>
              </a:xfrm>
            </p:grpSpPr>
            <p:sp>
              <p:nvSpPr>
                <p:cNvPr id="83" name="Freeform: Shape 82">
                  <a:extLst>
                    <a:ext uri="{FF2B5EF4-FFF2-40B4-BE49-F238E27FC236}">
                      <a16:creationId xmlns:a16="http://schemas.microsoft.com/office/drawing/2014/main" id="{C8B0D982-9E52-485E-A239-FE8BC8ACD055}"/>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4" name="Freeform: Shape 83">
                  <a:extLst>
                    <a:ext uri="{FF2B5EF4-FFF2-40B4-BE49-F238E27FC236}">
                      <a16:creationId xmlns:a16="http://schemas.microsoft.com/office/drawing/2014/main" id="{CB3CE29D-577E-4FF7-9268-6D2A41423981}"/>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5" name="Freeform: Shape 84">
                  <a:extLst>
                    <a:ext uri="{FF2B5EF4-FFF2-40B4-BE49-F238E27FC236}">
                      <a16:creationId xmlns:a16="http://schemas.microsoft.com/office/drawing/2014/main" id="{7F3FB630-659D-481D-8D5A-F82EDBA50D91}"/>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6" name="Freeform: Shape 85">
                  <a:extLst>
                    <a:ext uri="{FF2B5EF4-FFF2-40B4-BE49-F238E27FC236}">
                      <a16:creationId xmlns:a16="http://schemas.microsoft.com/office/drawing/2014/main" id="{B393E950-B0D6-4DFC-B8AF-71E8F1976D9F}"/>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7" name="Freeform: Shape 86">
                  <a:extLst>
                    <a:ext uri="{FF2B5EF4-FFF2-40B4-BE49-F238E27FC236}">
                      <a16:creationId xmlns:a16="http://schemas.microsoft.com/office/drawing/2014/main" id="{86020DEF-42C8-436A-8739-7133E639943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8" name="Freeform: Shape 87">
                  <a:extLst>
                    <a:ext uri="{FF2B5EF4-FFF2-40B4-BE49-F238E27FC236}">
                      <a16:creationId xmlns:a16="http://schemas.microsoft.com/office/drawing/2014/main" id="{4C9A3B33-DB33-4F4D-B426-1A6EEB7C335A}"/>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89" name="Freeform: Shape 88">
                  <a:extLst>
                    <a:ext uri="{FF2B5EF4-FFF2-40B4-BE49-F238E27FC236}">
                      <a16:creationId xmlns:a16="http://schemas.microsoft.com/office/drawing/2014/main" id="{655B16A9-FEBD-4861-8C17-C8706E3F760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91" name="Group 90">
                <a:extLst>
                  <a:ext uri="{FF2B5EF4-FFF2-40B4-BE49-F238E27FC236}">
                    <a16:creationId xmlns:a16="http://schemas.microsoft.com/office/drawing/2014/main" id="{463AE057-D60D-4A5A-8565-F0FBCDAE95B5}"/>
                  </a:ext>
                </a:extLst>
              </p:cNvPr>
              <p:cNvGrpSpPr/>
              <p:nvPr/>
            </p:nvGrpSpPr>
            <p:grpSpPr>
              <a:xfrm>
                <a:off x="8586034" y="3543300"/>
                <a:ext cx="2367684" cy="264888"/>
                <a:chOff x="8532176" y="3188970"/>
                <a:chExt cx="2367684" cy="264888"/>
              </a:xfrm>
            </p:grpSpPr>
            <p:sp>
              <p:nvSpPr>
                <p:cNvPr id="92" name="Freeform: Shape 91">
                  <a:extLst>
                    <a:ext uri="{FF2B5EF4-FFF2-40B4-BE49-F238E27FC236}">
                      <a16:creationId xmlns:a16="http://schemas.microsoft.com/office/drawing/2014/main" id="{3F6E809D-5958-4154-B244-60F8EF0A656D}"/>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3" name="Freeform: Shape 92">
                  <a:extLst>
                    <a:ext uri="{FF2B5EF4-FFF2-40B4-BE49-F238E27FC236}">
                      <a16:creationId xmlns:a16="http://schemas.microsoft.com/office/drawing/2014/main" id="{4D8DE582-AFFD-489D-B19A-8D380EC4CBE3}"/>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4" name="Freeform: Shape 93">
                  <a:extLst>
                    <a:ext uri="{FF2B5EF4-FFF2-40B4-BE49-F238E27FC236}">
                      <a16:creationId xmlns:a16="http://schemas.microsoft.com/office/drawing/2014/main" id="{88297ECC-1C1E-4B62-983D-DEAB27997F43}"/>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5" name="Freeform: Shape 94">
                  <a:extLst>
                    <a:ext uri="{FF2B5EF4-FFF2-40B4-BE49-F238E27FC236}">
                      <a16:creationId xmlns:a16="http://schemas.microsoft.com/office/drawing/2014/main" id="{B1A40A77-853A-4373-B8B6-DC7C34D2602D}"/>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6" name="Freeform: Shape 95">
                  <a:extLst>
                    <a:ext uri="{FF2B5EF4-FFF2-40B4-BE49-F238E27FC236}">
                      <a16:creationId xmlns:a16="http://schemas.microsoft.com/office/drawing/2014/main" id="{E79CBE1C-4DD5-4CE4-B12F-48A8856CBE48}"/>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7" name="Freeform: Shape 96">
                  <a:extLst>
                    <a:ext uri="{FF2B5EF4-FFF2-40B4-BE49-F238E27FC236}">
                      <a16:creationId xmlns:a16="http://schemas.microsoft.com/office/drawing/2014/main" id="{1A32E710-8A3C-454D-A667-DDA9348E36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98" name="Freeform: Shape 97">
                  <a:extLst>
                    <a:ext uri="{FF2B5EF4-FFF2-40B4-BE49-F238E27FC236}">
                      <a16:creationId xmlns:a16="http://schemas.microsoft.com/office/drawing/2014/main" id="{15C3EDC8-1492-4356-9807-4E6CA06F296A}"/>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99" name="Group 98">
                <a:extLst>
                  <a:ext uri="{FF2B5EF4-FFF2-40B4-BE49-F238E27FC236}">
                    <a16:creationId xmlns:a16="http://schemas.microsoft.com/office/drawing/2014/main" id="{6B935580-0202-4819-B774-4BD5BB513335}"/>
                  </a:ext>
                </a:extLst>
              </p:cNvPr>
              <p:cNvGrpSpPr/>
              <p:nvPr/>
            </p:nvGrpSpPr>
            <p:grpSpPr>
              <a:xfrm>
                <a:off x="8586034" y="3897630"/>
                <a:ext cx="2367684" cy="264888"/>
                <a:chOff x="8532176" y="3188970"/>
                <a:chExt cx="2367684" cy="264888"/>
              </a:xfrm>
            </p:grpSpPr>
            <p:sp>
              <p:nvSpPr>
                <p:cNvPr id="100" name="Freeform: Shape 99">
                  <a:extLst>
                    <a:ext uri="{FF2B5EF4-FFF2-40B4-BE49-F238E27FC236}">
                      <a16:creationId xmlns:a16="http://schemas.microsoft.com/office/drawing/2014/main" id="{86173AB4-1F4A-4799-8215-A7C7F6D1C61E}"/>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1" name="Freeform: Shape 100">
                  <a:extLst>
                    <a:ext uri="{FF2B5EF4-FFF2-40B4-BE49-F238E27FC236}">
                      <a16:creationId xmlns:a16="http://schemas.microsoft.com/office/drawing/2014/main" id="{909CA0B3-EA85-4D7A-A552-93F04F021B72}"/>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2" name="Freeform: Shape 101">
                  <a:extLst>
                    <a:ext uri="{FF2B5EF4-FFF2-40B4-BE49-F238E27FC236}">
                      <a16:creationId xmlns:a16="http://schemas.microsoft.com/office/drawing/2014/main" id="{47840BC3-F9E4-4DED-96B5-2E18A127719D}"/>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3" name="Freeform: Shape 102">
                  <a:extLst>
                    <a:ext uri="{FF2B5EF4-FFF2-40B4-BE49-F238E27FC236}">
                      <a16:creationId xmlns:a16="http://schemas.microsoft.com/office/drawing/2014/main" id="{834D5392-0516-4360-B91E-EAC06C13ED3C}"/>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lumMod val="95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4" name="Freeform: Shape 103">
                  <a:extLst>
                    <a:ext uri="{FF2B5EF4-FFF2-40B4-BE49-F238E27FC236}">
                      <a16:creationId xmlns:a16="http://schemas.microsoft.com/office/drawing/2014/main" id="{1B080BCD-FDDC-402A-A06C-2F5E7B6CA8CA}"/>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lumMod val="95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5" name="Freeform: Shape 104">
                  <a:extLst>
                    <a:ext uri="{FF2B5EF4-FFF2-40B4-BE49-F238E27FC236}">
                      <a16:creationId xmlns:a16="http://schemas.microsoft.com/office/drawing/2014/main" id="{326B0A3F-7C17-4D3F-AED4-26E6F27C321D}"/>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6" name="Freeform: Shape 105">
                  <a:extLst>
                    <a:ext uri="{FF2B5EF4-FFF2-40B4-BE49-F238E27FC236}">
                      <a16:creationId xmlns:a16="http://schemas.microsoft.com/office/drawing/2014/main" id="{837DB92B-D8F9-4A63-8E5E-153969D1018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lumMod val="95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107" name="Group 106">
                <a:extLst>
                  <a:ext uri="{FF2B5EF4-FFF2-40B4-BE49-F238E27FC236}">
                    <a16:creationId xmlns:a16="http://schemas.microsoft.com/office/drawing/2014/main" id="{CC8A8C9E-D3E9-4A10-9E48-721E52E201A5}"/>
                  </a:ext>
                </a:extLst>
              </p:cNvPr>
              <p:cNvGrpSpPr/>
              <p:nvPr/>
            </p:nvGrpSpPr>
            <p:grpSpPr>
              <a:xfrm>
                <a:off x="8586034" y="4251960"/>
                <a:ext cx="2367684" cy="264888"/>
                <a:chOff x="8532176" y="3188970"/>
                <a:chExt cx="2367684" cy="264888"/>
              </a:xfrm>
            </p:grpSpPr>
            <p:sp>
              <p:nvSpPr>
                <p:cNvPr id="108" name="Freeform: Shape 107">
                  <a:extLst>
                    <a:ext uri="{FF2B5EF4-FFF2-40B4-BE49-F238E27FC236}">
                      <a16:creationId xmlns:a16="http://schemas.microsoft.com/office/drawing/2014/main" id="{AE2A65BB-BE67-4C85-9BE4-0683193B27D2}"/>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09" name="Freeform: Shape 108">
                  <a:extLst>
                    <a:ext uri="{FF2B5EF4-FFF2-40B4-BE49-F238E27FC236}">
                      <a16:creationId xmlns:a16="http://schemas.microsoft.com/office/drawing/2014/main" id="{B69C26CA-9805-4F68-95FD-6FA54498BBFE}"/>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3">
                    <a:lumMod val="20000"/>
                    <a:lumOff val="80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0" name="Freeform: Shape 109">
                  <a:extLst>
                    <a:ext uri="{FF2B5EF4-FFF2-40B4-BE49-F238E27FC236}">
                      <a16:creationId xmlns:a16="http://schemas.microsoft.com/office/drawing/2014/main" id="{E1AD32A3-DF69-4979-A763-E9F891051F90}"/>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3">
                    <a:lumMod val="20000"/>
                    <a:lumOff val="80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1" name="Freeform: Shape 110">
                  <a:extLst>
                    <a:ext uri="{FF2B5EF4-FFF2-40B4-BE49-F238E27FC236}">
                      <a16:creationId xmlns:a16="http://schemas.microsoft.com/office/drawing/2014/main" id="{C4158E87-EEF7-448F-9C35-4A9F3B961C4B}"/>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2" name="Freeform: Shape 111">
                  <a:extLst>
                    <a:ext uri="{FF2B5EF4-FFF2-40B4-BE49-F238E27FC236}">
                      <a16:creationId xmlns:a16="http://schemas.microsoft.com/office/drawing/2014/main" id="{2639E33C-C551-4010-BBAA-82A6FBDADF95}"/>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3" name="Freeform: Shape 112">
                  <a:extLst>
                    <a:ext uri="{FF2B5EF4-FFF2-40B4-BE49-F238E27FC236}">
                      <a16:creationId xmlns:a16="http://schemas.microsoft.com/office/drawing/2014/main" id="{DD24B50A-140F-4722-8765-D376AD6B9F67}"/>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4" name="Freeform: Shape 113">
                  <a:extLst>
                    <a:ext uri="{FF2B5EF4-FFF2-40B4-BE49-F238E27FC236}">
                      <a16:creationId xmlns:a16="http://schemas.microsoft.com/office/drawing/2014/main" id="{D41D046A-456B-4B10-ABA0-1FFAB5EDC8D9}"/>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nvGrpSpPr>
              <p:cNvPr id="115" name="Group 114">
                <a:extLst>
                  <a:ext uri="{FF2B5EF4-FFF2-40B4-BE49-F238E27FC236}">
                    <a16:creationId xmlns:a16="http://schemas.microsoft.com/office/drawing/2014/main" id="{19CDE5C6-A238-4365-9E11-642499EAA07C}"/>
                  </a:ext>
                </a:extLst>
              </p:cNvPr>
              <p:cNvGrpSpPr/>
              <p:nvPr/>
            </p:nvGrpSpPr>
            <p:grpSpPr>
              <a:xfrm>
                <a:off x="8586034" y="4606290"/>
                <a:ext cx="2367684" cy="264888"/>
                <a:chOff x="8532176" y="3188970"/>
                <a:chExt cx="2367684" cy="264888"/>
              </a:xfrm>
            </p:grpSpPr>
            <p:sp>
              <p:nvSpPr>
                <p:cNvPr id="116" name="Freeform: Shape 115">
                  <a:extLst>
                    <a:ext uri="{FF2B5EF4-FFF2-40B4-BE49-F238E27FC236}">
                      <a16:creationId xmlns:a16="http://schemas.microsoft.com/office/drawing/2014/main" id="{101EB5BE-43A5-4EC0-AB4C-8767DF8516FC}"/>
                    </a:ext>
                  </a:extLst>
                </p:cNvPr>
                <p:cNvSpPr/>
                <p:nvPr/>
              </p:nvSpPr>
              <p:spPr>
                <a:xfrm>
                  <a:off x="853217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2">
                    <a:lumMod val="40000"/>
                    <a:lumOff val="60000"/>
                  </a:schemeClr>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7" name="Freeform: Shape 116">
                  <a:extLst>
                    <a:ext uri="{FF2B5EF4-FFF2-40B4-BE49-F238E27FC236}">
                      <a16:creationId xmlns:a16="http://schemas.microsoft.com/office/drawing/2014/main" id="{07115456-754E-472F-A2D7-247F97EE4697}"/>
                    </a:ext>
                  </a:extLst>
                </p:cNvPr>
                <p:cNvSpPr/>
                <p:nvPr/>
              </p:nvSpPr>
              <p:spPr>
                <a:xfrm>
                  <a:off x="888650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18" name="Freeform: Shape 117">
                  <a:extLst>
                    <a:ext uri="{FF2B5EF4-FFF2-40B4-BE49-F238E27FC236}">
                      <a16:creationId xmlns:a16="http://schemas.microsoft.com/office/drawing/2014/main" id="{B7DD2A2E-20B8-47AD-A7D5-B63C2FAD4289}"/>
                    </a:ext>
                  </a:extLst>
                </p:cNvPr>
                <p:cNvSpPr/>
                <p:nvPr/>
              </p:nvSpPr>
              <p:spPr>
                <a:xfrm>
                  <a:off x="924083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accent3">
                    <a:lumMod val="20000"/>
                    <a:lumOff val="80000"/>
                  </a:schemeClr>
                </a:solidFill>
                <a:ln w="12700" cap="rnd">
                  <a:solidFill>
                    <a:srgbClr val="0078D7"/>
                  </a:solidFill>
                  <a:prstDash val="solid"/>
                  <a:round/>
                </a:ln>
              </p:spPr>
              <p:txBody>
                <a:bodyPr wrap="square">
                  <a:noAutofit/>
                </a:bodyPr>
                <a:lstStyle/>
                <a:p>
                  <a:pPr defTabSz="932384"/>
                  <a:endParaRPr lang="en-US" dirty="0">
                    <a:solidFill>
                      <a:srgbClr val="FFFFFF"/>
                    </a:solidFill>
                    <a:latin typeface="Segoe UI"/>
                  </a:endParaRPr>
                </a:p>
              </p:txBody>
            </p:sp>
            <p:sp>
              <p:nvSpPr>
                <p:cNvPr id="119" name="Freeform: Shape 118">
                  <a:extLst>
                    <a:ext uri="{FF2B5EF4-FFF2-40B4-BE49-F238E27FC236}">
                      <a16:creationId xmlns:a16="http://schemas.microsoft.com/office/drawing/2014/main" id="{8FB92638-7679-4D98-A75A-D57685ED5C5E}"/>
                    </a:ext>
                  </a:extLst>
                </p:cNvPr>
                <p:cNvSpPr/>
                <p:nvPr/>
              </p:nvSpPr>
              <p:spPr>
                <a:xfrm>
                  <a:off x="959516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20" name="Freeform: Shape 119">
                  <a:extLst>
                    <a:ext uri="{FF2B5EF4-FFF2-40B4-BE49-F238E27FC236}">
                      <a16:creationId xmlns:a16="http://schemas.microsoft.com/office/drawing/2014/main" id="{5234C855-E898-43BD-95D2-99EF318D139F}"/>
                    </a:ext>
                  </a:extLst>
                </p:cNvPr>
                <p:cNvSpPr/>
                <p:nvPr/>
              </p:nvSpPr>
              <p:spPr>
                <a:xfrm>
                  <a:off x="994949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0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21" name="Freeform: Shape 120">
                  <a:extLst>
                    <a:ext uri="{FF2B5EF4-FFF2-40B4-BE49-F238E27FC236}">
                      <a16:creationId xmlns:a16="http://schemas.microsoft.com/office/drawing/2014/main" id="{25D66B95-EDEB-46A7-97DB-9107705592DB}"/>
                    </a:ext>
                  </a:extLst>
                </p:cNvPr>
                <p:cNvSpPr/>
                <p:nvPr/>
              </p:nvSpPr>
              <p:spPr>
                <a:xfrm>
                  <a:off x="1030382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00B050"/>
                </a:solid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sp>
              <p:nvSpPr>
                <p:cNvPr id="122" name="Freeform: Shape 121">
                  <a:extLst>
                    <a:ext uri="{FF2B5EF4-FFF2-40B4-BE49-F238E27FC236}">
                      <a16:creationId xmlns:a16="http://schemas.microsoft.com/office/drawing/2014/main" id="{6DA70F84-046B-4A30-8DEA-4C24E2FAB0F1}"/>
                    </a:ext>
                  </a:extLst>
                </p:cNvPr>
                <p:cNvSpPr/>
                <p:nvPr/>
              </p:nvSpPr>
              <p:spPr>
                <a:xfrm>
                  <a:off x="10658156" y="3188970"/>
                  <a:ext cx="241704" cy="26488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7"/>
                  </a:solidFill>
                  <a:prstDash val="solid"/>
                  <a:round/>
                </a:ln>
              </p:spPr>
              <p:txBody>
                <a:bodyPr wrap="square">
                  <a:noAutofit/>
                </a:bodyPr>
                <a:lstStyle/>
                <a:p>
                  <a:pPr defTabSz="932384"/>
                  <a:endParaRPr lang="en-US">
                    <a:solidFill>
                      <a:srgbClr val="FFFFFF"/>
                    </a:solidFill>
                    <a:latin typeface="Segoe UI"/>
                  </a:endParaRPr>
                </a:p>
              </p:txBody>
            </p:sp>
          </p:grpSp>
        </p:grpSp>
        <p:sp>
          <p:nvSpPr>
            <p:cNvPr id="124" name="Title 1">
              <a:extLst>
                <a:ext uri="{FF2B5EF4-FFF2-40B4-BE49-F238E27FC236}">
                  <a16:creationId xmlns:a16="http://schemas.microsoft.com/office/drawing/2014/main" id="{4B0EE311-3258-48B4-8D04-D9BDAD400B97}"/>
                </a:ext>
              </a:extLst>
            </p:cNvPr>
            <p:cNvSpPr txBox="1">
              <a:spLocks/>
            </p:cNvSpPr>
            <p:nvPr/>
          </p:nvSpPr>
          <p:spPr>
            <a:xfrm>
              <a:off x="8784654" y="3127203"/>
              <a:ext cx="1970444" cy="11639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16" spc="0">
                  <a:solidFill>
                    <a:srgbClr val="000000"/>
                  </a:solidFill>
                  <a:latin typeface="Segoe UI Semibold" panose="020B0702040204020203" pitchFamily="34" charset="0"/>
                  <a:cs typeface="Segoe UI Semibold" panose="020B0702040204020203" pitchFamily="34" charset="0"/>
                </a:rPr>
                <a:t>Pods</a:t>
              </a:r>
            </a:p>
          </p:txBody>
        </p:sp>
        <p:cxnSp>
          <p:nvCxnSpPr>
            <p:cNvPr id="126" name="Straight Arrow Connector 125">
              <a:extLst>
                <a:ext uri="{FF2B5EF4-FFF2-40B4-BE49-F238E27FC236}">
                  <a16:creationId xmlns:a16="http://schemas.microsoft.com/office/drawing/2014/main" id="{91265991-20B3-4ABD-B3DD-917BCA5753AC}"/>
                </a:ext>
              </a:extLst>
            </p:cNvPr>
            <p:cNvCxnSpPr>
              <a:cxnSpLocks/>
            </p:cNvCxnSpPr>
            <p:nvPr/>
          </p:nvCxnSpPr>
          <p:spPr>
            <a:xfrm>
              <a:off x="6534150" y="4255778"/>
              <a:ext cx="9067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B7AED16-4021-4064-B15A-7F2EFB7CE6D5}"/>
                </a:ext>
              </a:extLst>
            </p:cNvPr>
            <p:cNvCxnSpPr>
              <a:cxnSpLocks/>
            </p:cNvCxnSpPr>
            <p:nvPr/>
          </p:nvCxnSpPr>
          <p:spPr>
            <a:xfrm>
              <a:off x="7848600" y="4255778"/>
              <a:ext cx="5029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2DED2F0E-B287-4954-8279-F9B3BB4849AD}"/>
                </a:ext>
              </a:extLst>
            </p:cNvPr>
            <p:cNvSpPr txBox="1">
              <a:spLocks/>
            </p:cNvSpPr>
            <p:nvPr/>
          </p:nvSpPr>
          <p:spPr>
            <a:xfrm>
              <a:off x="7273172" y="4519720"/>
              <a:ext cx="777476"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ACI Connector</a:t>
              </a:r>
            </a:p>
          </p:txBody>
        </p:sp>
        <p:grpSp>
          <p:nvGrpSpPr>
            <p:cNvPr id="137" name="Group 136">
              <a:extLst>
                <a:ext uri="{FF2B5EF4-FFF2-40B4-BE49-F238E27FC236}">
                  <a16:creationId xmlns:a16="http://schemas.microsoft.com/office/drawing/2014/main" id="{D6F77F84-A4F3-402C-9C9A-76D268CABDA0}"/>
                </a:ext>
              </a:extLst>
            </p:cNvPr>
            <p:cNvGrpSpPr/>
            <p:nvPr/>
          </p:nvGrpSpPr>
          <p:grpSpPr>
            <a:xfrm>
              <a:off x="3083295" y="3142770"/>
              <a:ext cx="811526" cy="1888014"/>
              <a:chOff x="3013714" y="2701809"/>
              <a:chExt cx="811526" cy="1888014"/>
            </a:xfrm>
          </p:grpSpPr>
          <p:grpSp>
            <p:nvGrpSpPr>
              <p:cNvPr id="132" name="Group 131">
                <a:extLst>
                  <a:ext uri="{FF2B5EF4-FFF2-40B4-BE49-F238E27FC236}">
                    <a16:creationId xmlns:a16="http://schemas.microsoft.com/office/drawing/2014/main" id="{5A5FA51A-FF7F-4C9E-93E1-0E4AB9FB7564}"/>
                  </a:ext>
                </a:extLst>
              </p:cNvPr>
              <p:cNvGrpSpPr/>
              <p:nvPr/>
            </p:nvGrpSpPr>
            <p:grpSpPr>
              <a:xfrm>
                <a:off x="3047252" y="2701809"/>
                <a:ext cx="744450" cy="741204"/>
                <a:chOff x="3238504" y="1722639"/>
                <a:chExt cx="744450" cy="741204"/>
              </a:xfrm>
            </p:grpSpPr>
            <p:sp>
              <p:nvSpPr>
                <p:cNvPr id="129" name="Rectangle: Rounded Corners 118">
                  <a:extLst>
                    <a:ext uri="{FF2B5EF4-FFF2-40B4-BE49-F238E27FC236}">
                      <a16:creationId xmlns:a16="http://schemas.microsoft.com/office/drawing/2014/main" id="{6A562596-9796-4E34-A8EC-A298270954D3}"/>
                    </a:ext>
                  </a:extLst>
                </p:cNvPr>
                <p:cNvSpPr/>
                <p:nvPr/>
              </p:nvSpPr>
              <p:spPr bwMode="auto">
                <a:xfrm>
                  <a:off x="3409561"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130" name="Title 1">
                  <a:extLst>
                    <a:ext uri="{FF2B5EF4-FFF2-40B4-BE49-F238E27FC236}">
                      <a16:creationId xmlns:a16="http://schemas.microsoft.com/office/drawing/2014/main" id="{11726F57-B5E0-4CC2-AA17-22BC151A6BB4}"/>
                    </a:ext>
                  </a:extLst>
                </p:cNvPr>
                <p:cNvSpPr txBox="1">
                  <a:spLocks/>
                </p:cNvSpPr>
                <p:nvPr/>
              </p:nvSpPr>
              <p:spPr>
                <a:xfrm>
                  <a:off x="3238504" y="1722639"/>
                  <a:ext cx="744450"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Application Architect</a:t>
                  </a:r>
                </a:p>
              </p:txBody>
            </p:sp>
            <p:sp>
              <p:nvSpPr>
                <p:cNvPr id="131" name="people_4" title="Icon of a person">
                  <a:extLst>
                    <a:ext uri="{FF2B5EF4-FFF2-40B4-BE49-F238E27FC236}">
                      <a16:creationId xmlns:a16="http://schemas.microsoft.com/office/drawing/2014/main" id="{76C94F39-A9BD-4E85-953B-CAF55F57CF37}"/>
                    </a:ext>
                  </a:extLst>
                </p:cNvPr>
                <p:cNvSpPr>
                  <a:spLocks noChangeAspect="1" noEditPoints="1"/>
                </p:cNvSpPr>
                <p:nvPr/>
              </p:nvSpPr>
              <p:spPr bwMode="auto">
                <a:xfrm>
                  <a:off x="3506283"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a:p>
              </p:txBody>
            </p:sp>
          </p:grpSp>
          <p:grpSp>
            <p:nvGrpSpPr>
              <p:cNvPr id="133" name="Group 132">
                <a:extLst>
                  <a:ext uri="{FF2B5EF4-FFF2-40B4-BE49-F238E27FC236}">
                    <a16:creationId xmlns:a16="http://schemas.microsoft.com/office/drawing/2014/main" id="{2209B6B9-9C10-4B02-9EC1-880D5CAB7E17}"/>
                  </a:ext>
                </a:extLst>
              </p:cNvPr>
              <p:cNvGrpSpPr/>
              <p:nvPr/>
            </p:nvGrpSpPr>
            <p:grpSpPr>
              <a:xfrm>
                <a:off x="3013714" y="3848619"/>
                <a:ext cx="811526" cy="741204"/>
                <a:chOff x="3238504" y="1722639"/>
                <a:chExt cx="811526" cy="741204"/>
              </a:xfrm>
            </p:grpSpPr>
            <p:sp>
              <p:nvSpPr>
                <p:cNvPr id="134" name="Rectangle: Rounded Corners 118">
                  <a:extLst>
                    <a:ext uri="{FF2B5EF4-FFF2-40B4-BE49-F238E27FC236}">
                      <a16:creationId xmlns:a16="http://schemas.microsoft.com/office/drawing/2014/main" id="{20A0406B-3CB1-4625-87A9-1130DD0A2C64}"/>
                    </a:ext>
                  </a:extLst>
                </p:cNvPr>
                <p:cNvSpPr/>
                <p:nvPr/>
              </p:nvSpPr>
              <p:spPr bwMode="auto">
                <a:xfrm>
                  <a:off x="3443099" y="2061507"/>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endParaRPr lang="en-US" sz="1224">
                    <a:solidFill>
                      <a:schemeClr val="tx1"/>
                    </a:solidFill>
                    <a:cs typeface="Segoe UI" pitchFamily="34" charset="0"/>
                  </a:endParaRPr>
                </a:p>
              </p:txBody>
            </p:sp>
            <p:sp>
              <p:nvSpPr>
                <p:cNvPr id="135" name="Title 1">
                  <a:extLst>
                    <a:ext uri="{FF2B5EF4-FFF2-40B4-BE49-F238E27FC236}">
                      <a16:creationId xmlns:a16="http://schemas.microsoft.com/office/drawing/2014/main" id="{9F00E267-6333-4A1B-9E28-1EDA51085D71}"/>
                    </a:ext>
                  </a:extLst>
                </p:cNvPr>
                <p:cNvSpPr txBox="1">
                  <a:spLocks/>
                </p:cNvSpPr>
                <p:nvPr/>
              </p:nvSpPr>
              <p:spPr>
                <a:xfrm>
                  <a:off x="3238504" y="1722639"/>
                  <a:ext cx="811526" cy="29104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Infrastructure Architect</a:t>
                  </a:r>
                </a:p>
              </p:txBody>
            </p:sp>
            <p:sp>
              <p:nvSpPr>
                <p:cNvPr id="136" name="people_4" title="Icon of a person">
                  <a:extLst>
                    <a:ext uri="{FF2B5EF4-FFF2-40B4-BE49-F238E27FC236}">
                      <a16:creationId xmlns:a16="http://schemas.microsoft.com/office/drawing/2014/main" id="{5E510513-450B-4C3D-9F85-01253831D63D}"/>
                    </a:ext>
                  </a:extLst>
                </p:cNvPr>
                <p:cNvSpPr>
                  <a:spLocks noChangeAspect="1" noEditPoints="1"/>
                </p:cNvSpPr>
                <p:nvPr/>
              </p:nvSpPr>
              <p:spPr bwMode="auto">
                <a:xfrm>
                  <a:off x="3539821" y="2145906"/>
                  <a:ext cx="208893" cy="23353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a:p>
              </p:txBody>
            </p:sp>
          </p:grpSp>
        </p:grpSp>
        <p:cxnSp>
          <p:nvCxnSpPr>
            <p:cNvPr id="139" name="Connector: Elbow 138">
              <a:extLst>
                <a:ext uri="{FF2B5EF4-FFF2-40B4-BE49-F238E27FC236}">
                  <a16:creationId xmlns:a16="http://schemas.microsoft.com/office/drawing/2014/main" id="{500BE943-F06F-430D-BB50-A2AC7AF83E4B}"/>
                </a:ext>
              </a:extLst>
            </p:cNvPr>
            <p:cNvCxnSpPr>
              <a:stCxn id="129" idx="3"/>
              <a:endCxn id="56" idx="1"/>
            </p:cNvCxnSpPr>
            <p:nvPr/>
          </p:nvCxnSpPr>
          <p:spPr>
            <a:xfrm>
              <a:off x="3690226" y="3682806"/>
              <a:ext cx="1966719" cy="572972"/>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1D7AE6A1-6A99-4280-9D97-22E058479376}"/>
                </a:ext>
              </a:extLst>
            </p:cNvPr>
            <p:cNvCxnSpPr>
              <a:cxnSpLocks/>
              <a:stCxn id="134" idx="3"/>
              <a:endCxn id="56" idx="1"/>
            </p:cNvCxnSpPr>
            <p:nvPr/>
          </p:nvCxnSpPr>
          <p:spPr>
            <a:xfrm flipV="1">
              <a:off x="3690226" y="4255778"/>
              <a:ext cx="1966719" cy="573838"/>
            </a:xfrm>
            <a:prstGeom prst="bentConnector3">
              <a:avLst>
                <a:gd name="adj1" fmla="val 2336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D2E3A821-7FE3-40BE-8C3C-112CB88E16F9}"/>
                </a:ext>
              </a:extLst>
            </p:cNvPr>
            <p:cNvGrpSpPr/>
            <p:nvPr/>
          </p:nvGrpSpPr>
          <p:grpSpPr>
            <a:xfrm>
              <a:off x="4621530" y="4008120"/>
              <a:ext cx="521970" cy="495300"/>
              <a:chOff x="4415790" y="4556760"/>
              <a:chExt cx="521970" cy="495300"/>
            </a:xfrm>
          </p:grpSpPr>
          <p:sp>
            <p:nvSpPr>
              <p:cNvPr id="149" name="Rectangle 148">
                <a:extLst>
                  <a:ext uri="{FF2B5EF4-FFF2-40B4-BE49-F238E27FC236}">
                    <a16:creationId xmlns:a16="http://schemas.microsoft.com/office/drawing/2014/main" id="{31DC2D2D-298B-4322-A26B-B3C63435B0C9}"/>
                  </a:ext>
                </a:extLst>
              </p:cNvPr>
              <p:cNvSpPr/>
              <p:nvPr/>
            </p:nvSpPr>
            <p:spPr>
              <a:xfrm>
                <a:off x="4415790" y="4556760"/>
                <a:ext cx="521970" cy="495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8" name="Processing_E9F5" title="Icon of two interlocked gears">
                <a:extLst>
                  <a:ext uri="{FF2B5EF4-FFF2-40B4-BE49-F238E27FC236}">
                    <a16:creationId xmlns:a16="http://schemas.microsoft.com/office/drawing/2014/main" id="{53D10CC3-902E-4FC2-A97B-2C65692E3EC5}"/>
                  </a:ext>
                </a:extLst>
              </p:cNvPr>
              <p:cNvSpPr>
                <a:spLocks noChangeAspect="1" noEditPoints="1"/>
              </p:cNvSpPr>
              <p:nvPr/>
            </p:nvSpPr>
            <p:spPr bwMode="auto">
              <a:xfrm>
                <a:off x="4466794" y="462153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36"/>
              </a:p>
            </p:txBody>
          </p:sp>
        </p:grpSp>
        <p:sp>
          <p:nvSpPr>
            <p:cNvPr id="151" name="Title 1">
              <a:extLst>
                <a:ext uri="{FF2B5EF4-FFF2-40B4-BE49-F238E27FC236}">
                  <a16:creationId xmlns:a16="http://schemas.microsoft.com/office/drawing/2014/main" id="{54ACE9E8-BA81-4C1A-BE47-40F359170B50}"/>
                </a:ext>
              </a:extLst>
            </p:cNvPr>
            <p:cNvSpPr txBox="1">
              <a:spLocks/>
            </p:cNvSpPr>
            <p:nvPr/>
          </p:nvSpPr>
          <p:spPr>
            <a:xfrm>
              <a:off x="4491872" y="4519720"/>
              <a:ext cx="777476" cy="29104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20" spc="0">
                  <a:solidFill>
                    <a:srgbClr val="000000"/>
                  </a:solidFill>
                  <a:latin typeface="Segoe UI Semibold" panose="020B0702040204020203" pitchFamily="34" charset="0"/>
                  <a:cs typeface="Segoe UI Semibold" panose="020B0702040204020203" pitchFamily="34" charset="0"/>
                </a:rPr>
                <a:t>Deployment/tasks</a:t>
              </a:r>
            </a:p>
          </p:txBody>
        </p:sp>
      </p:grpSp>
      <p:sp>
        <p:nvSpPr>
          <p:cNvPr id="8" name="Title 16">
            <a:extLst>
              <a:ext uri="{FF2B5EF4-FFF2-40B4-BE49-F238E27FC236}">
                <a16:creationId xmlns:a16="http://schemas.microsoft.com/office/drawing/2014/main" id="{7A33F9DA-3EFF-41EF-B424-C1EA1A27F81C}"/>
              </a:ext>
            </a:extLst>
          </p:cNvPr>
          <p:cNvSpPr txBox="1">
            <a:spLocks/>
          </p:cNvSpPr>
          <p:nvPr/>
        </p:nvSpPr>
        <p:spPr>
          <a:xfrm>
            <a:off x="0" y="1387849"/>
            <a:ext cx="11236276"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sz="3672" dirty="0">
                <a:solidFill>
                  <a:schemeClr val="tx1"/>
                </a:solidFill>
                <a:highlight>
                  <a:srgbClr val="FCFDFE"/>
                </a:highlight>
                <a:latin typeface="Segoe UI Semibold"/>
              </a:rPr>
              <a:t>Bursting with the ACI Connector/ Virtual Kubelet</a:t>
            </a:r>
          </a:p>
        </p:txBody>
      </p:sp>
    </p:spTree>
    <p:extLst>
      <p:ext uri="{BB962C8B-B14F-4D97-AF65-F5344CB8AC3E}">
        <p14:creationId xmlns:p14="http://schemas.microsoft.com/office/powerpoint/2010/main" val="21214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381A-4270-4D1E-8381-201BF7360173}"/>
              </a:ext>
            </a:extLst>
          </p:cNvPr>
          <p:cNvSpPr>
            <a:spLocks noGrp="1"/>
          </p:cNvSpPr>
          <p:nvPr>
            <p:ph type="title"/>
          </p:nvPr>
        </p:nvSpPr>
        <p:spPr>
          <a:xfrm>
            <a:off x="465138" y="632779"/>
            <a:ext cx="11533187" cy="411162"/>
          </a:xfrm>
        </p:spPr>
        <p:txBody>
          <a:bodyPr/>
          <a:lstStyle/>
          <a:p>
            <a:r>
              <a:rPr lang="en-US">
                <a:solidFill>
                  <a:schemeClr val="tx2"/>
                </a:solidFill>
              </a:rPr>
              <a:t>Run anything, anywhere</a:t>
            </a:r>
          </a:p>
        </p:txBody>
      </p:sp>
      <p:sp>
        <p:nvSpPr>
          <p:cNvPr id="7" name="Rectangle 6">
            <a:extLst>
              <a:ext uri="{FF2B5EF4-FFF2-40B4-BE49-F238E27FC236}">
                <a16:creationId xmlns:a16="http://schemas.microsoft.com/office/drawing/2014/main" id="{421F2AFD-AC47-4FF7-B00A-5A7D1DC6A632}"/>
              </a:ext>
            </a:extLst>
          </p:cNvPr>
          <p:cNvSpPr/>
          <p:nvPr/>
        </p:nvSpPr>
        <p:spPr>
          <a:xfrm>
            <a:off x="465138" y="1964085"/>
            <a:ext cx="4484931" cy="336439"/>
          </a:xfrm>
          <a:prstGeom prst="rect">
            <a:avLst/>
          </a:prstGeom>
        </p:spPr>
        <p:txBody>
          <a:bodyPr wrap="square" lIns="0">
            <a:spAutoFit/>
          </a:bodyPr>
          <a:lstStyle/>
          <a:p>
            <a:pPr>
              <a:lnSpc>
                <a:spcPct val="107000"/>
              </a:lnSpc>
            </a:pPr>
            <a:endParaRPr lang="en-US" sz="1600">
              <a:solidFill>
                <a:srgbClr val="000000"/>
              </a:solidFill>
              <a:cs typeface="Arial" panose="020B0604020202020204" pitchFamily="34" charset="0"/>
            </a:endParaRPr>
          </a:p>
        </p:txBody>
      </p:sp>
      <p:cxnSp>
        <p:nvCxnSpPr>
          <p:cNvPr id="66" name="Straight Connector 65">
            <a:extLst>
              <a:ext uri="{FF2B5EF4-FFF2-40B4-BE49-F238E27FC236}">
                <a16:creationId xmlns:a16="http://schemas.microsoft.com/office/drawing/2014/main" id="{1FC9389D-7FCE-4593-B68D-10FD8D850F76}"/>
              </a:ext>
            </a:extLst>
          </p:cNvPr>
          <p:cNvCxnSpPr>
            <a:cxnSpLocks/>
          </p:cNvCxnSpPr>
          <p:nvPr/>
        </p:nvCxnSpPr>
        <p:spPr>
          <a:xfrm>
            <a:off x="1090353" y="1567907"/>
            <a:ext cx="0" cy="493657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EEB250-D02D-4CFA-A6C2-565EEA24EB84}"/>
              </a:ext>
            </a:extLst>
          </p:cNvPr>
          <p:cNvSpPr txBox="1"/>
          <p:nvPr/>
        </p:nvSpPr>
        <p:spPr>
          <a:xfrm rot="16200000">
            <a:off x="132022" y="3777169"/>
            <a:ext cx="1881829" cy="517065"/>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1600">
                <a:solidFill>
                  <a:srgbClr val="000000"/>
                </a:solidFill>
                <a:latin typeface="+mj-lt"/>
                <a:cs typeface="Segoe UI Semibold" panose="020B0702040204020203" pitchFamily="34" charset="0"/>
              </a:rPr>
              <a:t>Your choice of…</a:t>
            </a:r>
          </a:p>
        </p:txBody>
      </p:sp>
      <p:grpSp>
        <p:nvGrpSpPr>
          <p:cNvPr id="15" name="Group 14">
            <a:extLst>
              <a:ext uri="{FF2B5EF4-FFF2-40B4-BE49-F238E27FC236}">
                <a16:creationId xmlns:a16="http://schemas.microsoft.com/office/drawing/2014/main" id="{B363DD02-4AC5-4CAE-976D-825AD050D394}"/>
              </a:ext>
            </a:extLst>
          </p:cNvPr>
          <p:cNvGrpSpPr/>
          <p:nvPr/>
        </p:nvGrpSpPr>
        <p:grpSpPr>
          <a:xfrm>
            <a:off x="1880242" y="1647048"/>
            <a:ext cx="2759438" cy="1716618"/>
            <a:chOff x="7722823" y="512801"/>
            <a:chExt cx="2759438" cy="1716618"/>
          </a:xfrm>
        </p:grpSpPr>
        <p:sp>
          <p:nvSpPr>
            <p:cNvPr id="10" name="TextBox 9">
              <a:extLst>
                <a:ext uri="{FF2B5EF4-FFF2-40B4-BE49-F238E27FC236}">
                  <a16:creationId xmlns:a16="http://schemas.microsoft.com/office/drawing/2014/main" id="{205BCE05-9890-492A-95C8-AAECB9C4D3D8}"/>
                </a:ext>
              </a:extLst>
            </p:cNvPr>
            <p:cNvSpPr txBox="1"/>
            <p:nvPr/>
          </p:nvSpPr>
          <p:spPr>
            <a:xfrm>
              <a:off x="7722823" y="512801"/>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Container</a:t>
              </a:r>
            </a:p>
          </p:txBody>
        </p:sp>
        <p:grpSp>
          <p:nvGrpSpPr>
            <p:cNvPr id="11" name="Group 10">
              <a:extLst>
                <a:ext uri="{FF2B5EF4-FFF2-40B4-BE49-F238E27FC236}">
                  <a16:creationId xmlns:a16="http://schemas.microsoft.com/office/drawing/2014/main" id="{EFBB8D38-9000-4839-A065-B1C619C788C4}"/>
                </a:ext>
              </a:extLst>
            </p:cNvPr>
            <p:cNvGrpSpPr/>
            <p:nvPr/>
          </p:nvGrpSpPr>
          <p:grpSpPr>
            <a:xfrm>
              <a:off x="9044710" y="1048809"/>
              <a:ext cx="1377725" cy="1180610"/>
              <a:chOff x="8971075" y="1048809"/>
              <a:chExt cx="1377725" cy="1180610"/>
            </a:xfrm>
          </p:grpSpPr>
          <p:sp>
            <p:nvSpPr>
              <p:cNvPr id="19" name="TextBox 18">
                <a:extLst>
                  <a:ext uri="{FF2B5EF4-FFF2-40B4-BE49-F238E27FC236}">
                    <a16:creationId xmlns:a16="http://schemas.microsoft.com/office/drawing/2014/main" id="{A2DE95E1-A63E-4280-A6FD-83139E937878}"/>
                  </a:ext>
                </a:extLst>
              </p:cNvPr>
              <p:cNvSpPr txBox="1"/>
              <p:nvPr/>
            </p:nvSpPr>
            <p:spPr>
              <a:xfrm>
                <a:off x="8971075"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Linux</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20" name="Oval 19">
                <a:extLst>
                  <a:ext uri="{FF2B5EF4-FFF2-40B4-BE49-F238E27FC236}">
                    <a16:creationId xmlns:a16="http://schemas.microsoft.com/office/drawing/2014/main" id="{8214BED3-D5F3-4EBE-B38A-AA4258EC96A1}"/>
                  </a:ext>
                </a:extLst>
              </p:cNvPr>
              <p:cNvSpPr/>
              <p:nvPr/>
            </p:nvSpPr>
            <p:spPr bwMode="auto">
              <a:xfrm rot="16200000">
                <a:off x="9334672" y="1048809"/>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1" name="Picture 4" descr="Image result for linux icon png">
                <a:extLst>
                  <a:ext uri="{FF2B5EF4-FFF2-40B4-BE49-F238E27FC236}">
                    <a16:creationId xmlns:a16="http://schemas.microsoft.com/office/drawing/2014/main" id="{04E39532-9A7B-4032-B30A-AF95F7081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23279" y="1125044"/>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71D28106-1E75-4000-9502-8DD149719EF4}"/>
                </a:ext>
              </a:extLst>
            </p:cNvPr>
            <p:cNvGrpSpPr/>
            <p:nvPr/>
          </p:nvGrpSpPr>
          <p:grpSpPr>
            <a:xfrm>
              <a:off x="7782648" y="1048809"/>
              <a:ext cx="1377725" cy="1180610"/>
              <a:chOff x="7782648" y="1048809"/>
              <a:chExt cx="1377725" cy="1180610"/>
            </a:xfrm>
          </p:grpSpPr>
          <p:sp>
            <p:nvSpPr>
              <p:cNvPr id="23" name="TextBox 22">
                <a:extLst>
                  <a:ext uri="{FF2B5EF4-FFF2-40B4-BE49-F238E27FC236}">
                    <a16:creationId xmlns:a16="http://schemas.microsoft.com/office/drawing/2014/main" id="{95D8626B-9C86-420A-A682-0F6BE563F36D}"/>
                  </a:ext>
                </a:extLst>
              </p:cNvPr>
              <p:cNvSpPr txBox="1"/>
              <p:nvPr/>
            </p:nvSpPr>
            <p:spPr>
              <a:xfrm>
                <a:off x="7782648" y="1693540"/>
                <a:ext cx="1377725" cy="535879"/>
              </a:xfrm>
              <a:prstGeom prst="rect">
                <a:avLst/>
              </a:prstGeom>
              <a:noFill/>
            </p:spPr>
            <p:txBody>
              <a:bodyPr wrap="square" lIns="143428" tIns="143428" rIns="143428" bIns="143428" rtlCol="0">
                <a:spAutoFit/>
              </a:bodyPr>
              <a:lstStyle/>
              <a:p>
                <a:pPr lvl="0" algn="ctr" defTabSz="914367">
                  <a:spcAft>
                    <a:spcPts val="588"/>
                  </a:spcAft>
                  <a:defRPr/>
                </a:pPr>
                <a:r>
                  <a:rPr lang="en-US" sz="1600" dirty="0">
                    <a:solidFill>
                      <a:srgbClr val="000000"/>
                    </a:solidFill>
                    <a:latin typeface="+mj-lt"/>
                    <a:cs typeface="Segoe UI Semibold" panose="020B0702040204020203" pitchFamily="34" charset="0"/>
                  </a:rPr>
                  <a:t>Windows</a:t>
                </a:r>
                <a:endParaRPr lang="en-US" sz="1600" dirty="0">
                  <a:solidFill>
                    <a:srgbClr val="0F78D4"/>
                  </a:solidFill>
                  <a:latin typeface="Segoe UI Semibold" panose="020B0702040204020203" pitchFamily="34" charset="0"/>
                  <a:cs typeface="Segoe UI Semibold" panose="020B0702040204020203" pitchFamily="34" charset="0"/>
                </a:endParaRPr>
              </a:p>
            </p:txBody>
          </p:sp>
          <p:grpSp>
            <p:nvGrpSpPr>
              <p:cNvPr id="60" name="Group 59">
                <a:extLst>
                  <a:ext uri="{FF2B5EF4-FFF2-40B4-BE49-F238E27FC236}">
                    <a16:creationId xmlns:a16="http://schemas.microsoft.com/office/drawing/2014/main" id="{0F77EBD0-368E-4B68-84B5-83E1C47DD011}"/>
                  </a:ext>
                </a:extLst>
              </p:cNvPr>
              <p:cNvGrpSpPr/>
              <p:nvPr/>
            </p:nvGrpSpPr>
            <p:grpSpPr>
              <a:xfrm>
                <a:off x="8146245" y="1048809"/>
                <a:ext cx="650530" cy="650530"/>
                <a:chOff x="8214314" y="2174520"/>
                <a:chExt cx="650530" cy="650530"/>
              </a:xfrm>
            </p:grpSpPr>
            <p:sp>
              <p:nvSpPr>
                <p:cNvPr id="24" name="Oval 23">
                  <a:extLst>
                    <a:ext uri="{FF2B5EF4-FFF2-40B4-BE49-F238E27FC236}">
                      <a16:creationId xmlns:a16="http://schemas.microsoft.com/office/drawing/2014/main" id="{A693DA8A-90B2-46FD-9EF4-D04F9D0FDAFA}"/>
                    </a:ext>
                  </a:extLst>
                </p:cNvPr>
                <p:cNvSpPr/>
                <p:nvPr/>
              </p:nvSpPr>
              <p:spPr bwMode="auto">
                <a:xfrm rot="16200000">
                  <a:off x="8214314" y="2174520"/>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Freeform 130">
                  <a:extLst>
                    <a:ext uri="{FF2B5EF4-FFF2-40B4-BE49-F238E27FC236}">
                      <a16:creationId xmlns:a16="http://schemas.microsoft.com/office/drawing/2014/main" id="{73BE5969-47C4-445C-BB02-27D6CDF0A317}"/>
                    </a:ext>
                  </a:extLst>
                </p:cNvPr>
                <p:cNvSpPr>
                  <a:spLocks noChangeAspect="1" noEditPoints="1"/>
                </p:cNvSpPr>
                <p:nvPr/>
              </p:nvSpPr>
              <p:spPr bwMode="black">
                <a:xfrm>
                  <a:off x="8390846" y="2351656"/>
                  <a:ext cx="297467" cy="29625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ADEF"/>
                </a:solidFill>
                <a:ln>
                  <a:noFill/>
                </a:ln>
              </p:spPr>
              <p:txBody>
                <a:bodyPr vert="horz" wrap="square" lIns="68574" tIns="34287" rIns="68574" bIns="34287" numCol="1" anchor="t" anchorCtr="0" compatLnSpc="1">
                  <a:prstTxWarp prst="textNoShape">
                    <a:avLst/>
                  </a:prstTxWarp>
                </a:bodyPr>
                <a:lstStyle/>
                <a:p>
                  <a:endParaRPr lang="en-US" sz="1350"/>
                </a:p>
              </p:txBody>
            </p:sp>
          </p:grpSp>
        </p:grpSp>
      </p:grpSp>
      <p:grpSp>
        <p:nvGrpSpPr>
          <p:cNvPr id="17" name="Group 16">
            <a:extLst>
              <a:ext uri="{FF2B5EF4-FFF2-40B4-BE49-F238E27FC236}">
                <a16:creationId xmlns:a16="http://schemas.microsoft.com/office/drawing/2014/main" id="{6D7A2034-A320-4750-A624-CAA98DE3633B}"/>
              </a:ext>
            </a:extLst>
          </p:cNvPr>
          <p:cNvGrpSpPr/>
          <p:nvPr/>
        </p:nvGrpSpPr>
        <p:grpSpPr>
          <a:xfrm>
            <a:off x="3910370" y="3947415"/>
            <a:ext cx="5163912" cy="2178282"/>
            <a:chOff x="6991371" y="2635350"/>
            <a:chExt cx="5163912" cy="2178282"/>
          </a:xfrm>
        </p:grpSpPr>
        <p:sp>
          <p:nvSpPr>
            <p:cNvPr id="28" name="TextBox 27">
              <a:extLst>
                <a:ext uri="{FF2B5EF4-FFF2-40B4-BE49-F238E27FC236}">
                  <a16:creationId xmlns:a16="http://schemas.microsoft.com/office/drawing/2014/main" id="{354ED5F6-4DD2-4223-B066-BDA36949A1C8}"/>
                </a:ext>
              </a:extLst>
            </p:cNvPr>
            <p:cNvSpPr txBox="1"/>
            <p:nvPr/>
          </p:nvSpPr>
          <p:spPr>
            <a:xfrm>
              <a:off x="8193608" y="2635350"/>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Environment </a:t>
              </a:r>
            </a:p>
          </p:txBody>
        </p:sp>
        <p:grpSp>
          <p:nvGrpSpPr>
            <p:cNvPr id="16" name="Group 15">
              <a:extLst>
                <a:ext uri="{FF2B5EF4-FFF2-40B4-BE49-F238E27FC236}">
                  <a16:creationId xmlns:a16="http://schemas.microsoft.com/office/drawing/2014/main" id="{7D3E9F1C-5720-4E75-BFEF-6894033EB6CC}"/>
                </a:ext>
              </a:extLst>
            </p:cNvPr>
            <p:cNvGrpSpPr/>
            <p:nvPr/>
          </p:nvGrpSpPr>
          <p:grpSpPr>
            <a:xfrm>
              <a:off x="6991371" y="3171358"/>
              <a:ext cx="5163912" cy="1642274"/>
              <a:chOff x="7782648" y="3171358"/>
              <a:chExt cx="5163912" cy="1642274"/>
            </a:xfrm>
          </p:grpSpPr>
          <p:grpSp>
            <p:nvGrpSpPr>
              <p:cNvPr id="13" name="Group 12">
                <a:extLst>
                  <a:ext uri="{FF2B5EF4-FFF2-40B4-BE49-F238E27FC236}">
                    <a16:creationId xmlns:a16="http://schemas.microsoft.com/office/drawing/2014/main" id="{0739D0C7-0689-4486-91A2-35416BB9A666}"/>
                  </a:ext>
                </a:extLst>
              </p:cNvPr>
              <p:cNvGrpSpPr/>
              <p:nvPr/>
            </p:nvGrpSpPr>
            <p:grpSpPr>
              <a:xfrm>
                <a:off x="9044710" y="3171358"/>
                <a:ext cx="1377725" cy="1426831"/>
                <a:chOff x="9044710" y="3171358"/>
                <a:chExt cx="1377725" cy="1426831"/>
              </a:xfrm>
            </p:grpSpPr>
            <p:sp>
              <p:nvSpPr>
                <p:cNvPr id="34" name="TextBox 33">
                  <a:extLst>
                    <a:ext uri="{FF2B5EF4-FFF2-40B4-BE49-F238E27FC236}">
                      <a16:creationId xmlns:a16="http://schemas.microsoft.com/office/drawing/2014/main" id="{C2577823-8FB1-4D55-AA5C-A7CCE4BE3FAB}"/>
                    </a:ext>
                  </a:extLst>
                </p:cNvPr>
                <p:cNvSpPr txBox="1"/>
                <p:nvPr/>
              </p:nvSpPr>
              <p:spPr>
                <a:xfrm>
                  <a:off x="9044710"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IoT </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Edge</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E46E543D-A2CE-4218-8689-981A824B0A0B}"/>
                    </a:ext>
                  </a:extLst>
                </p:cNvPr>
                <p:cNvGrpSpPr/>
                <p:nvPr/>
              </p:nvGrpSpPr>
              <p:grpSpPr>
                <a:xfrm>
                  <a:off x="9408307" y="3171358"/>
                  <a:ext cx="650530" cy="650530"/>
                  <a:chOff x="9334672" y="3171358"/>
                  <a:chExt cx="650530" cy="650530"/>
                </a:xfrm>
              </p:grpSpPr>
              <p:sp>
                <p:nvSpPr>
                  <p:cNvPr id="35" name="Oval 34">
                    <a:extLst>
                      <a:ext uri="{FF2B5EF4-FFF2-40B4-BE49-F238E27FC236}">
                        <a16:creationId xmlns:a16="http://schemas.microsoft.com/office/drawing/2014/main" id="{1FFCFCCB-BBF8-4B61-B5F7-BA97F7A77F26}"/>
                      </a:ext>
                    </a:extLst>
                  </p:cNvPr>
                  <p:cNvSpPr/>
                  <p:nvPr/>
                </p:nvSpPr>
                <p:spPr bwMode="auto">
                  <a:xfrm rot="16200000">
                    <a:off x="9334672"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162F9E8B-06C8-408B-9889-089DF3BFD93C}"/>
                      </a:ext>
                    </a:extLst>
                  </p:cNvPr>
                  <p:cNvGrpSpPr/>
                  <p:nvPr/>
                </p:nvGrpSpPr>
                <p:grpSpPr>
                  <a:xfrm>
                    <a:off x="9481487" y="3316892"/>
                    <a:ext cx="356901" cy="359463"/>
                    <a:chOff x="4857409" y="4823629"/>
                    <a:chExt cx="351191" cy="353712"/>
                  </a:xfrm>
                </p:grpSpPr>
                <p:sp>
                  <p:nvSpPr>
                    <p:cNvPr id="47" name="Freeform: Shape 46">
                      <a:extLst>
                        <a:ext uri="{FF2B5EF4-FFF2-40B4-BE49-F238E27FC236}">
                          <a16:creationId xmlns:a16="http://schemas.microsoft.com/office/drawing/2014/main" id="{45B2DB17-A04A-416C-80EA-5E3D3CCD8313}"/>
                        </a:ext>
                      </a:extLst>
                    </p:cNvPr>
                    <p:cNvSpPr/>
                    <p:nvPr/>
                  </p:nvSpPr>
                  <p:spPr>
                    <a:xfrm>
                      <a:off x="4857409" y="5056985"/>
                      <a:ext cx="351191" cy="120356"/>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156A1C2-DEE7-48A7-91F6-8483D8226673}"/>
                        </a:ext>
                      </a:extLst>
                    </p:cNvPr>
                    <p:cNvSpPr/>
                    <p:nvPr/>
                  </p:nvSpPr>
                  <p:spPr>
                    <a:xfrm>
                      <a:off x="5139739" y="507704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7A85046-7FA3-4743-8E6A-031A1DD0BA32}"/>
                        </a:ext>
                      </a:extLst>
                    </p:cNvPr>
                    <p:cNvSpPr/>
                    <p:nvPr/>
                  </p:nvSpPr>
                  <p:spPr>
                    <a:xfrm>
                      <a:off x="5139739" y="5117164"/>
                      <a:ext cx="41317" cy="40119"/>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0A53E6F-4697-4AB7-9528-8FD6A32829C1}"/>
                        </a:ext>
                      </a:extLst>
                    </p:cNvPr>
                    <p:cNvSpPr/>
                    <p:nvPr/>
                  </p:nvSpPr>
                  <p:spPr>
                    <a:xfrm>
                      <a:off x="4858098" y="4823629"/>
                      <a:ext cx="344305" cy="240712"/>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D84BBAD-AAA8-49B5-9442-90CD1AD211D8}"/>
                        </a:ext>
                      </a:extLst>
                    </p:cNvPr>
                    <p:cNvSpPr/>
                    <p:nvPr/>
                  </p:nvSpPr>
                  <p:spPr>
                    <a:xfrm>
                      <a:off x="4858098" y="4823629"/>
                      <a:ext cx="302988" cy="213965"/>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659DD2B-19CC-4FF7-A7B7-C6FFF7E6D900}"/>
                        </a:ext>
                      </a:extLst>
                    </p:cNvPr>
                    <p:cNvSpPr/>
                    <p:nvPr/>
                  </p:nvSpPr>
                  <p:spPr>
                    <a:xfrm>
                      <a:off x="4944441" y="4877969"/>
                      <a:ext cx="213470" cy="274144"/>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52B086B-823C-4ECE-B6B3-44E09E589EF3}"/>
                        </a:ext>
                      </a:extLst>
                    </p:cNvPr>
                    <p:cNvSpPr/>
                    <p:nvPr/>
                  </p:nvSpPr>
                  <p:spPr>
                    <a:xfrm>
                      <a:off x="4951317" y="4884661"/>
                      <a:ext cx="199697" cy="260770"/>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grpSp>
          <p:grpSp>
            <p:nvGrpSpPr>
              <p:cNvPr id="14" name="Group 13">
                <a:extLst>
                  <a:ext uri="{FF2B5EF4-FFF2-40B4-BE49-F238E27FC236}">
                    <a16:creationId xmlns:a16="http://schemas.microsoft.com/office/drawing/2014/main" id="{97AF833D-77BE-4D4A-8C7B-124CE1509A54}"/>
                  </a:ext>
                </a:extLst>
              </p:cNvPr>
              <p:cNvGrpSpPr/>
              <p:nvPr/>
            </p:nvGrpSpPr>
            <p:grpSpPr>
              <a:xfrm>
                <a:off x="7782648" y="3171358"/>
                <a:ext cx="1377725" cy="1426831"/>
                <a:chOff x="7782648" y="3171358"/>
                <a:chExt cx="1377725" cy="1426831"/>
              </a:xfrm>
            </p:grpSpPr>
            <p:sp>
              <p:nvSpPr>
                <p:cNvPr id="32" name="TextBox 31">
                  <a:extLst>
                    <a:ext uri="{FF2B5EF4-FFF2-40B4-BE49-F238E27FC236}">
                      <a16:creationId xmlns:a16="http://schemas.microsoft.com/office/drawing/2014/main" id="{9A1C8B2D-6C66-4F7D-A95F-194FFAAD0870}"/>
                    </a:ext>
                  </a:extLst>
                </p:cNvPr>
                <p:cNvSpPr txBox="1"/>
                <p:nvPr/>
              </p:nvSpPr>
              <p:spPr>
                <a:xfrm>
                  <a:off x="7782648" y="3816089"/>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Public cloud </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33" name="Oval 32">
                  <a:extLst>
                    <a:ext uri="{FF2B5EF4-FFF2-40B4-BE49-F238E27FC236}">
                      <a16:creationId xmlns:a16="http://schemas.microsoft.com/office/drawing/2014/main" id="{B6741148-96A0-4BC3-B40C-629C759A1D5E}"/>
                    </a:ext>
                  </a:extLst>
                </p:cNvPr>
                <p:cNvSpPr/>
                <p:nvPr/>
              </p:nvSpPr>
              <p:spPr bwMode="auto">
                <a:xfrm rot="16200000">
                  <a:off x="8146245" y="317135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4" name="cloud" title="Icon of a cloud">
                  <a:extLst>
                    <a:ext uri="{FF2B5EF4-FFF2-40B4-BE49-F238E27FC236}">
                      <a16:creationId xmlns:a16="http://schemas.microsoft.com/office/drawing/2014/main" id="{776B3705-3C0A-4E6C-8E5E-65FEC2BF8C1A}"/>
                    </a:ext>
                  </a:extLst>
                </p:cNvPr>
                <p:cNvSpPr>
                  <a:spLocks noChangeAspect="1"/>
                </p:cNvSpPr>
                <p:nvPr/>
              </p:nvSpPr>
              <p:spPr bwMode="auto">
                <a:xfrm>
                  <a:off x="8272408" y="3369776"/>
                  <a:ext cx="398205" cy="2536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 name="Group 4">
                <a:extLst>
                  <a:ext uri="{FF2B5EF4-FFF2-40B4-BE49-F238E27FC236}">
                    <a16:creationId xmlns:a16="http://schemas.microsoft.com/office/drawing/2014/main" id="{E27895EE-5F83-4591-9505-5110F0790B40}"/>
                  </a:ext>
                </a:extLst>
              </p:cNvPr>
              <p:cNvGrpSpPr/>
              <p:nvPr/>
            </p:nvGrpSpPr>
            <p:grpSpPr>
              <a:xfrm>
                <a:off x="11568835" y="3171358"/>
                <a:ext cx="1377725" cy="1426831"/>
                <a:chOff x="7782648" y="4984694"/>
                <a:chExt cx="1377725" cy="1426831"/>
              </a:xfrm>
            </p:grpSpPr>
            <p:sp>
              <p:nvSpPr>
                <p:cNvPr id="42" name="TextBox 41">
                  <a:extLst>
                    <a:ext uri="{FF2B5EF4-FFF2-40B4-BE49-F238E27FC236}">
                      <a16:creationId xmlns:a16="http://schemas.microsoft.com/office/drawing/2014/main" id="{47E38A26-9E22-4A44-9C74-9F6AB4E31854}"/>
                    </a:ext>
                  </a:extLst>
                </p:cNvPr>
                <p:cNvSpPr txBox="1"/>
                <p:nvPr/>
              </p:nvSpPr>
              <p:spPr>
                <a:xfrm>
                  <a:off x="7782648" y="5629425"/>
                  <a:ext cx="1377725"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Stack</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58" name="Group 57">
                  <a:extLst>
                    <a:ext uri="{FF2B5EF4-FFF2-40B4-BE49-F238E27FC236}">
                      <a16:creationId xmlns:a16="http://schemas.microsoft.com/office/drawing/2014/main" id="{9F5186D6-1F33-4C1B-AE16-C751F3D3C1EC}"/>
                    </a:ext>
                  </a:extLst>
                </p:cNvPr>
                <p:cNvGrpSpPr/>
                <p:nvPr/>
              </p:nvGrpSpPr>
              <p:grpSpPr>
                <a:xfrm>
                  <a:off x="8146245" y="4984694"/>
                  <a:ext cx="650530" cy="650530"/>
                  <a:chOff x="8281721" y="5952281"/>
                  <a:chExt cx="650530" cy="650530"/>
                </a:xfrm>
              </p:grpSpPr>
              <p:sp>
                <p:nvSpPr>
                  <p:cNvPr id="43" name="Oval 42">
                    <a:extLst>
                      <a:ext uri="{FF2B5EF4-FFF2-40B4-BE49-F238E27FC236}">
                        <a16:creationId xmlns:a16="http://schemas.microsoft.com/office/drawing/2014/main" id="{7E228592-E305-4D4A-B81E-9F74A4B19E71}"/>
                      </a:ext>
                    </a:extLst>
                  </p:cNvPr>
                  <p:cNvSpPr/>
                  <p:nvPr/>
                </p:nvSpPr>
                <p:spPr bwMode="auto">
                  <a:xfrm rot="16200000">
                    <a:off x="8281721"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6" name="building_7" title="Icon of a building with a curved section protruding from it">
                    <a:extLst>
                      <a:ext uri="{FF2B5EF4-FFF2-40B4-BE49-F238E27FC236}">
                        <a16:creationId xmlns:a16="http://schemas.microsoft.com/office/drawing/2014/main" id="{B73C0E30-38A4-4F64-8A4E-938492381E43}"/>
                      </a:ext>
                    </a:extLst>
                  </p:cNvPr>
                  <p:cNvSpPr>
                    <a:spLocks noChangeAspect="1" noEditPoints="1"/>
                  </p:cNvSpPr>
                  <p:nvPr/>
                </p:nvSpPr>
                <p:spPr bwMode="auto">
                  <a:xfrm>
                    <a:off x="8440658" y="6089212"/>
                    <a:ext cx="332656" cy="376668"/>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a:extLst>
                  <a:ext uri="{FF2B5EF4-FFF2-40B4-BE49-F238E27FC236}">
                    <a16:creationId xmlns:a16="http://schemas.microsoft.com/office/drawing/2014/main" id="{CAA1D397-C7BC-4540-81D5-F1C2A4441BE5}"/>
                  </a:ext>
                </a:extLst>
              </p:cNvPr>
              <p:cNvGrpSpPr/>
              <p:nvPr/>
            </p:nvGrpSpPr>
            <p:grpSpPr>
              <a:xfrm>
                <a:off x="10306772" y="3171358"/>
                <a:ext cx="1377725" cy="1642274"/>
                <a:chOff x="8971075" y="4984694"/>
                <a:chExt cx="1377725" cy="1642274"/>
              </a:xfrm>
            </p:grpSpPr>
            <p:sp>
              <p:nvSpPr>
                <p:cNvPr id="44" name="TextBox 43">
                  <a:extLst>
                    <a:ext uri="{FF2B5EF4-FFF2-40B4-BE49-F238E27FC236}">
                      <a16:creationId xmlns:a16="http://schemas.microsoft.com/office/drawing/2014/main" id="{CA170036-4F0E-411B-A42B-FA6BCA233604}"/>
                    </a:ext>
                  </a:extLst>
                </p:cNvPr>
                <p:cNvSpPr txBox="1"/>
                <p:nvPr/>
              </p:nvSpPr>
              <p:spPr>
                <a:xfrm>
                  <a:off x="8971075" y="5629425"/>
                  <a:ext cx="1377725" cy="997543"/>
                </a:xfrm>
                <a:prstGeom prst="rect">
                  <a:avLst/>
                </a:prstGeom>
                <a:noFill/>
              </p:spPr>
              <p:txBody>
                <a:bodyPr wrap="square" lIns="91440" tIns="143428" rIns="91440"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Azure</a:t>
                  </a:r>
                  <a:br>
                    <a:rPr lang="en-US" sz="1600">
                      <a:solidFill>
                        <a:srgbClr val="000000"/>
                      </a:solidFill>
                      <a:latin typeface="+mj-lt"/>
                      <a:cs typeface="Segoe UI Semibold" panose="020B0702040204020203" pitchFamily="34" charset="0"/>
                    </a:rPr>
                  </a:br>
                  <a:r>
                    <a:rPr lang="en-US" sz="1600">
                      <a:solidFill>
                        <a:srgbClr val="000000"/>
                      </a:solidFill>
                      <a:latin typeface="+mj-lt"/>
                      <a:cs typeface="Segoe UI Semibold" panose="020B0702040204020203" pitchFamily="34" charset="0"/>
                    </a:rPr>
                    <a:t>Government</a:t>
                  </a:r>
                  <a:r>
                    <a:rPr lang="en-US" sz="1400" i="1">
                      <a:solidFill>
                        <a:srgbClr val="000000"/>
                      </a:solidFill>
                      <a:latin typeface="+mj-lt"/>
                      <a:cs typeface="Segoe UI Semibold" panose="020B0702040204020203" pitchFamily="34" charset="0"/>
                    </a:rPr>
                    <a:t>(coming soon)</a:t>
                  </a:r>
                  <a:endParaRPr lang="en-US" sz="1600" i="1">
                    <a:solidFill>
                      <a:srgbClr val="0F78D4"/>
                    </a:solidFill>
                    <a:latin typeface="Segoe UI Semibold" panose="020B0702040204020203" pitchFamily="34" charset="0"/>
                    <a:cs typeface="Segoe UI Semibold" panose="020B0702040204020203" pitchFamily="34" charset="0"/>
                  </a:endParaRPr>
                </a:p>
              </p:txBody>
            </p:sp>
            <p:grpSp>
              <p:nvGrpSpPr>
                <p:cNvPr id="59" name="Group 58">
                  <a:extLst>
                    <a:ext uri="{FF2B5EF4-FFF2-40B4-BE49-F238E27FC236}">
                      <a16:creationId xmlns:a16="http://schemas.microsoft.com/office/drawing/2014/main" id="{EA9FE8CA-D7C5-44D4-953D-6682173A21D6}"/>
                    </a:ext>
                  </a:extLst>
                </p:cNvPr>
                <p:cNvGrpSpPr/>
                <p:nvPr/>
              </p:nvGrpSpPr>
              <p:grpSpPr>
                <a:xfrm>
                  <a:off x="9334672" y="4984694"/>
                  <a:ext cx="650530" cy="650530"/>
                  <a:chOff x="9470148" y="5952281"/>
                  <a:chExt cx="650530" cy="650530"/>
                </a:xfrm>
              </p:grpSpPr>
              <p:sp>
                <p:nvSpPr>
                  <p:cNvPr id="45" name="Oval 44">
                    <a:extLst>
                      <a:ext uri="{FF2B5EF4-FFF2-40B4-BE49-F238E27FC236}">
                        <a16:creationId xmlns:a16="http://schemas.microsoft.com/office/drawing/2014/main" id="{22C95BD5-EBCB-4558-84D5-888780D51CBD}"/>
                      </a:ext>
                    </a:extLst>
                  </p:cNvPr>
                  <p:cNvSpPr/>
                  <p:nvPr/>
                </p:nvSpPr>
                <p:spPr bwMode="auto">
                  <a:xfrm rot="16200000">
                    <a:off x="9470148" y="595228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7" name="building_9" title="Icon of a building with columns in a row and a triangular top and a flag atop it">
                    <a:extLst>
                      <a:ext uri="{FF2B5EF4-FFF2-40B4-BE49-F238E27FC236}">
                        <a16:creationId xmlns:a16="http://schemas.microsoft.com/office/drawing/2014/main" id="{4BD7CE44-D997-445C-B9AC-BA7095942D4D}"/>
                      </a:ext>
                    </a:extLst>
                  </p:cNvPr>
                  <p:cNvSpPr>
                    <a:spLocks noChangeAspect="1" noEditPoints="1"/>
                  </p:cNvSpPr>
                  <p:nvPr/>
                </p:nvSpPr>
                <p:spPr bwMode="auto">
                  <a:xfrm>
                    <a:off x="9616028" y="6085874"/>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grpSp>
        <p:nvGrpSpPr>
          <p:cNvPr id="25" name="Group 24">
            <a:extLst>
              <a:ext uri="{FF2B5EF4-FFF2-40B4-BE49-F238E27FC236}">
                <a16:creationId xmlns:a16="http://schemas.microsoft.com/office/drawing/2014/main" id="{55344CF6-5E7B-421A-BBE4-DC38F3428416}"/>
              </a:ext>
            </a:extLst>
          </p:cNvPr>
          <p:cNvGrpSpPr/>
          <p:nvPr/>
        </p:nvGrpSpPr>
        <p:grpSpPr>
          <a:xfrm>
            <a:off x="6641053" y="1688672"/>
            <a:ext cx="4257658" cy="1716618"/>
            <a:chOff x="7274885" y="4673700"/>
            <a:chExt cx="4257658" cy="1716618"/>
          </a:xfrm>
        </p:grpSpPr>
        <p:sp>
          <p:nvSpPr>
            <p:cNvPr id="67" name="TextBox 66">
              <a:extLst>
                <a:ext uri="{FF2B5EF4-FFF2-40B4-BE49-F238E27FC236}">
                  <a16:creationId xmlns:a16="http://schemas.microsoft.com/office/drawing/2014/main" id="{EB7FE4CC-18D5-4FB4-9C17-FA573AFD0B15}"/>
                </a:ext>
              </a:extLst>
            </p:cNvPr>
            <p:cNvSpPr txBox="1"/>
            <p:nvPr/>
          </p:nvSpPr>
          <p:spPr>
            <a:xfrm>
              <a:off x="8023994" y="4673700"/>
              <a:ext cx="2759438" cy="461665"/>
            </a:xfrm>
            <a:prstGeom prst="rect">
              <a:avLst/>
            </a:prstGeom>
            <a:noFill/>
          </p:spPr>
          <p:txBody>
            <a:bodyPr wrap="square" lIns="0" tIns="91440" rIns="91440" bIns="9144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2000">
                  <a:solidFill>
                    <a:srgbClr val="0078D4"/>
                  </a:solidFill>
                  <a:latin typeface="Segoe UI Semibold"/>
                </a:rPr>
                <a:t>Region</a:t>
              </a:r>
              <a:r>
                <a:rPr kumimoji="0" lang="en-US" sz="2000" b="0" i="0" u="none" strike="noStrike" kern="1200" cap="none" spc="0" normalizeH="0" baseline="0" noProof="0">
                  <a:ln>
                    <a:noFill/>
                  </a:ln>
                  <a:solidFill>
                    <a:srgbClr val="0078D4"/>
                  </a:solidFill>
                  <a:effectLst/>
                  <a:uLnTx/>
                  <a:uFillTx/>
                  <a:latin typeface="Segoe UI Semibold"/>
                  <a:ea typeface="+mn-ea"/>
                  <a:cs typeface="+mn-cs"/>
                </a:rPr>
                <a:t> </a:t>
              </a:r>
            </a:p>
          </p:txBody>
        </p:sp>
        <p:sp>
          <p:nvSpPr>
            <p:cNvPr id="75" name="TextBox 74">
              <a:extLst>
                <a:ext uri="{FF2B5EF4-FFF2-40B4-BE49-F238E27FC236}">
                  <a16:creationId xmlns:a16="http://schemas.microsoft.com/office/drawing/2014/main" id="{DCA69617-9155-469E-AFB4-CEE8DA8E0ABE}"/>
                </a:ext>
              </a:extLst>
            </p:cNvPr>
            <p:cNvSpPr txBox="1"/>
            <p:nvPr/>
          </p:nvSpPr>
          <p:spPr>
            <a:xfrm>
              <a:off x="8010420" y="5854439"/>
              <a:ext cx="2786587" cy="535879"/>
            </a:xfrm>
            <a:prstGeom prst="rect">
              <a:avLst/>
            </a:prstGeom>
            <a:noFill/>
          </p:spPr>
          <p:txBody>
            <a:bodyPr wrap="square" lIns="91440" tIns="143428" rIns="91440"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20+ regions worldwide</a:t>
              </a:r>
              <a:endParaRPr lang="en-US" sz="1600">
                <a:solidFill>
                  <a:srgbClr val="0F78D4"/>
                </a:solidFill>
                <a:latin typeface="Segoe UI Semibold" panose="020B0702040204020203"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E834F4D4-386E-4CDE-B0DC-0C5D05764C91}"/>
                </a:ext>
              </a:extLst>
            </p:cNvPr>
            <p:cNvGrpSpPr/>
            <p:nvPr/>
          </p:nvGrpSpPr>
          <p:grpSpPr>
            <a:xfrm>
              <a:off x="7274885" y="5223684"/>
              <a:ext cx="4257658" cy="632461"/>
              <a:chOff x="7086603" y="5209396"/>
              <a:chExt cx="4257658" cy="632461"/>
            </a:xfrm>
          </p:grpSpPr>
          <p:grpSp>
            <p:nvGrpSpPr>
              <p:cNvPr id="18" name="Group 17">
                <a:extLst>
                  <a:ext uri="{FF2B5EF4-FFF2-40B4-BE49-F238E27FC236}">
                    <a16:creationId xmlns:a16="http://schemas.microsoft.com/office/drawing/2014/main" id="{A3AD5BEA-3430-412D-8D66-D9F94ABD4376}"/>
                  </a:ext>
                </a:extLst>
              </p:cNvPr>
              <p:cNvGrpSpPr/>
              <p:nvPr/>
            </p:nvGrpSpPr>
            <p:grpSpPr>
              <a:xfrm>
                <a:off x="7086603" y="5209396"/>
                <a:ext cx="4257658" cy="365760"/>
                <a:chOff x="7086603" y="5209396"/>
                <a:chExt cx="4257658" cy="365760"/>
              </a:xfrm>
            </p:grpSpPr>
            <p:sp>
              <p:nvSpPr>
                <p:cNvPr id="97" name="POI_ECAF" title="Icon of a map location marker">
                  <a:extLst>
                    <a:ext uri="{FF2B5EF4-FFF2-40B4-BE49-F238E27FC236}">
                      <a16:creationId xmlns:a16="http://schemas.microsoft.com/office/drawing/2014/main" id="{50ED4373-CD22-42E4-81E2-0BE128E6A9EF}"/>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8" name="POI_ECAF" title="Icon of a map location marker">
                  <a:extLst>
                    <a:ext uri="{FF2B5EF4-FFF2-40B4-BE49-F238E27FC236}">
                      <a16:creationId xmlns:a16="http://schemas.microsoft.com/office/drawing/2014/main" id="{D9047F03-3C9D-427F-9DB2-04B74D422EC6}"/>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9" name="POI_ECAF" title="Icon of a map location marker">
                  <a:extLst>
                    <a:ext uri="{FF2B5EF4-FFF2-40B4-BE49-F238E27FC236}">
                      <a16:creationId xmlns:a16="http://schemas.microsoft.com/office/drawing/2014/main" id="{441312F4-0BFF-4CD1-A35A-1FD6C89703AA}"/>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0" name="POI_ECAF" title="Icon of a map location marker">
                  <a:extLst>
                    <a:ext uri="{FF2B5EF4-FFF2-40B4-BE49-F238E27FC236}">
                      <a16:creationId xmlns:a16="http://schemas.microsoft.com/office/drawing/2014/main" id="{183F6837-4BEF-40DC-B74A-97B7C4DC4036}"/>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1" name="POI_ECAF" title="Icon of a map location marker">
                  <a:extLst>
                    <a:ext uri="{FF2B5EF4-FFF2-40B4-BE49-F238E27FC236}">
                      <a16:creationId xmlns:a16="http://schemas.microsoft.com/office/drawing/2014/main" id="{6523BB9E-CA9F-4475-82B4-A79EF8DD1675}"/>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2" name="POI_ECAF" title="Icon of a map location marker">
                  <a:extLst>
                    <a:ext uri="{FF2B5EF4-FFF2-40B4-BE49-F238E27FC236}">
                      <a16:creationId xmlns:a16="http://schemas.microsoft.com/office/drawing/2014/main" id="{421D7C96-FEA1-4A9C-8B8D-26C4C70F4672}"/>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3" name="POI_ECAF" title="Icon of a map location marker">
                  <a:extLst>
                    <a:ext uri="{FF2B5EF4-FFF2-40B4-BE49-F238E27FC236}">
                      <a16:creationId xmlns:a16="http://schemas.microsoft.com/office/drawing/2014/main" id="{C799DE14-5133-4999-BC0D-1B5C4C6E9F67}"/>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4" name="POI_ECAF" title="Icon of a map location marker">
                  <a:extLst>
                    <a:ext uri="{FF2B5EF4-FFF2-40B4-BE49-F238E27FC236}">
                      <a16:creationId xmlns:a16="http://schemas.microsoft.com/office/drawing/2014/main" id="{66F61F22-38AC-4F78-901B-3B15EF1D6BE9}"/>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5" name="POI_ECAF" title="Icon of a map location marker">
                  <a:extLst>
                    <a:ext uri="{FF2B5EF4-FFF2-40B4-BE49-F238E27FC236}">
                      <a16:creationId xmlns:a16="http://schemas.microsoft.com/office/drawing/2014/main" id="{FEB31424-3493-4148-9B46-E2CD2F14CB48}"/>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6" name="POI_ECAF" title="Icon of a map location marker">
                  <a:extLst>
                    <a:ext uri="{FF2B5EF4-FFF2-40B4-BE49-F238E27FC236}">
                      <a16:creationId xmlns:a16="http://schemas.microsoft.com/office/drawing/2014/main" id="{A3D7D3AF-6264-4B47-9704-B532FCD98510}"/>
                    </a:ext>
                  </a:extLst>
                </p:cNvPr>
                <p:cNvSpPr>
                  <a:spLocks noChangeAspect="1" noEditPoints="1"/>
                </p:cNvSpPr>
                <p:nvPr/>
              </p:nvSpPr>
              <p:spPr bwMode="auto">
                <a:xfrm>
                  <a:off x="11115684"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07" name="Group 106">
                <a:extLst>
                  <a:ext uri="{FF2B5EF4-FFF2-40B4-BE49-F238E27FC236}">
                    <a16:creationId xmlns:a16="http://schemas.microsoft.com/office/drawing/2014/main" id="{E30F999A-9763-460E-9A56-9B8D5A8BC18F}"/>
                  </a:ext>
                </a:extLst>
              </p:cNvPr>
              <p:cNvGrpSpPr/>
              <p:nvPr/>
            </p:nvGrpSpPr>
            <p:grpSpPr>
              <a:xfrm>
                <a:off x="7310440" y="5476097"/>
                <a:ext cx="3809985" cy="365760"/>
                <a:chOff x="7086603" y="5209396"/>
                <a:chExt cx="3809985" cy="365760"/>
              </a:xfrm>
            </p:grpSpPr>
            <p:sp>
              <p:nvSpPr>
                <p:cNvPr id="108" name="POI_ECAF" title="Icon of a map location marker">
                  <a:extLst>
                    <a:ext uri="{FF2B5EF4-FFF2-40B4-BE49-F238E27FC236}">
                      <a16:creationId xmlns:a16="http://schemas.microsoft.com/office/drawing/2014/main" id="{577951BB-3C1A-49F7-A96A-7AB0E31607EA}"/>
                    </a:ext>
                  </a:extLst>
                </p:cNvPr>
                <p:cNvSpPr>
                  <a:spLocks noChangeAspect="1" noEditPoints="1"/>
                </p:cNvSpPr>
                <p:nvPr/>
              </p:nvSpPr>
              <p:spPr bwMode="auto">
                <a:xfrm>
                  <a:off x="708660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9" name="POI_ECAF" title="Icon of a map location marker">
                  <a:extLst>
                    <a:ext uri="{FF2B5EF4-FFF2-40B4-BE49-F238E27FC236}">
                      <a16:creationId xmlns:a16="http://schemas.microsoft.com/office/drawing/2014/main" id="{94E27590-1901-47E9-9CE8-CDFFB2DD343E}"/>
                    </a:ext>
                  </a:extLst>
                </p:cNvPr>
                <p:cNvSpPr>
                  <a:spLocks noChangeAspect="1" noEditPoints="1"/>
                </p:cNvSpPr>
                <p:nvPr/>
              </p:nvSpPr>
              <p:spPr bwMode="auto">
                <a:xfrm>
                  <a:off x="753427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0" name="POI_ECAF" title="Icon of a map location marker">
                  <a:extLst>
                    <a:ext uri="{FF2B5EF4-FFF2-40B4-BE49-F238E27FC236}">
                      <a16:creationId xmlns:a16="http://schemas.microsoft.com/office/drawing/2014/main" id="{3D7A6EB4-F2BD-4579-90E0-7ECE57436189}"/>
                    </a:ext>
                  </a:extLst>
                </p:cNvPr>
                <p:cNvSpPr>
                  <a:spLocks noChangeAspect="1" noEditPoints="1"/>
                </p:cNvSpPr>
                <p:nvPr/>
              </p:nvSpPr>
              <p:spPr bwMode="auto">
                <a:xfrm>
                  <a:off x="798195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1" name="POI_ECAF" title="Icon of a map location marker">
                  <a:extLst>
                    <a:ext uri="{FF2B5EF4-FFF2-40B4-BE49-F238E27FC236}">
                      <a16:creationId xmlns:a16="http://schemas.microsoft.com/office/drawing/2014/main" id="{3F24A8CE-15F8-41CA-A786-9A8445696ED2}"/>
                    </a:ext>
                  </a:extLst>
                </p:cNvPr>
                <p:cNvSpPr>
                  <a:spLocks noChangeAspect="1" noEditPoints="1"/>
                </p:cNvSpPr>
                <p:nvPr/>
              </p:nvSpPr>
              <p:spPr bwMode="auto">
                <a:xfrm>
                  <a:off x="842963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2" name="POI_ECAF" title="Icon of a map location marker">
                  <a:extLst>
                    <a:ext uri="{FF2B5EF4-FFF2-40B4-BE49-F238E27FC236}">
                      <a16:creationId xmlns:a16="http://schemas.microsoft.com/office/drawing/2014/main" id="{1ECC2ABD-769D-4AD3-85AE-5FF01997F7FD}"/>
                    </a:ext>
                  </a:extLst>
                </p:cNvPr>
                <p:cNvSpPr>
                  <a:spLocks noChangeAspect="1" noEditPoints="1"/>
                </p:cNvSpPr>
                <p:nvPr/>
              </p:nvSpPr>
              <p:spPr bwMode="auto">
                <a:xfrm>
                  <a:off x="8877307"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3" name="POI_ECAF" title="Icon of a map location marker">
                  <a:extLst>
                    <a:ext uri="{FF2B5EF4-FFF2-40B4-BE49-F238E27FC236}">
                      <a16:creationId xmlns:a16="http://schemas.microsoft.com/office/drawing/2014/main" id="{B14814A2-0F12-4F71-AFCB-8547FD4352F4}"/>
                    </a:ext>
                  </a:extLst>
                </p:cNvPr>
                <p:cNvSpPr>
                  <a:spLocks noChangeAspect="1" noEditPoints="1"/>
                </p:cNvSpPr>
                <p:nvPr/>
              </p:nvSpPr>
              <p:spPr bwMode="auto">
                <a:xfrm>
                  <a:off x="9324983"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4" name="POI_ECAF" title="Icon of a map location marker">
                  <a:extLst>
                    <a:ext uri="{FF2B5EF4-FFF2-40B4-BE49-F238E27FC236}">
                      <a16:creationId xmlns:a16="http://schemas.microsoft.com/office/drawing/2014/main" id="{4F2ED29E-1BE3-4647-8976-6BF8EA4EFA7F}"/>
                    </a:ext>
                  </a:extLst>
                </p:cNvPr>
                <p:cNvSpPr>
                  <a:spLocks noChangeAspect="1" noEditPoints="1"/>
                </p:cNvSpPr>
                <p:nvPr/>
              </p:nvSpPr>
              <p:spPr bwMode="auto">
                <a:xfrm>
                  <a:off x="9772659"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5" name="POI_ECAF" title="Icon of a map location marker">
                  <a:extLst>
                    <a:ext uri="{FF2B5EF4-FFF2-40B4-BE49-F238E27FC236}">
                      <a16:creationId xmlns:a16="http://schemas.microsoft.com/office/drawing/2014/main" id="{BE8A8D42-1056-49E1-B481-07982FE5C60D}"/>
                    </a:ext>
                  </a:extLst>
                </p:cNvPr>
                <p:cNvSpPr>
                  <a:spLocks noChangeAspect="1" noEditPoints="1"/>
                </p:cNvSpPr>
                <p:nvPr/>
              </p:nvSpPr>
              <p:spPr bwMode="auto">
                <a:xfrm>
                  <a:off x="10220335"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6" name="POI_ECAF" title="Icon of a map location marker">
                  <a:extLst>
                    <a:ext uri="{FF2B5EF4-FFF2-40B4-BE49-F238E27FC236}">
                      <a16:creationId xmlns:a16="http://schemas.microsoft.com/office/drawing/2014/main" id="{D513F17A-909D-4606-9E80-97CDEFE09BC9}"/>
                    </a:ext>
                  </a:extLst>
                </p:cNvPr>
                <p:cNvSpPr>
                  <a:spLocks noChangeAspect="1" noEditPoints="1"/>
                </p:cNvSpPr>
                <p:nvPr/>
              </p:nvSpPr>
              <p:spPr bwMode="auto">
                <a:xfrm>
                  <a:off x="10668011" y="5209396"/>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00B050"/>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grpSp>
    </p:spTree>
    <p:extLst>
      <p:ext uri="{BB962C8B-B14F-4D97-AF65-F5344CB8AC3E}">
        <p14:creationId xmlns:p14="http://schemas.microsoft.com/office/powerpoint/2010/main" val="36800815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Shape 153">
            <a:extLst>
              <a:ext uri="{FF2B5EF4-FFF2-40B4-BE49-F238E27FC236}">
                <a16:creationId xmlns:a16="http://schemas.microsoft.com/office/drawing/2014/main" id="{D58510A5-B977-41A9-BAA0-21368C70CA6A}"/>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dirty="0"/>
              <a:t>Azure Kubernetes Service (AKS) support for Windows Server Containers</a:t>
            </a:r>
          </a:p>
        </p:txBody>
      </p:sp>
      <p:sp>
        <p:nvSpPr>
          <p:cNvPr id="14" name="Title 16">
            <a:extLst>
              <a:ext uri="{FF2B5EF4-FFF2-40B4-BE49-F238E27FC236}">
                <a16:creationId xmlns:a16="http://schemas.microsoft.com/office/drawing/2014/main" id="{E6B161DC-5ACA-44E2-96B0-B04CD11433FB}"/>
              </a:ext>
            </a:extLst>
          </p:cNvPr>
          <p:cNvSpPr txBox="1">
            <a:spLocks/>
          </p:cNvSpPr>
          <p:nvPr/>
        </p:nvSpPr>
        <p:spPr>
          <a:xfrm>
            <a:off x="465138" y="2006209"/>
            <a:ext cx="3383280" cy="240065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800"/>
              </a:spcAft>
              <a:buFont typeface="Arial" panose="020B0604020202020204" pitchFamily="34" charset="0"/>
              <a:buChar char="•"/>
              <a:defRPr/>
            </a:pPr>
            <a:r>
              <a:rPr lang="en-US" sz="1400" b="0" spc="0" dirty="0">
                <a:solidFill>
                  <a:schemeClr val="tx1"/>
                </a:solidFill>
                <a:latin typeface="Segoe UI" panose="020B0502040204020203" pitchFamily="34" charset="0"/>
              </a:rPr>
              <a:t>Lift and shift Windows applications</a:t>
            </a:r>
            <a:br>
              <a:rPr lang="en-US" sz="1400" b="0" spc="0" dirty="0">
                <a:solidFill>
                  <a:schemeClr val="tx1"/>
                </a:solidFill>
                <a:latin typeface="Segoe UI" panose="020B0502040204020203" pitchFamily="34" charset="0"/>
              </a:rPr>
            </a:br>
            <a:r>
              <a:rPr lang="en-US" sz="1400" b="0" spc="0" dirty="0">
                <a:solidFill>
                  <a:schemeClr val="tx1"/>
                </a:solidFill>
                <a:latin typeface="Segoe UI" panose="020B0502040204020203" pitchFamily="34" charset="0"/>
              </a:rPr>
              <a:t>to run on AKS </a:t>
            </a:r>
          </a:p>
          <a:p>
            <a:pPr marL="274320" lvl="0" indent="-274320">
              <a:spcAft>
                <a:spcPts val="1800"/>
              </a:spcAft>
              <a:buFont typeface="Arial" panose="020B0604020202020204" pitchFamily="34" charset="0"/>
              <a:buChar char="•"/>
              <a:defRPr/>
            </a:pPr>
            <a:r>
              <a:rPr lang="en-US" sz="1400" b="0" spc="0" dirty="0">
                <a:solidFill>
                  <a:schemeClr val="tx1"/>
                </a:solidFill>
                <a:latin typeface="Segoe UI" panose="020B0502040204020203" pitchFamily="34" charset="0"/>
              </a:rPr>
              <a:t>Seamlessly manage Windows and Linux applications through a single unified API </a:t>
            </a:r>
          </a:p>
          <a:p>
            <a:pPr marL="274320" lvl="0" indent="-274320">
              <a:spcAft>
                <a:spcPts val="1800"/>
              </a:spcAft>
              <a:buFont typeface="Arial" panose="020B0604020202020204" pitchFamily="34" charset="0"/>
              <a:buChar char="•"/>
              <a:defRPr/>
            </a:pPr>
            <a:r>
              <a:rPr lang="en-US" sz="1400" b="0" spc="0" dirty="0">
                <a:solidFill>
                  <a:schemeClr val="tx1"/>
                </a:solidFill>
                <a:latin typeface="Segoe UI" panose="020B0502040204020203" pitchFamily="34" charset="0"/>
              </a:rPr>
              <a:t>Mix Windows and Linux applications </a:t>
            </a:r>
            <a:br>
              <a:rPr lang="en-US" sz="1400" b="0" spc="0" dirty="0">
                <a:solidFill>
                  <a:schemeClr val="tx1"/>
                </a:solidFill>
                <a:latin typeface="Segoe UI" panose="020B0502040204020203" pitchFamily="34" charset="0"/>
              </a:rPr>
            </a:br>
            <a:r>
              <a:rPr lang="en-US" sz="1400" b="0" spc="0" dirty="0">
                <a:solidFill>
                  <a:schemeClr val="tx1"/>
                </a:solidFill>
                <a:latin typeface="Segoe UI" panose="020B0502040204020203" pitchFamily="34" charset="0"/>
              </a:rPr>
              <a:t>in the same Kubernetes cluster—with consistent monitoring experience and deployment pipelines </a:t>
            </a:r>
          </a:p>
        </p:txBody>
      </p:sp>
      <p:sp>
        <p:nvSpPr>
          <p:cNvPr id="127" name="Rectangle 126">
            <a:extLst>
              <a:ext uri="{FF2B5EF4-FFF2-40B4-BE49-F238E27FC236}">
                <a16:creationId xmlns:a16="http://schemas.microsoft.com/office/drawing/2014/main" id="{02559D52-7090-4EC9-805B-618E798A81E3}"/>
              </a:ext>
            </a:extLst>
          </p:cNvPr>
          <p:cNvSpPr/>
          <p:nvPr/>
        </p:nvSpPr>
        <p:spPr>
          <a:xfrm>
            <a:off x="465137" y="993501"/>
            <a:ext cx="11656105" cy="707886"/>
          </a:xfrm>
          <a:prstGeom prst="rect">
            <a:avLst/>
          </a:prstGeom>
        </p:spPr>
        <p:txBody>
          <a:bodyPr wrap="square" lIns="0">
            <a:spAutoFit/>
          </a:bodyPr>
          <a:lstStyle/>
          <a:p>
            <a:pPr marR="0" lvl="0">
              <a:spcBef>
                <a:spcPts val="0"/>
              </a:spcBef>
              <a:spcAft>
                <a:spcPts val="0"/>
              </a:spcAft>
              <a:tabLst>
                <a:tab pos="466090" algn="l"/>
              </a:tabLst>
            </a:pPr>
            <a:r>
              <a:rPr lang="en-US" sz="2000" dirty="0">
                <a:latin typeface="Segoe UI" panose="020B0502040204020203" pitchFamily="34" charset="0"/>
                <a:ea typeface="Malgun Gothic" panose="020B0503020000020004" pitchFamily="34" charset="-127"/>
                <a:cs typeface="Times New Roman" panose="02020603050405020304" pitchFamily="18" charset="0"/>
              </a:rPr>
              <a:t>Now you can get the best of managed Kubernetes for all your workloads whether they’re in Windows, Linux, or both</a:t>
            </a:r>
          </a:p>
        </p:txBody>
      </p:sp>
      <p:sp>
        <p:nvSpPr>
          <p:cNvPr id="150" name="Freeform: Shape 149">
            <a:extLst>
              <a:ext uri="{FF2B5EF4-FFF2-40B4-BE49-F238E27FC236}">
                <a16:creationId xmlns:a16="http://schemas.microsoft.com/office/drawing/2014/main" id="{959768E8-3589-45B5-BF65-61142315ABF4}"/>
              </a:ext>
            </a:extLst>
          </p:cNvPr>
          <p:cNvSpPr/>
          <p:nvPr/>
        </p:nvSpPr>
        <p:spPr bwMode="auto">
          <a:xfrm>
            <a:off x="6307759" y="3398581"/>
            <a:ext cx="1258848" cy="1253620"/>
          </a:xfrm>
          <a:custGeom>
            <a:avLst/>
            <a:gdLst>
              <a:gd name="connsiteX0" fmla="*/ 589318 w 1258848"/>
              <a:gd name="connsiteY0" fmla="*/ 668619 h 1253620"/>
              <a:gd name="connsiteX1" fmla="*/ 1258848 w 1258848"/>
              <a:gd name="connsiteY1" fmla="*/ 668619 h 1253620"/>
              <a:gd name="connsiteX2" fmla="*/ 1258848 w 1258848"/>
              <a:gd name="connsiteY2" fmla="*/ 1253620 h 1253620"/>
              <a:gd name="connsiteX3" fmla="*/ 589318 w 1258848"/>
              <a:gd name="connsiteY3" fmla="*/ 1158545 h 1253620"/>
              <a:gd name="connsiteX4" fmla="*/ 0 w 1258848"/>
              <a:gd name="connsiteY4" fmla="*/ 668619 h 1253620"/>
              <a:gd name="connsiteX5" fmla="*/ 505846 w 1258848"/>
              <a:gd name="connsiteY5" fmla="*/ 668619 h 1253620"/>
              <a:gd name="connsiteX6" fmla="*/ 505846 w 1258848"/>
              <a:gd name="connsiteY6" fmla="*/ 1146691 h 1253620"/>
              <a:gd name="connsiteX7" fmla="*/ 0 w 1258848"/>
              <a:gd name="connsiteY7" fmla="*/ 1074859 h 1253620"/>
              <a:gd name="connsiteX8" fmla="*/ 505846 w 1258848"/>
              <a:gd name="connsiteY8" fmla="*/ 106929 h 1253620"/>
              <a:gd name="connsiteX9" fmla="*/ 505846 w 1258848"/>
              <a:gd name="connsiteY9" fmla="*/ 585147 h 1253620"/>
              <a:gd name="connsiteX10" fmla="*/ 0 w 1258848"/>
              <a:gd name="connsiteY10" fmla="*/ 585147 h 1253620"/>
              <a:gd name="connsiteX11" fmla="*/ 0 w 1258848"/>
              <a:gd name="connsiteY11" fmla="*/ 178760 h 1253620"/>
              <a:gd name="connsiteX12" fmla="*/ 1258848 w 1258848"/>
              <a:gd name="connsiteY12" fmla="*/ 0 h 1253620"/>
              <a:gd name="connsiteX13" fmla="*/ 1258848 w 1258848"/>
              <a:gd name="connsiteY13" fmla="*/ 585147 h 1253620"/>
              <a:gd name="connsiteX14" fmla="*/ 589318 w 1258848"/>
              <a:gd name="connsiteY14" fmla="*/ 585147 h 1253620"/>
              <a:gd name="connsiteX15" fmla="*/ 589318 w 1258848"/>
              <a:gd name="connsiteY15" fmla="*/ 95075 h 12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8848" h="1253620">
                <a:moveTo>
                  <a:pt x="589318" y="668619"/>
                </a:moveTo>
                <a:lnTo>
                  <a:pt x="1258848" y="668619"/>
                </a:lnTo>
                <a:lnTo>
                  <a:pt x="1258848" y="1253620"/>
                </a:lnTo>
                <a:lnTo>
                  <a:pt x="589318" y="1158545"/>
                </a:lnTo>
                <a:close/>
                <a:moveTo>
                  <a:pt x="0" y="668619"/>
                </a:moveTo>
                <a:lnTo>
                  <a:pt x="505846" y="668619"/>
                </a:lnTo>
                <a:lnTo>
                  <a:pt x="505846" y="1146691"/>
                </a:lnTo>
                <a:lnTo>
                  <a:pt x="0" y="1074859"/>
                </a:lnTo>
                <a:close/>
                <a:moveTo>
                  <a:pt x="505846" y="106929"/>
                </a:moveTo>
                <a:lnTo>
                  <a:pt x="505846" y="585147"/>
                </a:lnTo>
                <a:lnTo>
                  <a:pt x="0" y="585147"/>
                </a:lnTo>
                <a:lnTo>
                  <a:pt x="0" y="178760"/>
                </a:lnTo>
                <a:close/>
                <a:moveTo>
                  <a:pt x="1258848" y="0"/>
                </a:moveTo>
                <a:lnTo>
                  <a:pt x="1258848" y="585147"/>
                </a:lnTo>
                <a:lnTo>
                  <a:pt x="589318" y="585147"/>
                </a:lnTo>
                <a:lnTo>
                  <a:pt x="589318" y="95075"/>
                </a:lnTo>
                <a:close/>
              </a:path>
            </a:pathLst>
          </a:custGeom>
          <a:solidFill>
            <a:srgbClr val="28353B"/>
          </a:solidFill>
          <a:ln>
            <a:noFill/>
            <a:headEnd type="none" w="med" len="med"/>
            <a:tailEnd type="none" w="med" len="med"/>
          </a:ln>
          <a:effectLst/>
          <a:scene3d>
            <a:camera prst="isometricLeft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0DEA3480-C1CF-427C-8E3A-198D47ACEDC4}"/>
              </a:ext>
            </a:extLst>
          </p:cNvPr>
          <p:cNvSpPr/>
          <p:nvPr/>
        </p:nvSpPr>
        <p:spPr>
          <a:xfrm>
            <a:off x="8189843" y="3201983"/>
            <a:ext cx="2743199" cy="300631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CFDFE"/>
          </a:solidFill>
          <a:ln w="38100" cap="rnd">
            <a:solidFill>
              <a:srgbClr val="0078D4"/>
            </a:solidFill>
            <a:prstDash val="solid"/>
            <a:round/>
          </a:ln>
        </p:spPr>
        <p:txBody>
          <a:bodyPr wrap="square">
            <a:noAutofit/>
          </a:bodyPr>
          <a:lstStyle/>
          <a:p>
            <a:pPr defTabSz="896354">
              <a:defRPr/>
            </a:pPr>
            <a:endParaRPr lang="en-US" sz="1200">
              <a:solidFill>
                <a:srgbClr val="FFFFFF"/>
              </a:solidFill>
              <a:latin typeface="Segoe UI"/>
            </a:endParaRPr>
          </a:p>
        </p:txBody>
      </p:sp>
      <p:pic>
        <p:nvPicPr>
          <p:cNvPr id="140" name="Picture 4" descr="Image result for linux icon png">
            <a:extLst>
              <a:ext uri="{FF2B5EF4-FFF2-40B4-BE49-F238E27FC236}">
                <a16:creationId xmlns:a16="http://schemas.microsoft.com/office/drawing/2014/main" id="{F510B257-ABBE-4C52-8080-7FE6D52E08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9673" y="4232635"/>
            <a:ext cx="1687399" cy="1687399"/>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59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42" presetClass="path" presetSubtype="0" accel="50000" decel="50000" fill="hold" grpId="0" nodeType="withEffect">
                                  <p:stCondLst>
                                    <p:cond delay="0"/>
                                  </p:stCondLst>
                                  <p:childTnLst>
                                    <p:animMotion origin="layout" path="M 1.81516E-6 9.80481E-7 L -0.15446 -0.15184 " pathEditMode="relative" rAng="0" ptsTypes="AA">
                                      <p:cBhvr>
                                        <p:cTn id="9" dur="500" fill="hold"/>
                                        <p:tgtEl>
                                          <p:spTgt spid="154"/>
                                        </p:tgtEl>
                                        <p:attrNameLst>
                                          <p:attrName>ppt_x</p:attrName>
                                          <p:attrName>ppt_y</p:attrName>
                                        </p:attrNameLst>
                                      </p:cBhvr>
                                      <p:rCtr x="-7723" y="-7603"/>
                                    </p:animMotion>
                                  </p:childTnLst>
                                </p:cTn>
                              </p:par>
                              <p:par>
                                <p:cTn id="10" presetID="53" presetClass="entr" presetSubtype="16" fill="hold" grpId="0" nodeType="withEffect">
                                  <p:stCondLst>
                                    <p:cond delay="400"/>
                                  </p:stCondLst>
                                  <p:childTnLst>
                                    <p:set>
                                      <p:cBhvr>
                                        <p:cTn id="11" dur="1" fill="hold">
                                          <p:stCondLst>
                                            <p:cond delay="0"/>
                                          </p:stCondLst>
                                        </p:cTn>
                                        <p:tgtEl>
                                          <p:spTgt spid="150"/>
                                        </p:tgtEl>
                                        <p:attrNameLst>
                                          <p:attrName>style.visibility</p:attrName>
                                        </p:attrNameLst>
                                      </p:cBhvr>
                                      <p:to>
                                        <p:strVal val="visible"/>
                                      </p:to>
                                    </p:set>
                                    <p:anim calcmode="lin" valueType="num">
                                      <p:cBhvr>
                                        <p:cTn id="12" dur="500" fill="hold"/>
                                        <p:tgtEl>
                                          <p:spTgt spid="150"/>
                                        </p:tgtEl>
                                        <p:attrNameLst>
                                          <p:attrName>ppt_w</p:attrName>
                                        </p:attrNameLst>
                                      </p:cBhvr>
                                      <p:tavLst>
                                        <p:tav tm="0">
                                          <p:val>
                                            <p:fltVal val="0"/>
                                          </p:val>
                                        </p:tav>
                                        <p:tav tm="100000">
                                          <p:val>
                                            <p:strVal val="#ppt_w"/>
                                          </p:val>
                                        </p:tav>
                                      </p:tavLst>
                                    </p:anim>
                                    <p:anim calcmode="lin" valueType="num">
                                      <p:cBhvr>
                                        <p:cTn id="13" dur="500" fill="hold"/>
                                        <p:tgtEl>
                                          <p:spTgt spid="150"/>
                                        </p:tgtEl>
                                        <p:attrNameLst>
                                          <p:attrName>ppt_h</p:attrName>
                                        </p:attrNameLst>
                                      </p:cBhvr>
                                      <p:tavLst>
                                        <p:tav tm="0">
                                          <p:val>
                                            <p:fltVal val="0"/>
                                          </p:val>
                                        </p:tav>
                                        <p:tav tm="100000">
                                          <p:val>
                                            <p:strVal val="#ppt_h"/>
                                          </p:val>
                                        </p:tav>
                                      </p:tavLst>
                                    </p:anim>
                                    <p:animEffect transition="in" filter="fade">
                                      <p:cBhvr>
                                        <p:cTn id="14"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4" grpId="1" animBg="1"/>
      <p:bldP spid="15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Kubernetes is built and maintained by the community</a:t>
            </a:r>
          </a:p>
        </p:txBody>
      </p:sp>
      <p:sp>
        <p:nvSpPr>
          <p:cNvPr id="97" name="TextBox 96">
            <a:extLst>
              <a:ext uri="{FF2B5EF4-FFF2-40B4-BE49-F238E27FC236}">
                <a16:creationId xmlns:a16="http://schemas.microsoft.com/office/drawing/2014/main" id="{4E5651FF-5D9E-4BC1-92AB-DB9CEF587BAF}"/>
              </a:ext>
            </a:extLst>
          </p:cNvPr>
          <p:cNvSpPr txBox="1"/>
          <p:nvPr/>
        </p:nvSpPr>
        <p:spPr>
          <a:xfrm>
            <a:off x="7856132" y="1525441"/>
            <a:ext cx="2282703"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a:ln w="3175">
                  <a:noFill/>
                </a:ln>
                <a:solidFill>
                  <a:srgbClr val="0078D4"/>
                </a:solidFill>
                <a:latin typeface="+mj-lt"/>
                <a:cs typeface="Segoe UI" pitchFamily="34" charset="0"/>
              </a:rPr>
              <a:t>30,000</a:t>
            </a:r>
            <a:r>
              <a:rPr lang="en-US" sz="2400" spc="-50">
                <a:ln w="3175">
                  <a:noFill/>
                </a:ln>
                <a:gradFill>
                  <a:gsLst>
                    <a:gs pos="2917">
                      <a:schemeClr val="tx1"/>
                    </a:gs>
                    <a:gs pos="30000">
                      <a:schemeClr val="tx1"/>
                    </a:gs>
                  </a:gsLst>
                  <a:lin ang="5400000" scaled="0"/>
                </a:gradFill>
                <a:latin typeface="+mj-lt"/>
                <a:cs typeface="Segoe UI" pitchFamily="34" charset="0"/>
              </a:rPr>
              <a:t/>
            </a:r>
            <a:br>
              <a:rPr lang="en-US" sz="2400" spc="-50">
                <a:ln w="3175">
                  <a:noFill/>
                </a:ln>
                <a:gradFill>
                  <a:gsLst>
                    <a:gs pos="2917">
                      <a:schemeClr val="tx1"/>
                    </a:gs>
                    <a:gs pos="30000">
                      <a:schemeClr val="tx1"/>
                    </a:gs>
                  </a:gsLst>
                  <a:lin ang="5400000" scaled="0"/>
                </a:gradFill>
                <a:latin typeface="+mj-lt"/>
                <a:cs typeface="Segoe UI" pitchFamily="34" charset="0"/>
              </a:rPr>
            </a:br>
            <a:r>
              <a:rPr lang="en-US" sz="1600">
                <a:solidFill>
                  <a:srgbClr val="000000"/>
                </a:solidFill>
              </a:rPr>
              <a:t>contributors</a:t>
            </a:r>
          </a:p>
        </p:txBody>
      </p:sp>
      <p:sp>
        <p:nvSpPr>
          <p:cNvPr id="98" name="TextBox 97">
            <a:extLst>
              <a:ext uri="{FF2B5EF4-FFF2-40B4-BE49-F238E27FC236}">
                <a16:creationId xmlns:a16="http://schemas.microsoft.com/office/drawing/2014/main" id="{FEAADCF1-A9EB-4F45-AEFC-E5F1FADFBD35}"/>
              </a:ext>
            </a:extLst>
          </p:cNvPr>
          <p:cNvSpPr txBox="1"/>
          <p:nvPr/>
        </p:nvSpPr>
        <p:spPr>
          <a:xfrm>
            <a:off x="5098114" y="1525441"/>
            <a:ext cx="2530354"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a:ln w="3175">
                  <a:noFill/>
                </a:ln>
                <a:solidFill>
                  <a:srgbClr val="0078D4"/>
                </a:solidFill>
                <a:latin typeface="+mj-lt"/>
                <a:cs typeface="Segoe UI" pitchFamily="34" charset="0"/>
              </a:rPr>
              <a:t>150,000</a:t>
            </a:r>
            <a:r>
              <a:rPr lang="en-US" sz="2400" spc="-50">
                <a:ln w="3175">
                  <a:noFill/>
                </a:ln>
                <a:gradFill>
                  <a:gsLst>
                    <a:gs pos="2917">
                      <a:schemeClr val="tx1"/>
                    </a:gs>
                    <a:gs pos="30000">
                      <a:schemeClr val="tx1"/>
                    </a:gs>
                  </a:gsLst>
                  <a:lin ang="5400000" scaled="0"/>
                </a:gradFill>
                <a:latin typeface="+mj-lt"/>
                <a:cs typeface="Segoe UI" pitchFamily="34" charset="0"/>
              </a:rPr>
              <a:t/>
            </a:r>
            <a:br>
              <a:rPr lang="en-US" sz="2400" spc="-50">
                <a:ln w="3175">
                  <a:noFill/>
                </a:ln>
                <a:gradFill>
                  <a:gsLst>
                    <a:gs pos="2917">
                      <a:schemeClr val="tx1"/>
                    </a:gs>
                    <a:gs pos="30000">
                      <a:schemeClr val="tx1"/>
                    </a:gs>
                  </a:gsLst>
                  <a:lin ang="5400000" scaled="0"/>
                </a:gradFill>
                <a:latin typeface="+mj-lt"/>
                <a:cs typeface="Segoe UI" pitchFamily="34" charset="0"/>
              </a:rPr>
            </a:br>
            <a:r>
              <a:rPr lang="en-US" sz="1600">
                <a:solidFill>
                  <a:srgbClr val="000000"/>
                </a:solidFill>
              </a:rPr>
              <a:t>commits</a:t>
            </a:r>
          </a:p>
        </p:txBody>
      </p:sp>
      <p:sp>
        <p:nvSpPr>
          <p:cNvPr id="99" name="TextBox 98">
            <a:extLst>
              <a:ext uri="{FF2B5EF4-FFF2-40B4-BE49-F238E27FC236}">
                <a16:creationId xmlns:a16="http://schemas.microsoft.com/office/drawing/2014/main" id="{9B221258-59DA-40C1-9342-D7C9C53EB5B2}"/>
              </a:ext>
            </a:extLst>
          </p:cNvPr>
          <p:cNvSpPr txBox="1"/>
          <p:nvPr/>
        </p:nvSpPr>
        <p:spPr>
          <a:xfrm>
            <a:off x="10366498" y="1525441"/>
            <a:ext cx="1735015" cy="1209562"/>
          </a:xfrm>
          <a:prstGeom prst="rect">
            <a:avLst/>
          </a:prstGeom>
          <a:noFill/>
        </p:spPr>
        <p:txBody>
          <a:bodyPr wrap="square" lIns="182880" tIns="146304" rIns="182880" bIns="146304" rtlCol="0">
            <a:spAutoFit/>
          </a:bodyPr>
          <a:lstStyle/>
          <a:p>
            <a:pPr algn="ctr">
              <a:lnSpc>
                <a:spcPct val="90000"/>
              </a:lnSpc>
              <a:spcAft>
                <a:spcPts val="600"/>
              </a:spcAft>
            </a:pPr>
            <a:r>
              <a:rPr lang="en-US" sz="5000" spc="-50">
                <a:ln w="3175">
                  <a:noFill/>
                </a:ln>
                <a:solidFill>
                  <a:srgbClr val="0078D4"/>
                </a:solidFill>
                <a:latin typeface="+mj-lt"/>
                <a:cs typeface="Segoe UI" pitchFamily="34" charset="0"/>
              </a:rPr>
              <a:t>#1</a:t>
            </a:r>
            <a:r>
              <a:rPr lang="en-US" sz="2400" spc="-50">
                <a:ln w="3175">
                  <a:noFill/>
                </a:ln>
                <a:gradFill>
                  <a:gsLst>
                    <a:gs pos="2917">
                      <a:schemeClr val="tx1"/>
                    </a:gs>
                    <a:gs pos="30000">
                      <a:schemeClr val="tx1"/>
                    </a:gs>
                  </a:gsLst>
                  <a:lin ang="5400000" scaled="0"/>
                </a:gradFill>
                <a:latin typeface="+mj-lt"/>
                <a:cs typeface="Segoe UI" pitchFamily="34" charset="0"/>
              </a:rPr>
              <a:t/>
            </a:r>
            <a:br>
              <a:rPr lang="en-US" sz="2400" spc="-50">
                <a:ln w="3175">
                  <a:noFill/>
                </a:ln>
                <a:gradFill>
                  <a:gsLst>
                    <a:gs pos="2917">
                      <a:schemeClr val="tx1"/>
                    </a:gs>
                    <a:gs pos="30000">
                      <a:schemeClr val="tx1"/>
                    </a:gs>
                  </a:gsLst>
                  <a:lin ang="5400000" scaled="0"/>
                </a:gradFill>
                <a:latin typeface="+mj-lt"/>
                <a:cs typeface="Segoe UI" pitchFamily="34" charset="0"/>
              </a:rPr>
            </a:br>
            <a:r>
              <a:rPr lang="en-US" sz="1600">
                <a:solidFill>
                  <a:srgbClr val="000000"/>
                </a:solidFill>
              </a:rPr>
              <a:t>GitHub project</a:t>
            </a:r>
          </a:p>
        </p:txBody>
      </p:sp>
      <p:sp>
        <p:nvSpPr>
          <p:cNvPr id="2" name="Rectangle 1">
            <a:extLst>
              <a:ext uri="{FF2B5EF4-FFF2-40B4-BE49-F238E27FC236}">
                <a16:creationId xmlns:a16="http://schemas.microsoft.com/office/drawing/2014/main" id="{C637067C-E87D-4581-9522-CDC88DB6F62B}"/>
              </a:ext>
            </a:extLst>
          </p:cNvPr>
          <p:cNvSpPr/>
          <p:nvPr/>
        </p:nvSpPr>
        <p:spPr>
          <a:xfrm>
            <a:off x="465138" y="1714724"/>
            <a:ext cx="4405312" cy="830997"/>
          </a:xfrm>
          <a:prstGeom prst="rect">
            <a:avLst/>
          </a:prstGeom>
        </p:spPr>
        <p:txBody>
          <a:bodyPr wrap="square" lIns="0">
            <a:spAutoFit/>
          </a:bodyPr>
          <a:lstStyle/>
          <a:p>
            <a:r>
              <a:rPr lang="en-US" sz="1600"/>
              <a:t>Kubernetes collects </a:t>
            </a:r>
            <a:r>
              <a:rPr lang="en-US" sz="1600">
                <a:solidFill>
                  <a:srgbClr val="0078D4"/>
                </a:solidFill>
                <a:latin typeface="+mj-lt"/>
              </a:rPr>
              <a:t>wisdom, code, and efforts </a:t>
            </a:r>
            <a:r>
              <a:rPr lang="en-US" sz="1600"/>
              <a:t>from hundreds of corporate contributors and thousands of individual contributors</a:t>
            </a:r>
          </a:p>
        </p:txBody>
      </p:sp>
      <p:cxnSp>
        <p:nvCxnSpPr>
          <p:cNvPr id="102" name="Straight Connector 101">
            <a:extLst>
              <a:ext uri="{FF2B5EF4-FFF2-40B4-BE49-F238E27FC236}">
                <a16:creationId xmlns:a16="http://schemas.microsoft.com/office/drawing/2014/main" id="{66472D90-AA28-420D-8E49-4673A3475D67}"/>
              </a:ext>
            </a:extLst>
          </p:cNvPr>
          <p:cNvCxnSpPr>
            <a:cxnSpLocks/>
          </p:cNvCxnSpPr>
          <p:nvPr/>
        </p:nvCxnSpPr>
        <p:spPr>
          <a:xfrm flipH="1">
            <a:off x="785813" y="3042634"/>
            <a:ext cx="10813482" cy="0"/>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085230C1-B698-415C-993B-1064BEEB4200}"/>
              </a:ext>
            </a:extLst>
          </p:cNvPr>
          <p:cNvSpPr/>
          <p:nvPr/>
        </p:nvSpPr>
        <p:spPr>
          <a:xfrm>
            <a:off x="2964656" y="3524472"/>
            <a:ext cx="6507162" cy="584775"/>
          </a:xfrm>
          <a:prstGeom prst="rect">
            <a:avLst/>
          </a:prstGeom>
        </p:spPr>
        <p:txBody>
          <a:bodyPr wrap="square" lIns="0">
            <a:spAutoFit/>
          </a:bodyPr>
          <a:lstStyle/>
          <a:p>
            <a:pPr algn="ctr"/>
            <a:r>
              <a:rPr lang="en-US" sz="1600"/>
              <a:t>Microsoft is part of this vibrant community and </a:t>
            </a:r>
            <a:r>
              <a:rPr lang="en-US" sz="1600">
                <a:solidFill>
                  <a:srgbClr val="0078D4"/>
                </a:solidFill>
                <a:latin typeface="+mj-lt"/>
              </a:rPr>
              <a:t>leads in the associated committees </a:t>
            </a:r>
            <a:r>
              <a:rPr lang="en-US" sz="1600"/>
              <a:t>to help shape the future of Kubernetes and its ecosystem</a:t>
            </a:r>
          </a:p>
        </p:txBody>
      </p:sp>
      <p:grpSp>
        <p:nvGrpSpPr>
          <p:cNvPr id="17" name="Group 16">
            <a:extLst>
              <a:ext uri="{FF2B5EF4-FFF2-40B4-BE49-F238E27FC236}">
                <a16:creationId xmlns:a16="http://schemas.microsoft.com/office/drawing/2014/main" id="{42D08225-3B90-453A-B65E-28A228A9546E}"/>
              </a:ext>
            </a:extLst>
          </p:cNvPr>
          <p:cNvGrpSpPr/>
          <p:nvPr/>
        </p:nvGrpSpPr>
        <p:grpSpPr>
          <a:xfrm>
            <a:off x="689921" y="4425347"/>
            <a:ext cx="11056632" cy="1673052"/>
            <a:chOff x="297014" y="4468211"/>
            <a:chExt cx="11056632" cy="1673052"/>
          </a:xfrm>
        </p:grpSpPr>
        <p:grpSp>
          <p:nvGrpSpPr>
            <p:cNvPr id="12" name="Group 11">
              <a:extLst>
                <a:ext uri="{FF2B5EF4-FFF2-40B4-BE49-F238E27FC236}">
                  <a16:creationId xmlns:a16="http://schemas.microsoft.com/office/drawing/2014/main" id="{027F13B2-7269-4A5C-B91D-520D64CAA323}"/>
                </a:ext>
              </a:extLst>
            </p:cNvPr>
            <p:cNvGrpSpPr/>
            <p:nvPr/>
          </p:nvGrpSpPr>
          <p:grpSpPr>
            <a:xfrm>
              <a:off x="297014" y="4468211"/>
              <a:ext cx="2103120" cy="1426831"/>
              <a:chOff x="297014" y="4468211"/>
              <a:chExt cx="2103120" cy="1426831"/>
            </a:xfrm>
          </p:grpSpPr>
          <p:sp>
            <p:nvSpPr>
              <p:cNvPr id="120" name="TextBox 119">
                <a:extLst>
                  <a:ext uri="{FF2B5EF4-FFF2-40B4-BE49-F238E27FC236}">
                    <a16:creationId xmlns:a16="http://schemas.microsoft.com/office/drawing/2014/main" id="{76AE728F-FAEC-4997-B862-AA36C1078043}"/>
                  </a:ext>
                </a:extLst>
              </p:cNvPr>
              <p:cNvSpPr txBox="1"/>
              <p:nvPr/>
            </p:nvSpPr>
            <p:spPr>
              <a:xfrm>
                <a:off x="297014"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r>
                  <a:rPr lang="en-US" sz="1600">
                    <a:solidFill>
                      <a:srgbClr val="0F78D4"/>
                    </a:solidFill>
                    <a:latin typeface="Segoe UI Semibold" panose="020B0702040204020203" pitchFamily="34" charset="0"/>
                    <a:cs typeface="Segoe UI Semibold" panose="020B0702040204020203" pitchFamily="34" charset="0"/>
                  </a:rPr>
                  <a:t/>
                </a:r>
                <a:br>
                  <a:rPr lang="en-US" sz="1600">
                    <a:solidFill>
                      <a:srgbClr val="0F78D4"/>
                    </a:solidFill>
                    <a:latin typeface="Segoe UI Semibold" panose="020B0702040204020203" pitchFamily="34" charset="0"/>
                    <a:cs typeface="Segoe UI Semibold" panose="020B0702040204020203" pitchFamily="34" charset="0"/>
                  </a:rPr>
                </a:br>
                <a:r>
                  <a:rPr lang="en-US" sz="1600">
                    <a:solidFill>
                      <a:srgbClr val="000000"/>
                    </a:solidFill>
                    <a:cs typeface="Segoe UI Semibold" panose="020B0702040204020203" pitchFamily="34" charset="0"/>
                    <a:hlinkClick r:id="rId2"/>
                  </a:rPr>
                  <a:t>platinum member</a:t>
                </a:r>
                <a:endParaRPr lang="en-US" sz="1600">
                  <a:solidFill>
                    <a:srgbClr val="000000"/>
                  </a:solidFill>
                  <a:cs typeface="Segoe UI Semibold" panose="020B0702040204020203" pitchFamily="34" charset="0"/>
                </a:endParaRPr>
              </a:p>
            </p:txBody>
          </p:sp>
          <p:sp>
            <p:nvSpPr>
              <p:cNvPr id="133" name="Oval 132">
                <a:extLst>
                  <a:ext uri="{FF2B5EF4-FFF2-40B4-BE49-F238E27FC236}">
                    <a16:creationId xmlns:a16="http://schemas.microsoft.com/office/drawing/2014/main" id="{A9668557-C2DA-4535-B39B-67B938F8344E}"/>
                  </a:ext>
                </a:extLst>
              </p:cNvPr>
              <p:cNvSpPr/>
              <p:nvPr/>
            </p:nvSpPr>
            <p:spPr bwMode="auto">
              <a:xfrm rot="16200000">
                <a:off x="102330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26" name="Picture 2" descr="Image result for cncf logo png">
                <a:extLst>
                  <a:ext uri="{FF2B5EF4-FFF2-40B4-BE49-F238E27FC236}">
                    <a16:creationId xmlns:a16="http://schemas.microsoft.com/office/drawing/2014/main" id="{69249E39-5D2E-4EDD-BCBD-D1164DC33D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2043" y="4606945"/>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F3D13A1-CADE-4684-8C4B-32D82416B7B4}"/>
                </a:ext>
              </a:extLst>
            </p:cNvPr>
            <p:cNvGrpSpPr/>
            <p:nvPr/>
          </p:nvGrpSpPr>
          <p:grpSpPr>
            <a:xfrm>
              <a:off x="2535392" y="4468211"/>
              <a:ext cx="2103120" cy="1673052"/>
              <a:chOff x="2385374" y="4468211"/>
              <a:chExt cx="2103120" cy="1673052"/>
            </a:xfrm>
          </p:grpSpPr>
          <p:sp>
            <p:nvSpPr>
              <p:cNvPr id="136" name="TextBox 135">
                <a:extLst>
                  <a:ext uri="{FF2B5EF4-FFF2-40B4-BE49-F238E27FC236}">
                    <a16:creationId xmlns:a16="http://schemas.microsoft.com/office/drawing/2014/main" id="{CE35FF70-26D5-4CA9-9519-E6502C3B418C}"/>
                  </a:ext>
                </a:extLst>
              </p:cNvPr>
              <p:cNvSpPr txBox="1"/>
              <p:nvPr/>
            </p:nvSpPr>
            <p:spPr>
              <a:xfrm>
                <a:off x="2385374" y="5112942"/>
                <a:ext cx="2103120" cy="1028321"/>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r>
                  <a:rPr lang="en-US" sz="1600">
                    <a:solidFill>
                      <a:srgbClr val="000000"/>
                    </a:solidFill>
                    <a:cs typeface="Segoe UI Semibold" panose="020B0702040204020203" pitchFamily="34" charset="0"/>
                  </a:rPr>
                  <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4"/>
                  </a:rPr>
                  <a:t>technical oversight committee</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37" name="Oval 136">
                <a:extLst>
                  <a:ext uri="{FF2B5EF4-FFF2-40B4-BE49-F238E27FC236}">
                    <a16:creationId xmlns:a16="http://schemas.microsoft.com/office/drawing/2014/main" id="{B1ED9F3B-336F-4030-AF88-B152390E28FD}"/>
                  </a:ext>
                </a:extLst>
              </p:cNvPr>
              <p:cNvSpPr/>
              <p:nvPr/>
            </p:nvSpPr>
            <p:spPr bwMode="auto">
              <a:xfrm rot="16200000">
                <a:off x="3111669"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1" name="Picture 2" descr="Image result for cncf logo png">
                <a:extLst>
                  <a:ext uri="{FF2B5EF4-FFF2-40B4-BE49-F238E27FC236}">
                    <a16:creationId xmlns:a16="http://schemas.microsoft.com/office/drawing/2014/main" id="{EB96B33C-0A81-428F-84F1-DE9D853192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0403"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CF87D3A8-29D5-4B27-95A9-4C1EF736EBC6}"/>
                </a:ext>
              </a:extLst>
            </p:cNvPr>
            <p:cNvGrpSpPr/>
            <p:nvPr/>
          </p:nvGrpSpPr>
          <p:grpSpPr>
            <a:xfrm>
              <a:off x="4773770" y="4468211"/>
              <a:ext cx="2103120" cy="1426831"/>
              <a:chOff x="5416712" y="4468211"/>
              <a:chExt cx="2103120" cy="1426831"/>
            </a:xfrm>
          </p:grpSpPr>
          <p:sp>
            <p:nvSpPr>
              <p:cNvPr id="140" name="TextBox 139">
                <a:extLst>
                  <a:ext uri="{FF2B5EF4-FFF2-40B4-BE49-F238E27FC236}">
                    <a16:creationId xmlns:a16="http://schemas.microsoft.com/office/drawing/2014/main" id="{71C24BF5-4018-46C9-BAA4-C26128616D1B}"/>
                  </a:ext>
                </a:extLst>
              </p:cNvPr>
              <p:cNvSpPr txBox="1"/>
              <p:nvPr/>
            </p:nvSpPr>
            <p:spPr>
              <a:xfrm>
                <a:off x="5416712"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CNCF</a:t>
                </a:r>
                <a:br>
                  <a:rPr lang="en-US" sz="1600">
                    <a:solidFill>
                      <a:srgbClr val="000000"/>
                    </a:solidFill>
                    <a:latin typeface="+mj-lt"/>
                    <a:cs typeface="Segoe UI Semibold" panose="020B0702040204020203" pitchFamily="34" charset="0"/>
                  </a:rPr>
                </a:br>
                <a:r>
                  <a:rPr lang="en-US" sz="1600">
                    <a:solidFill>
                      <a:srgbClr val="000000"/>
                    </a:solidFill>
                    <a:cs typeface="Segoe UI Semibold" panose="020B0702040204020203" pitchFamily="34" charset="0"/>
                    <a:hlinkClick r:id="rId5"/>
                  </a:rPr>
                  <a:t>governing board</a:t>
                </a:r>
                <a:endParaRPr lang="en-US" sz="1600">
                  <a:solidFill>
                    <a:srgbClr val="000000"/>
                  </a:solidFill>
                  <a:latin typeface="+mj-lt"/>
                  <a:cs typeface="Segoe UI Semibold" panose="020B0702040204020203" pitchFamily="34" charset="0"/>
                </a:endParaRPr>
              </a:p>
            </p:txBody>
          </p:sp>
          <p:sp>
            <p:nvSpPr>
              <p:cNvPr id="141" name="Oval 140">
                <a:extLst>
                  <a:ext uri="{FF2B5EF4-FFF2-40B4-BE49-F238E27FC236}">
                    <a16:creationId xmlns:a16="http://schemas.microsoft.com/office/drawing/2014/main" id="{D0C477B3-40A8-41FA-BE9C-12B781D51E50}"/>
                  </a:ext>
                </a:extLst>
              </p:cNvPr>
              <p:cNvSpPr/>
              <p:nvPr/>
            </p:nvSpPr>
            <p:spPr bwMode="auto">
              <a:xfrm rot="16200000">
                <a:off x="6143007"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2" name="Picture 2" descr="Image result for cncf logo png">
                <a:extLst>
                  <a:ext uri="{FF2B5EF4-FFF2-40B4-BE49-F238E27FC236}">
                    <a16:creationId xmlns:a16="http://schemas.microsoft.com/office/drawing/2014/main" id="{09606CD6-A3B2-4FAC-9CEB-140E805D27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741" y="4606944"/>
                <a:ext cx="373062" cy="373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01C71157-3123-459A-B340-9C41B7FD71B0}"/>
                </a:ext>
              </a:extLst>
            </p:cNvPr>
            <p:cNvGrpSpPr/>
            <p:nvPr/>
          </p:nvGrpSpPr>
          <p:grpSpPr>
            <a:xfrm>
              <a:off x="7012148" y="4468211"/>
              <a:ext cx="2103120" cy="1426831"/>
              <a:chOff x="7333621" y="4468211"/>
              <a:chExt cx="2103120" cy="1426831"/>
            </a:xfrm>
          </p:grpSpPr>
          <p:sp>
            <p:nvSpPr>
              <p:cNvPr id="144" name="TextBox 143">
                <a:extLst>
                  <a:ext uri="{FF2B5EF4-FFF2-40B4-BE49-F238E27FC236}">
                    <a16:creationId xmlns:a16="http://schemas.microsoft.com/office/drawing/2014/main" id="{07B1D99F-75CA-437E-8A3B-00D8B247BE45}"/>
                  </a:ext>
                </a:extLst>
              </p:cNvPr>
              <p:cNvSpPr txBox="1"/>
              <p:nvPr/>
            </p:nvSpPr>
            <p:spPr>
              <a:xfrm>
                <a:off x="7333621"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Kubernetes</a:t>
                </a:r>
                <a:r>
                  <a:rPr lang="en-US" sz="1600">
                    <a:solidFill>
                      <a:srgbClr val="000000"/>
                    </a:solidFill>
                    <a:cs typeface="Segoe UI Semibold" panose="020B0702040204020203" pitchFamily="34" charset="0"/>
                  </a:rPr>
                  <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6"/>
                  </a:rPr>
                  <a:t>steering committee</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45" name="Oval 144">
                <a:extLst>
                  <a:ext uri="{FF2B5EF4-FFF2-40B4-BE49-F238E27FC236}">
                    <a16:creationId xmlns:a16="http://schemas.microsoft.com/office/drawing/2014/main" id="{017CEB26-A4A9-49DE-BA46-1FC273BFC963}"/>
                  </a:ext>
                </a:extLst>
              </p:cNvPr>
              <p:cNvSpPr/>
              <p:nvPr/>
            </p:nvSpPr>
            <p:spPr bwMode="auto">
              <a:xfrm rot="16200000">
                <a:off x="8059916"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53" name="Group 152">
                <a:extLst>
                  <a:ext uri="{FF2B5EF4-FFF2-40B4-BE49-F238E27FC236}">
                    <a16:creationId xmlns:a16="http://schemas.microsoft.com/office/drawing/2014/main" id="{F9ACC43C-3615-480B-8B6E-5CB67C5156AB}"/>
                  </a:ext>
                </a:extLst>
              </p:cNvPr>
              <p:cNvGrpSpPr/>
              <p:nvPr/>
            </p:nvGrpSpPr>
            <p:grpSpPr>
              <a:xfrm>
                <a:off x="8165421" y="4553673"/>
                <a:ext cx="439521" cy="432759"/>
                <a:chOff x="5889842" y="3185578"/>
                <a:chExt cx="479495" cy="472118"/>
              </a:xfrm>
            </p:grpSpPr>
            <p:sp>
              <p:nvSpPr>
                <p:cNvPr id="154" name="Freeform: Shape 153">
                  <a:extLst>
                    <a:ext uri="{FF2B5EF4-FFF2-40B4-BE49-F238E27FC236}">
                      <a16:creationId xmlns:a16="http://schemas.microsoft.com/office/drawing/2014/main" id="{465D3FE7-9533-4BD1-9B55-D83775A2787E}"/>
                    </a:ext>
                  </a:extLst>
                </p:cNvPr>
                <p:cNvSpPr/>
                <p:nvPr/>
              </p:nvSpPr>
              <p:spPr>
                <a:xfrm>
                  <a:off x="5889842" y="3185578"/>
                  <a:ext cx="479495" cy="472118"/>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AB47C1D4-34DE-4073-BE53-64B80633D5DD}"/>
                    </a:ext>
                  </a:extLst>
                </p:cNvPr>
                <p:cNvSpPr/>
                <p:nvPr/>
              </p:nvSpPr>
              <p:spPr>
                <a:xfrm>
                  <a:off x="6027726" y="3326087"/>
                  <a:ext cx="206552" cy="202863"/>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E809048-17B9-4EC8-B59E-9DAA8DB8F45E}"/>
                    </a:ext>
                  </a:extLst>
                </p:cNvPr>
                <p:cNvSpPr/>
                <p:nvPr/>
              </p:nvSpPr>
              <p:spPr>
                <a:xfrm>
                  <a:off x="6006333" y="3465878"/>
                  <a:ext cx="1844" cy="1844"/>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AF01AE3-0DF6-40CE-95EA-ADA01437E3C6}"/>
                    </a:ext>
                  </a:extLst>
                </p:cNvPr>
                <p:cNvSpPr/>
                <p:nvPr/>
              </p:nvSpPr>
              <p:spPr>
                <a:xfrm>
                  <a:off x="5954011" y="3247154"/>
                  <a:ext cx="354089" cy="346712"/>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981AADA8-27CE-4C9B-921F-2E517E052270}"/>
                </a:ext>
              </a:extLst>
            </p:cNvPr>
            <p:cNvGrpSpPr/>
            <p:nvPr/>
          </p:nvGrpSpPr>
          <p:grpSpPr>
            <a:xfrm>
              <a:off x="9250526" y="4468211"/>
              <a:ext cx="2103120" cy="1426831"/>
              <a:chOff x="9250526" y="4468211"/>
              <a:chExt cx="2103120" cy="1426831"/>
            </a:xfrm>
          </p:grpSpPr>
          <p:sp>
            <p:nvSpPr>
              <p:cNvPr id="148" name="TextBox 147">
                <a:extLst>
                  <a:ext uri="{FF2B5EF4-FFF2-40B4-BE49-F238E27FC236}">
                    <a16:creationId xmlns:a16="http://schemas.microsoft.com/office/drawing/2014/main" id="{4B0497F6-BFEC-4ABA-8575-28B9CA28FF6D}"/>
                  </a:ext>
                </a:extLst>
              </p:cNvPr>
              <p:cNvSpPr txBox="1"/>
              <p:nvPr/>
            </p:nvSpPr>
            <p:spPr>
              <a:xfrm>
                <a:off x="9250526" y="5112942"/>
                <a:ext cx="2103120" cy="782100"/>
              </a:xfrm>
              <a:prstGeom prst="rect">
                <a:avLst/>
              </a:prstGeom>
              <a:noFill/>
            </p:spPr>
            <p:txBody>
              <a:bodyPr wrap="square" lIns="143428" tIns="143428" rIns="143428" bIns="143428" rtlCol="0">
                <a:spAutoFit/>
              </a:bodyPr>
              <a:lstStyle/>
              <a:p>
                <a:pPr lvl="0" algn="ctr" defTabSz="914367">
                  <a:spcAft>
                    <a:spcPts val="588"/>
                  </a:spcAft>
                  <a:defRPr/>
                </a:pPr>
                <a:r>
                  <a:rPr lang="en-US" sz="1600">
                    <a:solidFill>
                      <a:srgbClr val="000000"/>
                    </a:solidFill>
                    <a:latin typeface="+mj-lt"/>
                    <a:cs typeface="Segoe UI Semibold" panose="020B0702040204020203" pitchFamily="34" charset="0"/>
                  </a:rPr>
                  <a:t>Linux Foundation</a:t>
                </a:r>
                <a:r>
                  <a:rPr lang="en-US" sz="1600">
                    <a:solidFill>
                      <a:srgbClr val="000000"/>
                    </a:solidFill>
                    <a:cs typeface="Segoe UI Semibold" panose="020B0702040204020203" pitchFamily="34" charset="0"/>
                  </a:rPr>
                  <a:t/>
                </a:r>
                <a:br>
                  <a:rPr lang="en-US" sz="1600">
                    <a:solidFill>
                      <a:srgbClr val="000000"/>
                    </a:solidFill>
                    <a:cs typeface="Segoe UI Semibold" panose="020B0702040204020203" pitchFamily="34" charset="0"/>
                  </a:rPr>
                </a:br>
                <a:r>
                  <a:rPr lang="en-US" sz="1600">
                    <a:solidFill>
                      <a:srgbClr val="000000"/>
                    </a:solidFill>
                    <a:cs typeface="Segoe UI Semibold" panose="020B0702040204020203" pitchFamily="34" charset="0"/>
                    <a:hlinkClick r:id="rId7"/>
                  </a:rPr>
                  <a:t>board member</a:t>
                </a:r>
                <a:endParaRPr lang="en-US" sz="1600">
                  <a:solidFill>
                    <a:srgbClr val="0F78D4"/>
                  </a:solidFill>
                  <a:latin typeface="Segoe UI Semibold" panose="020B0702040204020203" pitchFamily="34" charset="0"/>
                  <a:cs typeface="Segoe UI Semibold" panose="020B0702040204020203" pitchFamily="34" charset="0"/>
                </a:endParaRPr>
              </a:p>
            </p:txBody>
          </p:sp>
          <p:sp>
            <p:nvSpPr>
              <p:cNvPr id="149" name="Oval 148">
                <a:extLst>
                  <a:ext uri="{FF2B5EF4-FFF2-40B4-BE49-F238E27FC236}">
                    <a16:creationId xmlns:a16="http://schemas.microsoft.com/office/drawing/2014/main" id="{F36F5746-9595-4654-B70F-776BAB125FF3}"/>
                  </a:ext>
                </a:extLst>
              </p:cNvPr>
              <p:cNvSpPr/>
              <p:nvPr/>
            </p:nvSpPr>
            <p:spPr bwMode="auto">
              <a:xfrm rot="16200000">
                <a:off x="9976821" y="446821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58" name="Picture 4" descr="Image result for linux icon png">
                <a:extLst>
                  <a:ext uri="{FF2B5EF4-FFF2-40B4-BE49-F238E27FC236}">
                    <a16:creationId xmlns:a16="http://schemas.microsoft.com/office/drawing/2014/main" id="{2FD67358-7B8B-4D9B-9144-AB3C54F8E06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65428" y="4544446"/>
                <a:ext cx="473317" cy="47331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59" name="Rectangle 158">
            <a:extLst>
              <a:ext uri="{FF2B5EF4-FFF2-40B4-BE49-F238E27FC236}">
                <a16:creationId xmlns:a16="http://schemas.microsoft.com/office/drawing/2014/main" id="{CA5935AC-3D78-4A2D-B7AB-8BB534BEBA40}"/>
              </a:ext>
            </a:extLst>
          </p:cNvPr>
          <p:cNvSpPr/>
          <p:nvPr/>
        </p:nvSpPr>
        <p:spPr>
          <a:xfrm>
            <a:off x="931863" y="6434365"/>
            <a:ext cx="10572749" cy="338554"/>
          </a:xfrm>
          <a:prstGeom prst="rect">
            <a:avLst/>
          </a:prstGeom>
        </p:spPr>
        <p:txBody>
          <a:bodyPr wrap="square" lIns="0">
            <a:spAutoFit/>
          </a:bodyPr>
          <a:lstStyle/>
          <a:p>
            <a:pPr algn="ctr"/>
            <a:r>
              <a:rPr lang="en-US" sz="1600" dirty="0">
                <a:latin typeface="+mj-lt"/>
              </a:rPr>
              <a:t>AKS is certified Kubernetes conformant, ensuring portability and interoperability of your container workloads</a:t>
            </a:r>
          </a:p>
        </p:txBody>
      </p:sp>
    </p:spTree>
    <p:extLst>
      <p:ext uri="{BB962C8B-B14F-4D97-AF65-F5344CB8AC3E}">
        <p14:creationId xmlns:p14="http://schemas.microsoft.com/office/powerpoint/2010/main" val="389897881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4CF8060B-2EB7-4FFA-840F-FEEFBB3C7ACF}"/>
              </a:ext>
            </a:extLst>
          </p:cNvPr>
          <p:cNvGrpSpPr/>
          <p:nvPr/>
        </p:nvGrpSpPr>
        <p:grpSpPr>
          <a:xfrm>
            <a:off x="1373943" y="1832322"/>
            <a:ext cx="9688588" cy="4238058"/>
            <a:chOff x="715991" y="2672237"/>
            <a:chExt cx="9499478" cy="4155336"/>
          </a:xfrm>
        </p:grpSpPr>
        <p:cxnSp>
          <p:nvCxnSpPr>
            <p:cNvPr id="4" name="Straight Connector 3">
              <a:extLst>
                <a:ext uri="{FF2B5EF4-FFF2-40B4-BE49-F238E27FC236}">
                  <a16:creationId xmlns:a16="http://schemas.microsoft.com/office/drawing/2014/main" id="{63C2742F-BA44-4F85-95B7-CED05B43EDB8}"/>
                </a:ext>
              </a:extLst>
            </p:cNvPr>
            <p:cNvCxnSpPr>
              <a:cxnSpLocks/>
            </p:cNvCxnSpPr>
            <p:nvPr/>
          </p:nvCxnSpPr>
          <p:spPr>
            <a:xfrm flipH="1">
              <a:off x="797149" y="4013341"/>
              <a:ext cx="941832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4BD1180-EA12-4620-BCD8-C9E8C438594C}"/>
                </a:ext>
              </a:extLst>
            </p:cNvPr>
            <p:cNvCxnSpPr>
              <a:cxnSpLocks/>
            </p:cNvCxnSpPr>
            <p:nvPr/>
          </p:nvCxnSpPr>
          <p:spPr>
            <a:xfrm flipH="1">
              <a:off x="797149" y="5771456"/>
              <a:ext cx="941832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CBEBAB7-DF19-4AFD-9BA4-3BD1D17D65DB}"/>
                </a:ext>
              </a:extLst>
            </p:cNvPr>
            <p:cNvSpPr/>
            <p:nvPr/>
          </p:nvSpPr>
          <p:spPr bwMode="auto">
            <a:xfrm>
              <a:off x="4406712" y="2899468"/>
              <a:ext cx="3615489" cy="3615489"/>
            </a:xfrm>
            <a:prstGeom prst="ellipse">
              <a:avLst/>
            </a:prstGeom>
            <a:noFill/>
            <a:ln w="1905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7" name="Graphic 13">
              <a:extLst>
                <a:ext uri="{FF2B5EF4-FFF2-40B4-BE49-F238E27FC236}">
                  <a16:creationId xmlns:a16="http://schemas.microsoft.com/office/drawing/2014/main" id="{DB4669BB-D928-4E39-9F2B-9F072BF1B263}"/>
                </a:ext>
              </a:extLst>
            </p:cNvPr>
            <p:cNvGrpSpPr/>
            <p:nvPr/>
          </p:nvGrpSpPr>
          <p:grpSpPr>
            <a:xfrm>
              <a:off x="5239115" y="3746935"/>
              <a:ext cx="1950682" cy="1920554"/>
              <a:chOff x="4862512" y="2214562"/>
              <a:chExt cx="2466975" cy="2428875"/>
            </a:xfrm>
          </p:grpSpPr>
          <p:sp>
            <p:nvSpPr>
              <p:cNvPr id="8" name="Freeform: Shape 7">
                <a:extLst>
                  <a:ext uri="{FF2B5EF4-FFF2-40B4-BE49-F238E27FC236}">
                    <a16:creationId xmlns:a16="http://schemas.microsoft.com/office/drawing/2014/main" id="{8129D444-0AAC-449D-83D5-B881C8468E1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32597">
                  <a:defRPr/>
                </a:pPr>
                <a:endParaRPr lang="en-IN" sz="1836">
                  <a:solidFill>
                    <a:srgbClr val="505050"/>
                  </a:solidFill>
                  <a:latin typeface="Segoe UI"/>
                </a:endParaRPr>
              </a:p>
            </p:txBody>
          </p:sp>
          <p:sp>
            <p:nvSpPr>
              <p:cNvPr id="9" name="Freeform: Shape 8">
                <a:extLst>
                  <a:ext uri="{FF2B5EF4-FFF2-40B4-BE49-F238E27FC236}">
                    <a16:creationId xmlns:a16="http://schemas.microsoft.com/office/drawing/2014/main" id="{EBBC03AC-00A7-4A73-9B4F-70D4DF7228F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32597">
                  <a:defRPr/>
                </a:pPr>
                <a:endParaRPr lang="en-IN" sz="1836">
                  <a:solidFill>
                    <a:srgbClr val="505050"/>
                  </a:solidFill>
                  <a:latin typeface="Segoe UI"/>
                </a:endParaRPr>
              </a:p>
            </p:txBody>
          </p:sp>
          <p:sp>
            <p:nvSpPr>
              <p:cNvPr id="10" name="Freeform: Shape 9">
                <a:extLst>
                  <a:ext uri="{FF2B5EF4-FFF2-40B4-BE49-F238E27FC236}">
                    <a16:creationId xmlns:a16="http://schemas.microsoft.com/office/drawing/2014/main" id="{F240D6DD-E361-469C-9642-E8F4C96657DA}"/>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32597">
                  <a:defRPr/>
                </a:pPr>
                <a:endParaRPr lang="en-IN" sz="1836">
                  <a:solidFill>
                    <a:srgbClr val="505050"/>
                  </a:solidFill>
                  <a:latin typeface="Segoe UI"/>
                </a:endParaRPr>
              </a:p>
            </p:txBody>
          </p:sp>
          <p:sp>
            <p:nvSpPr>
              <p:cNvPr id="11" name="Freeform: Shape 10">
                <a:extLst>
                  <a:ext uri="{FF2B5EF4-FFF2-40B4-BE49-F238E27FC236}">
                    <a16:creationId xmlns:a16="http://schemas.microsoft.com/office/drawing/2014/main" id="{EA6DA678-E937-4919-815A-6CBF80C8846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32597">
                  <a:defRPr/>
                </a:pPr>
                <a:endParaRPr lang="en-IN" sz="1836">
                  <a:solidFill>
                    <a:srgbClr val="505050"/>
                  </a:solidFill>
                  <a:latin typeface="Segoe UI"/>
                </a:endParaRPr>
              </a:p>
            </p:txBody>
          </p:sp>
        </p:grpSp>
        <p:sp>
          <p:nvSpPr>
            <p:cNvPr id="12" name="Oval 11">
              <a:extLst>
                <a:ext uri="{FF2B5EF4-FFF2-40B4-BE49-F238E27FC236}">
                  <a16:creationId xmlns:a16="http://schemas.microsoft.com/office/drawing/2014/main" id="{02A74A53-04C9-470C-B516-B9A20C8D88CE}"/>
                </a:ext>
              </a:extLst>
            </p:cNvPr>
            <p:cNvSpPr/>
            <p:nvPr/>
          </p:nvSpPr>
          <p:spPr bwMode="auto">
            <a:xfrm rot="16200000">
              <a:off x="6961696" y="5878851"/>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13" name="TextBox 12">
              <a:extLst>
                <a:ext uri="{FF2B5EF4-FFF2-40B4-BE49-F238E27FC236}">
                  <a16:creationId xmlns:a16="http://schemas.microsoft.com/office/drawing/2014/main" id="{0DD37173-6F23-489D-9375-A74049A5EC4A}"/>
                </a:ext>
              </a:extLst>
            </p:cNvPr>
            <p:cNvSpPr txBox="1"/>
            <p:nvPr/>
          </p:nvSpPr>
          <p:spPr>
            <a:xfrm>
              <a:off x="715991" y="3004234"/>
              <a:ext cx="1762393" cy="686983"/>
            </a:xfrm>
            <a:prstGeom prst="rect">
              <a:avLst/>
            </a:prstGeom>
            <a:noFill/>
            <a:ln>
              <a:noFill/>
            </a:ln>
          </p:spPr>
          <p:txBody>
            <a:bodyPr wrap="square" lIns="93260" tIns="93260" rIns="93260" bIns="93260" rtlCol="0">
              <a:spAutoFit/>
            </a:bodyPr>
            <a:lstStyle/>
            <a:p>
              <a:pPr defTabSz="932563">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Packaging </a:t>
              </a:r>
              <a:br>
                <a:rPr lang="en-US" sz="1632">
                  <a:solidFill>
                    <a:srgbClr val="0F78D4"/>
                  </a:solidFill>
                  <a:latin typeface="Segoe UI Semibold" panose="020B0702040204020203" pitchFamily="34" charset="0"/>
                  <a:cs typeface="Segoe UI Semibold" panose="020B0702040204020203" pitchFamily="34" charset="0"/>
                </a:rPr>
              </a:br>
              <a:r>
                <a:rPr lang="en-US" sz="1632">
                  <a:solidFill>
                    <a:srgbClr val="0F78D4"/>
                  </a:solidFill>
                  <a:latin typeface="Segoe UI Semibold" panose="020B0702040204020203" pitchFamily="34" charset="0"/>
                  <a:cs typeface="Segoe UI Semibold" panose="020B0702040204020203" pitchFamily="34" charset="0"/>
                </a:rPr>
                <a:t>&amp; distribution</a:t>
              </a:r>
            </a:p>
          </p:txBody>
        </p:sp>
        <p:sp>
          <p:nvSpPr>
            <p:cNvPr id="14" name="TextBox 13">
              <a:extLst>
                <a:ext uri="{FF2B5EF4-FFF2-40B4-BE49-F238E27FC236}">
                  <a16:creationId xmlns:a16="http://schemas.microsoft.com/office/drawing/2014/main" id="{50493FE6-2379-4623-A250-30A706655632}"/>
                </a:ext>
              </a:extLst>
            </p:cNvPr>
            <p:cNvSpPr txBox="1"/>
            <p:nvPr/>
          </p:nvSpPr>
          <p:spPr>
            <a:xfrm>
              <a:off x="715991" y="4553845"/>
              <a:ext cx="1929238" cy="686983"/>
            </a:xfrm>
            <a:prstGeom prst="rect">
              <a:avLst/>
            </a:prstGeom>
            <a:noFill/>
            <a:ln>
              <a:noFill/>
            </a:ln>
          </p:spPr>
          <p:txBody>
            <a:bodyPr wrap="square" lIns="93260" tIns="93260" rIns="93260" bIns="93260" rtlCol="0">
              <a:spAutoFit/>
            </a:bodyPr>
            <a:lstStyle/>
            <a:p>
              <a:pPr defTabSz="932563">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Scalability</a:t>
              </a:r>
              <a:br>
                <a:rPr lang="en-US" sz="1632">
                  <a:solidFill>
                    <a:srgbClr val="0F78D4"/>
                  </a:solidFill>
                  <a:latin typeface="Segoe UI Semibold" panose="020B0702040204020203" pitchFamily="34" charset="0"/>
                  <a:cs typeface="Segoe UI Semibold" panose="020B0702040204020203" pitchFamily="34" charset="0"/>
                </a:rPr>
              </a:br>
              <a:r>
                <a:rPr lang="en-US" sz="1632">
                  <a:solidFill>
                    <a:srgbClr val="0F78D4"/>
                  </a:solidFill>
                  <a:latin typeface="Segoe UI Semibold" panose="020B0702040204020203" pitchFamily="34" charset="0"/>
                  <a:cs typeface="Segoe UI Semibold" panose="020B0702040204020203" pitchFamily="34" charset="0"/>
                </a:rPr>
                <a:t>&amp; control</a:t>
              </a:r>
            </a:p>
          </p:txBody>
        </p:sp>
        <p:sp>
          <p:nvSpPr>
            <p:cNvPr id="15" name="TextBox 14">
              <a:extLst>
                <a:ext uri="{FF2B5EF4-FFF2-40B4-BE49-F238E27FC236}">
                  <a16:creationId xmlns:a16="http://schemas.microsoft.com/office/drawing/2014/main" id="{D3AC9ADB-7DA7-464B-A123-D3EC45CB2F6F}"/>
                </a:ext>
              </a:extLst>
            </p:cNvPr>
            <p:cNvSpPr txBox="1"/>
            <p:nvPr/>
          </p:nvSpPr>
          <p:spPr>
            <a:xfrm>
              <a:off x="715991" y="5951352"/>
              <a:ext cx="1929238" cy="686983"/>
            </a:xfrm>
            <a:prstGeom prst="rect">
              <a:avLst/>
            </a:prstGeom>
            <a:noFill/>
            <a:ln>
              <a:noFill/>
            </a:ln>
          </p:spPr>
          <p:txBody>
            <a:bodyPr wrap="square" lIns="93260" tIns="93260" rIns="93260" bIns="93260" rtlCol="0">
              <a:spAutoFit/>
            </a:bodyPr>
            <a:lstStyle/>
            <a:p>
              <a:pPr defTabSz="932563">
                <a:spcAft>
                  <a:spcPts val="600"/>
                </a:spcAft>
                <a:defRPr/>
              </a:pPr>
              <a:r>
                <a:rPr lang="en-US" sz="1632">
                  <a:solidFill>
                    <a:srgbClr val="0F78D4"/>
                  </a:solidFill>
                  <a:latin typeface="Segoe UI Semibold" panose="020B0702040204020203" pitchFamily="34" charset="0"/>
                  <a:cs typeface="Segoe UI Semibold" panose="020B0702040204020203" pitchFamily="34" charset="0"/>
                </a:rPr>
                <a:t>Kubernetes developer tooling</a:t>
              </a:r>
            </a:p>
          </p:txBody>
        </p:sp>
        <p:sp>
          <p:nvSpPr>
            <p:cNvPr id="16" name="Oval 15">
              <a:extLst>
                <a:ext uri="{FF2B5EF4-FFF2-40B4-BE49-F238E27FC236}">
                  <a16:creationId xmlns:a16="http://schemas.microsoft.com/office/drawing/2014/main" id="{5B1EF860-DE99-4D82-AA28-8034B911BCCD}"/>
                </a:ext>
              </a:extLst>
            </p:cNvPr>
            <p:cNvSpPr/>
            <p:nvPr/>
          </p:nvSpPr>
          <p:spPr bwMode="auto">
            <a:xfrm rot="16200000">
              <a:off x="4108728"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17" name="Oval 16">
              <a:extLst>
                <a:ext uri="{FF2B5EF4-FFF2-40B4-BE49-F238E27FC236}">
                  <a16:creationId xmlns:a16="http://schemas.microsoft.com/office/drawing/2014/main" id="{5F5719F2-1F85-42AB-82E3-66A9158F6EE6}"/>
                </a:ext>
              </a:extLst>
            </p:cNvPr>
            <p:cNvSpPr/>
            <p:nvPr/>
          </p:nvSpPr>
          <p:spPr bwMode="auto">
            <a:xfrm rot="16200000">
              <a:off x="7667371" y="411818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18" name="Oval 17">
              <a:extLst>
                <a:ext uri="{FF2B5EF4-FFF2-40B4-BE49-F238E27FC236}">
                  <a16:creationId xmlns:a16="http://schemas.microsoft.com/office/drawing/2014/main" id="{5581F1FF-B30E-47A2-AF54-B01FD564269F}"/>
                </a:ext>
              </a:extLst>
            </p:cNvPr>
            <p:cNvSpPr/>
            <p:nvPr/>
          </p:nvSpPr>
          <p:spPr bwMode="auto">
            <a:xfrm rot="16200000">
              <a:off x="4457323"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19" name="Picture 6">
              <a:extLst>
                <a:ext uri="{FF2B5EF4-FFF2-40B4-BE49-F238E27FC236}">
                  <a16:creationId xmlns:a16="http://schemas.microsoft.com/office/drawing/2014/main" id="{2B4B56CD-C5A4-4939-A69D-B05542866E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0415" y="3371613"/>
              <a:ext cx="404346" cy="423241"/>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BD9F03FB-1DA6-4870-BB1C-CA577DAE49AE}"/>
                </a:ext>
              </a:extLst>
            </p:cNvPr>
            <p:cNvSpPr/>
            <p:nvPr/>
          </p:nvSpPr>
          <p:spPr bwMode="auto">
            <a:xfrm rot="16200000">
              <a:off x="5889191" y="6157825"/>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21" name="Picture 10">
              <a:extLst>
                <a:ext uri="{FF2B5EF4-FFF2-40B4-BE49-F238E27FC236}">
                  <a16:creationId xmlns:a16="http://schemas.microsoft.com/office/drawing/2014/main" id="{9D2D0B77-804F-4964-9C36-8CDAF9193D5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814957" y="4242679"/>
              <a:ext cx="355359" cy="401536"/>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a:extLst>
                <a:ext uri="{FF2B5EF4-FFF2-40B4-BE49-F238E27FC236}">
                  <a16:creationId xmlns:a16="http://schemas.microsoft.com/office/drawing/2014/main" id="{77A1F4E2-BFC4-45C7-B6B5-C8AF9E7EDA65}"/>
                </a:ext>
              </a:extLst>
            </p:cNvPr>
            <p:cNvSpPr/>
            <p:nvPr/>
          </p:nvSpPr>
          <p:spPr bwMode="auto">
            <a:xfrm rot="16200000">
              <a:off x="4835533" y="5878850"/>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23" name="Picture 16">
              <a:extLst>
                <a:ext uri="{FF2B5EF4-FFF2-40B4-BE49-F238E27FC236}">
                  <a16:creationId xmlns:a16="http://schemas.microsoft.com/office/drawing/2014/main" id="{A49AC280-3548-4BFB-AF7C-9724D22D34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10516" y="6074541"/>
              <a:ext cx="526568" cy="31115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7">
              <a:extLst>
                <a:ext uri="{FF2B5EF4-FFF2-40B4-BE49-F238E27FC236}">
                  <a16:creationId xmlns:a16="http://schemas.microsoft.com/office/drawing/2014/main" id="{831FC7DD-D2A8-4E0D-BBC4-4D49C1E04E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62548" y="6334257"/>
              <a:ext cx="503817" cy="3063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8">
              <a:extLst>
                <a:ext uri="{FF2B5EF4-FFF2-40B4-BE49-F238E27FC236}">
                  <a16:creationId xmlns:a16="http://schemas.microsoft.com/office/drawing/2014/main" id="{DD60EEE5-ADEC-4BB1-BBD0-6AD87DCDC3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17632" y="6042070"/>
              <a:ext cx="338656" cy="32409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1F34E554-B1A8-4379-B881-69EE5947A897}"/>
                </a:ext>
              </a:extLst>
            </p:cNvPr>
            <p:cNvSpPr txBox="1"/>
            <p:nvPr/>
          </p:nvSpPr>
          <p:spPr>
            <a:xfrm>
              <a:off x="3758501" y="3500135"/>
              <a:ext cx="623878"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Helm</a:t>
              </a:r>
            </a:p>
          </p:txBody>
        </p:sp>
        <p:grpSp>
          <p:nvGrpSpPr>
            <p:cNvPr id="27" name="Group 26">
              <a:extLst>
                <a:ext uri="{FF2B5EF4-FFF2-40B4-BE49-F238E27FC236}">
                  <a16:creationId xmlns:a16="http://schemas.microsoft.com/office/drawing/2014/main" id="{2594F60D-344F-4FCC-AC93-65356FF30CCA}"/>
                </a:ext>
              </a:extLst>
            </p:cNvPr>
            <p:cNvGrpSpPr/>
            <p:nvPr/>
          </p:nvGrpSpPr>
          <p:grpSpPr>
            <a:xfrm>
              <a:off x="6391635" y="2672237"/>
              <a:ext cx="1354409" cy="650530"/>
              <a:chOff x="6721345" y="2808516"/>
              <a:chExt cx="1354409" cy="650530"/>
            </a:xfrm>
          </p:grpSpPr>
          <p:grpSp>
            <p:nvGrpSpPr>
              <p:cNvPr id="28" name="Group 27">
                <a:extLst>
                  <a:ext uri="{FF2B5EF4-FFF2-40B4-BE49-F238E27FC236}">
                    <a16:creationId xmlns:a16="http://schemas.microsoft.com/office/drawing/2014/main" id="{6445F595-F52F-4485-AD2D-B88D1A207E75}"/>
                  </a:ext>
                </a:extLst>
              </p:cNvPr>
              <p:cNvGrpSpPr/>
              <p:nvPr/>
            </p:nvGrpSpPr>
            <p:grpSpPr>
              <a:xfrm>
                <a:off x="6721345" y="2808516"/>
                <a:ext cx="650530" cy="650530"/>
                <a:chOff x="4681611" y="2921188"/>
                <a:chExt cx="650530" cy="650530"/>
              </a:xfrm>
            </p:grpSpPr>
            <p:sp>
              <p:nvSpPr>
                <p:cNvPr id="30" name="Oval 29">
                  <a:extLst>
                    <a:ext uri="{FF2B5EF4-FFF2-40B4-BE49-F238E27FC236}">
                      <a16:creationId xmlns:a16="http://schemas.microsoft.com/office/drawing/2014/main" id="{AE2DF275-5D94-40E2-98F0-198CBFB74C43}"/>
                    </a:ext>
                  </a:extLst>
                </p:cNvPr>
                <p:cNvSpPr/>
                <p:nvPr/>
              </p:nvSpPr>
              <p:spPr bwMode="auto">
                <a:xfrm rot="16200000">
                  <a:off x="4681611" y="2921188"/>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31" name="Picture 30">
                  <a:extLst>
                    <a:ext uri="{FF2B5EF4-FFF2-40B4-BE49-F238E27FC236}">
                      <a16:creationId xmlns:a16="http://schemas.microsoft.com/office/drawing/2014/main" id="{D6448637-C81C-4E0D-9779-32C1CE4F822E}"/>
                    </a:ext>
                  </a:extLst>
                </p:cNvPr>
                <p:cNvPicPr>
                  <a:picLocks noChangeAspect="1"/>
                </p:cNvPicPr>
                <p:nvPr/>
              </p:nvPicPr>
              <p:blipFill>
                <a:blip r:embed="rId8"/>
                <a:stretch>
                  <a:fillRect/>
                </a:stretch>
              </p:blipFill>
              <p:spPr>
                <a:xfrm>
                  <a:off x="4830466" y="3055435"/>
                  <a:ext cx="352821" cy="382036"/>
                </a:xfrm>
                <a:prstGeom prst="rect">
                  <a:avLst/>
                </a:prstGeom>
              </p:spPr>
            </p:pic>
          </p:grpSp>
          <p:sp>
            <p:nvSpPr>
              <p:cNvPr id="29" name="TextBox 28">
                <a:extLst>
                  <a:ext uri="{FF2B5EF4-FFF2-40B4-BE49-F238E27FC236}">
                    <a16:creationId xmlns:a16="http://schemas.microsoft.com/office/drawing/2014/main" id="{CBB21058-8462-4B74-BAF6-D7D7BFC6A4BB}"/>
                  </a:ext>
                </a:extLst>
              </p:cNvPr>
              <p:cNvSpPr txBox="1"/>
              <p:nvPr/>
            </p:nvSpPr>
            <p:spPr>
              <a:xfrm>
                <a:off x="7451876" y="3011677"/>
                <a:ext cx="623878"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CNAB</a:t>
                </a:r>
              </a:p>
            </p:txBody>
          </p:sp>
        </p:grpSp>
        <p:sp>
          <p:nvSpPr>
            <p:cNvPr id="32" name="TextBox 31">
              <a:extLst>
                <a:ext uri="{FF2B5EF4-FFF2-40B4-BE49-F238E27FC236}">
                  <a16:creationId xmlns:a16="http://schemas.microsoft.com/office/drawing/2014/main" id="{A2C70E21-DC7D-48A0-A38B-C52128E74513}"/>
                </a:ext>
              </a:extLst>
            </p:cNvPr>
            <p:cNvSpPr txBox="1"/>
            <p:nvPr/>
          </p:nvSpPr>
          <p:spPr>
            <a:xfrm>
              <a:off x="2886211" y="4360348"/>
              <a:ext cx="1144805"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Virtual </a:t>
              </a:r>
              <a:r>
                <a:rPr lang="en-US" sz="1224" err="1">
                  <a:solidFill>
                    <a:srgbClr val="000000"/>
                  </a:solidFill>
                </a:rPr>
                <a:t>Kubelet</a:t>
              </a:r>
              <a:endParaRPr lang="en-US" sz="1224">
                <a:solidFill>
                  <a:srgbClr val="000000"/>
                </a:solidFill>
              </a:endParaRPr>
            </a:p>
          </p:txBody>
        </p:sp>
        <p:sp>
          <p:nvSpPr>
            <p:cNvPr id="33" name="TextBox 32">
              <a:extLst>
                <a:ext uri="{FF2B5EF4-FFF2-40B4-BE49-F238E27FC236}">
                  <a16:creationId xmlns:a16="http://schemas.microsoft.com/office/drawing/2014/main" id="{559BED1C-8C3C-4FB1-B511-17521B445C8E}"/>
                </a:ext>
              </a:extLst>
            </p:cNvPr>
            <p:cNvSpPr txBox="1"/>
            <p:nvPr/>
          </p:nvSpPr>
          <p:spPr>
            <a:xfrm>
              <a:off x="8391555" y="4360348"/>
              <a:ext cx="1333153"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Open Policy Agent</a:t>
              </a:r>
            </a:p>
          </p:txBody>
        </p:sp>
        <p:sp>
          <p:nvSpPr>
            <p:cNvPr id="34" name="TextBox 33">
              <a:extLst>
                <a:ext uri="{FF2B5EF4-FFF2-40B4-BE49-F238E27FC236}">
                  <a16:creationId xmlns:a16="http://schemas.microsoft.com/office/drawing/2014/main" id="{E372B0BB-90CE-41DC-8D63-55133CEEFC20}"/>
                </a:ext>
              </a:extLst>
            </p:cNvPr>
            <p:cNvSpPr txBox="1"/>
            <p:nvPr/>
          </p:nvSpPr>
          <p:spPr>
            <a:xfrm>
              <a:off x="3612901" y="6121016"/>
              <a:ext cx="1144805"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Draft</a:t>
              </a:r>
            </a:p>
          </p:txBody>
        </p:sp>
        <p:sp>
          <p:nvSpPr>
            <p:cNvPr id="35" name="TextBox 34">
              <a:extLst>
                <a:ext uri="{FF2B5EF4-FFF2-40B4-BE49-F238E27FC236}">
                  <a16:creationId xmlns:a16="http://schemas.microsoft.com/office/drawing/2014/main" id="{B965BE51-92F0-4099-9694-A22CBC2D6812}"/>
                </a:ext>
              </a:extLst>
            </p:cNvPr>
            <p:cNvSpPr txBox="1"/>
            <p:nvPr/>
          </p:nvSpPr>
          <p:spPr>
            <a:xfrm>
              <a:off x="6584260" y="6658039"/>
              <a:ext cx="1144805"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Brigade</a:t>
              </a:r>
            </a:p>
          </p:txBody>
        </p:sp>
        <p:sp>
          <p:nvSpPr>
            <p:cNvPr id="36" name="TextBox 35">
              <a:extLst>
                <a:ext uri="{FF2B5EF4-FFF2-40B4-BE49-F238E27FC236}">
                  <a16:creationId xmlns:a16="http://schemas.microsoft.com/office/drawing/2014/main" id="{B1F2DBB1-D3A0-43AE-8D92-743E661D0724}"/>
                </a:ext>
              </a:extLst>
            </p:cNvPr>
            <p:cNvSpPr txBox="1"/>
            <p:nvPr/>
          </p:nvSpPr>
          <p:spPr>
            <a:xfrm>
              <a:off x="7683544" y="6121016"/>
              <a:ext cx="2281664"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VS Code Kubernetes Extensions</a:t>
              </a:r>
            </a:p>
          </p:txBody>
        </p:sp>
        <p:pic>
          <p:nvPicPr>
            <p:cNvPr id="37" name="Picture 36">
              <a:extLst>
                <a:ext uri="{FF2B5EF4-FFF2-40B4-BE49-F238E27FC236}">
                  <a16:creationId xmlns:a16="http://schemas.microsoft.com/office/drawing/2014/main" id="{E542745D-A2DB-4904-812F-C66A75BE8F96}"/>
                </a:ext>
              </a:extLst>
            </p:cNvPr>
            <p:cNvPicPr>
              <a:picLocks noChangeAspect="1"/>
            </p:cNvPicPr>
            <p:nvPr/>
          </p:nvPicPr>
          <p:blipFill>
            <a:blip r:embed="rId9"/>
            <a:stretch>
              <a:fillRect/>
            </a:stretch>
          </p:blipFill>
          <p:spPr>
            <a:xfrm>
              <a:off x="4237257" y="4246711"/>
              <a:ext cx="393472" cy="393472"/>
            </a:xfrm>
            <a:prstGeom prst="rect">
              <a:avLst/>
            </a:prstGeom>
          </p:spPr>
        </p:pic>
        <p:grpSp>
          <p:nvGrpSpPr>
            <p:cNvPr id="38" name="Group 37">
              <a:extLst>
                <a:ext uri="{FF2B5EF4-FFF2-40B4-BE49-F238E27FC236}">
                  <a16:creationId xmlns:a16="http://schemas.microsoft.com/office/drawing/2014/main" id="{9394C954-C15F-443E-93AA-7FE837401386}"/>
                </a:ext>
              </a:extLst>
            </p:cNvPr>
            <p:cNvGrpSpPr/>
            <p:nvPr/>
          </p:nvGrpSpPr>
          <p:grpSpPr>
            <a:xfrm>
              <a:off x="7337678" y="3257969"/>
              <a:ext cx="1510572" cy="650530"/>
              <a:chOff x="7412410" y="3257969"/>
              <a:chExt cx="1510572" cy="650530"/>
            </a:xfrm>
          </p:grpSpPr>
          <p:sp>
            <p:nvSpPr>
              <p:cNvPr id="39" name="Oval 38">
                <a:extLst>
                  <a:ext uri="{FF2B5EF4-FFF2-40B4-BE49-F238E27FC236}">
                    <a16:creationId xmlns:a16="http://schemas.microsoft.com/office/drawing/2014/main" id="{E4117047-000F-4FA0-AAA1-2C32C0062AAF}"/>
                  </a:ext>
                </a:extLst>
              </p:cNvPr>
              <p:cNvSpPr/>
              <p:nvPr/>
            </p:nvSpPr>
            <p:spPr bwMode="auto">
              <a:xfrm rot="16200000">
                <a:off x="7412410" y="3257969"/>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40" name="TextBox 39">
                <a:extLst>
                  <a:ext uri="{FF2B5EF4-FFF2-40B4-BE49-F238E27FC236}">
                    <a16:creationId xmlns:a16="http://schemas.microsoft.com/office/drawing/2014/main" id="{D8AED689-F570-4EFB-A15C-D6C1DC93AE2A}"/>
                  </a:ext>
                </a:extLst>
              </p:cNvPr>
              <p:cNvSpPr txBox="1"/>
              <p:nvPr/>
            </p:nvSpPr>
            <p:spPr>
              <a:xfrm>
                <a:off x="8150315" y="3500135"/>
                <a:ext cx="772667"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Duffle</a:t>
                </a:r>
              </a:p>
            </p:txBody>
          </p:sp>
          <p:pic>
            <p:nvPicPr>
              <p:cNvPr id="41" name="Picture 2" descr="Image result for cnab duffle logo">
                <a:extLst>
                  <a:ext uri="{FF2B5EF4-FFF2-40B4-BE49-F238E27FC236}">
                    <a16:creationId xmlns:a16="http://schemas.microsoft.com/office/drawing/2014/main" id="{8E6AEA01-339D-4CA8-8356-3E115B4C070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7534725" y="3409250"/>
                <a:ext cx="405901" cy="347966"/>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003560CE-3282-4B05-BDEF-74FE5F0EAB6B}"/>
                </a:ext>
              </a:extLst>
            </p:cNvPr>
            <p:cNvSpPr txBox="1"/>
            <p:nvPr/>
          </p:nvSpPr>
          <p:spPr>
            <a:xfrm>
              <a:off x="4365382" y="2875398"/>
              <a:ext cx="940082" cy="169534"/>
            </a:xfrm>
            <a:prstGeom prst="rect">
              <a:avLst/>
            </a:prstGeom>
            <a:noFill/>
          </p:spPr>
          <p:txBody>
            <a:bodyPr wrap="square" lIns="0" tIns="0" rIns="0" bIns="0" rtlCol="0">
              <a:spAutoFit/>
            </a:bodyPr>
            <a:lstStyle/>
            <a:p>
              <a:pPr algn="r">
                <a:lnSpc>
                  <a:spcPct val="90000"/>
                </a:lnSpc>
                <a:spcAft>
                  <a:spcPts val="612"/>
                </a:spcAft>
              </a:pPr>
              <a:r>
                <a:rPr lang="en-US" sz="1224" err="1">
                  <a:solidFill>
                    <a:srgbClr val="000000"/>
                  </a:solidFill>
                </a:rPr>
                <a:t>Containerd</a:t>
              </a:r>
              <a:endParaRPr lang="en-US" sz="1224">
                <a:solidFill>
                  <a:srgbClr val="000000"/>
                </a:solidFill>
              </a:endParaRPr>
            </a:p>
          </p:txBody>
        </p:sp>
        <p:sp>
          <p:nvSpPr>
            <p:cNvPr id="43" name="Oval 42">
              <a:extLst>
                <a:ext uri="{FF2B5EF4-FFF2-40B4-BE49-F238E27FC236}">
                  <a16:creationId xmlns:a16="http://schemas.microsoft.com/office/drawing/2014/main" id="{8D71C8CF-6FBE-4B17-9587-F51B209BC357}"/>
                </a:ext>
              </a:extLst>
            </p:cNvPr>
            <p:cNvSpPr/>
            <p:nvPr/>
          </p:nvSpPr>
          <p:spPr bwMode="auto">
            <a:xfrm rot="16200000">
              <a:off x="5386334" y="2672237"/>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4" name="Picture 4" descr="Image result for containerd logo">
              <a:extLst>
                <a:ext uri="{FF2B5EF4-FFF2-40B4-BE49-F238E27FC236}">
                  <a16:creationId xmlns:a16="http://schemas.microsoft.com/office/drawing/2014/main" id="{4D3846DC-6CEA-45FA-9558-BAE164A6D1D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87164" y="2790109"/>
              <a:ext cx="248870" cy="414784"/>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a:extLst>
                <a:ext uri="{FF2B5EF4-FFF2-40B4-BE49-F238E27FC236}">
                  <a16:creationId xmlns:a16="http://schemas.microsoft.com/office/drawing/2014/main" id="{0CFA97B0-BDE4-48BD-A52E-77221DDE979F}"/>
                </a:ext>
              </a:extLst>
            </p:cNvPr>
            <p:cNvSpPr/>
            <p:nvPr/>
          </p:nvSpPr>
          <p:spPr bwMode="auto">
            <a:xfrm rot="16200000">
              <a:off x="4203978"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sp>
          <p:nvSpPr>
            <p:cNvPr id="46" name="Oval 45">
              <a:extLst>
                <a:ext uri="{FF2B5EF4-FFF2-40B4-BE49-F238E27FC236}">
                  <a16:creationId xmlns:a16="http://schemas.microsoft.com/office/drawing/2014/main" id="{37688CDB-E56A-44D2-B476-74C254028AAF}"/>
                </a:ext>
              </a:extLst>
            </p:cNvPr>
            <p:cNvSpPr/>
            <p:nvPr/>
          </p:nvSpPr>
          <p:spPr bwMode="auto">
            <a:xfrm rot="16200000">
              <a:off x="7587550" y="5013533"/>
              <a:ext cx="650530" cy="650530"/>
            </a:xfrm>
            <a:prstGeom prst="ellipse">
              <a:avLst/>
            </a:prstGeom>
            <a:solidFill>
              <a:schemeClr val="bg1"/>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FFFFFF"/>
                </a:solidFill>
                <a:latin typeface="Segoe UI"/>
                <a:cs typeface="Segoe UI" pitchFamily="34" charset="0"/>
              </a:endParaRPr>
            </a:p>
          </p:txBody>
        </p:sp>
        <p:pic>
          <p:nvPicPr>
            <p:cNvPr id="47" name="Picture 6" descr="Image result for KEDA kubernetes logo">
              <a:extLst>
                <a:ext uri="{FF2B5EF4-FFF2-40B4-BE49-F238E27FC236}">
                  <a16:creationId xmlns:a16="http://schemas.microsoft.com/office/drawing/2014/main" id="{350BA8FC-CBE8-4E05-B01D-E7B9BD5F28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01137" y="5218208"/>
              <a:ext cx="648166" cy="241178"/>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DA55DD04-5181-44C5-B8C6-3E0561FAA37F}"/>
                </a:ext>
              </a:extLst>
            </p:cNvPr>
            <p:cNvSpPr txBox="1"/>
            <p:nvPr/>
          </p:nvSpPr>
          <p:spPr>
            <a:xfrm>
              <a:off x="2972666" y="5255698"/>
              <a:ext cx="1144805" cy="169534"/>
            </a:xfrm>
            <a:prstGeom prst="rect">
              <a:avLst/>
            </a:prstGeom>
            <a:noFill/>
          </p:spPr>
          <p:txBody>
            <a:bodyPr wrap="square" lIns="0" tIns="0" rIns="0" bIns="0" rtlCol="0">
              <a:spAutoFit/>
            </a:bodyPr>
            <a:lstStyle/>
            <a:p>
              <a:pPr algn="r">
                <a:lnSpc>
                  <a:spcPct val="90000"/>
                </a:lnSpc>
                <a:spcAft>
                  <a:spcPts val="612"/>
                </a:spcAft>
              </a:pPr>
              <a:r>
                <a:rPr lang="en-US" sz="1224">
                  <a:solidFill>
                    <a:srgbClr val="000000"/>
                  </a:solidFill>
                </a:rPr>
                <a:t>KEDA</a:t>
              </a:r>
            </a:p>
          </p:txBody>
        </p:sp>
        <p:sp>
          <p:nvSpPr>
            <p:cNvPr id="50" name="TextBox 49">
              <a:extLst>
                <a:ext uri="{FF2B5EF4-FFF2-40B4-BE49-F238E27FC236}">
                  <a16:creationId xmlns:a16="http://schemas.microsoft.com/office/drawing/2014/main" id="{F0E5337A-20DD-48AE-A8BA-467A2FC178DE}"/>
                </a:ext>
              </a:extLst>
            </p:cNvPr>
            <p:cNvSpPr txBox="1"/>
            <p:nvPr/>
          </p:nvSpPr>
          <p:spPr>
            <a:xfrm>
              <a:off x="8341301" y="5255698"/>
              <a:ext cx="1867767" cy="169534"/>
            </a:xfrm>
            <a:prstGeom prst="rect">
              <a:avLst/>
            </a:prstGeom>
            <a:noFill/>
          </p:spPr>
          <p:txBody>
            <a:bodyPr wrap="square" lIns="0" tIns="0" rIns="0" bIns="0" rtlCol="0">
              <a:spAutoFit/>
            </a:bodyPr>
            <a:lstStyle/>
            <a:p>
              <a:pPr>
                <a:lnSpc>
                  <a:spcPct val="90000"/>
                </a:lnSpc>
                <a:spcAft>
                  <a:spcPts val="612"/>
                </a:spcAft>
              </a:pPr>
              <a:r>
                <a:rPr lang="en-US" sz="1224">
                  <a:solidFill>
                    <a:srgbClr val="000000"/>
                  </a:solidFill>
                </a:rPr>
                <a:t>Service Mesh Interface</a:t>
              </a:r>
            </a:p>
          </p:txBody>
        </p:sp>
      </p:grpSp>
      <p:sp>
        <p:nvSpPr>
          <p:cNvPr id="52" name="Title 3">
            <a:extLst>
              <a:ext uri="{FF2B5EF4-FFF2-40B4-BE49-F238E27FC236}">
                <a16:creationId xmlns:a16="http://schemas.microsoft.com/office/drawing/2014/main" id="{511ED9AE-03B1-43B8-8168-2DCD5B4A78CB}"/>
              </a:ext>
            </a:extLst>
          </p:cNvPr>
          <p:cNvSpPr txBox="1">
            <a:spLocks/>
          </p:cNvSpPr>
          <p:nvPr/>
        </p:nvSpPr>
        <p:spPr>
          <a:xfrm>
            <a:off x="465138" y="429134"/>
            <a:ext cx="9993312" cy="614014"/>
          </a:xfrm>
          <a:prstGeom prst="rect">
            <a:avLst/>
          </a:prstGeom>
        </p:spPr>
        <p:txBody>
          <a:bodyPr vert="horz" wrap="square" lIns="0" tIns="91440" rIns="146304" bIns="91440" rtlCol="0" anchor="b">
            <a:spAutoFit/>
          </a:bodyPr>
          <a:lstStyle>
            <a:lvl1pPr algn="ctr" defTabSz="932742" rtl="0" eaLnBrk="1" latinLnBrk="0" hangingPunct="1">
              <a:lnSpc>
                <a:spcPct val="90000"/>
              </a:lnSpc>
              <a:spcBef>
                <a:spcPct val="0"/>
              </a:spcBef>
              <a:buNone/>
              <a:defRPr lang="en-US" sz="6119" b="0" kern="1200" cap="none" spc="-50" baseline="0">
                <a:ln w="3175">
                  <a:noFill/>
                </a:ln>
                <a:solidFill>
                  <a:schemeClr val="tx1"/>
                </a:solidFill>
                <a:effectLst/>
                <a:latin typeface="+mj-lt"/>
                <a:ea typeface="+mn-ea"/>
                <a:cs typeface="Segoe UI" pitchFamily="34" charset="0"/>
              </a:defRPr>
            </a:lvl1pPr>
          </a:lstStyle>
          <a:p>
            <a:r>
              <a:rPr lang="en-US" sz="3100"/>
              <a:t>Microsoft contributions to the community</a:t>
            </a:r>
          </a:p>
        </p:txBody>
      </p:sp>
      <p:pic>
        <p:nvPicPr>
          <p:cNvPr id="3" name="Picture 2">
            <a:extLst>
              <a:ext uri="{FF2B5EF4-FFF2-40B4-BE49-F238E27FC236}">
                <a16:creationId xmlns:a16="http://schemas.microsoft.com/office/drawing/2014/main" id="{593E53FF-0C22-41C9-BFA5-F8B281371D8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99470" y="4342511"/>
            <a:ext cx="429134" cy="429134"/>
          </a:xfrm>
          <a:prstGeom prst="rect">
            <a:avLst/>
          </a:prstGeom>
        </p:spPr>
      </p:pic>
    </p:spTree>
    <p:extLst>
      <p:ext uri="{BB962C8B-B14F-4D97-AF65-F5344CB8AC3E}">
        <p14:creationId xmlns:p14="http://schemas.microsoft.com/office/powerpoint/2010/main" val="3755457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2E044D2D-8DE4-40D6-975A-FC5CF5CBE05D}"/>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r="20491" b="23879"/>
          <a:stretch/>
        </p:blipFill>
        <p:spPr>
          <a:xfrm>
            <a:off x="10465243" y="4409919"/>
            <a:ext cx="1300128" cy="1881612"/>
          </a:xfrm>
          <a:prstGeom prst="rect">
            <a:avLst/>
          </a:prstGeom>
        </p:spPr>
      </p:pic>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465138" y="632779"/>
            <a:ext cx="9993312" cy="410369"/>
          </a:xfrm>
        </p:spPr>
        <p:txBody>
          <a:bodyPr wrap="square">
            <a:spAutoFit/>
          </a:bodyPr>
          <a:lstStyle/>
          <a:p>
            <a:r>
              <a:rPr lang="en-US"/>
              <a:t>Microsoft contributions to the community</a:t>
            </a:r>
          </a:p>
        </p:txBody>
      </p:sp>
      <p:sp>
        <p:nvSpPr>
          <p:cNvPr id="12" name="Rectangle 11">
            <a:extLst>
              <a:ext uri="{FF2B5EF4-FFF2-40B4-BE49-F238E27FC236}">
                <a16:creationId xmlns:a16="http://schemas.microsoft.com/office/drawing/2014/main" id="{89984423-CCDF-46E0-8690-BA8B75AB4A9F}"/>
              </a:ext>
            </a:extLst>
          </p:cNvPr>
          <p:cNvSpPr/>
          <p:nvPr/>
        </p:nvSpPr>
        <p:spPr bwMode="auto">
          <a:xfrm>
            <a:off x="671103" y="1746141"/>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F34F848E-8FEF-4A71-97AB-33A79D4FB18B}"/>
              </a:ext>
            </a:extLst>
          </p:cNvPr>
          <p:cNvSpPr/>
          <p:nvPr/>
        </p:nvSpPr>
        <p:spPr bwMode="auto">
          <a:xfrm>
            <a:off x="4401800" y="1743781"/>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4E3D9F00-1DD1-48C8-8377-638E3CB805A9}"/>
              </a:ext>
            </a:extLst>
          </p:cNvPr>
          <p:cNvSpPr/>
          <p:nvPr/>
        </p:nvSpPr>
        <p:spPr bwMode="auto">
          <a:xfrm>
            <a:off x="8132498" y="1741422"/>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BD232C68-4D8A-43FF-ACE9-F176D20160AF}"/>
              </a:ext>
            </a:extLst>
          </p:cNvPr>
          <p:cNvSpPr/>
          <p:nvPr/>
        </p:nvSpPr>
        <p:spPr bwMode="auto">
          <a:xfrm>
            <a:off x="671103" y="4070778"/>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6B4910A8-F783-4F11-A67B-97B4F1047744}"/>
              </a:ext>
            </a:extLst>
          </p:cNvPr>
          <p:cNvSpPr/>
          <p:nvPr/>
        </p:nvSpPr>
        <p:spPr bwMode="auto">
          <a:xfrm>
            <a:off x="4401800" y="4068418"/>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21" name="Rectangle 20">
            <a:extLst>
              <a:ext uri="{FF2B5EF4-FFF2-40B4-BE49-F238E27FC236}">
                <a16:creationId xmlns:a16="http://schemas.microsoft.com/office/drawing/2014/main" id="{9A3E71B2-730D-491B-8785-8E5670A11110}"/>
              </a:ext>
            </a:extLst>
          </p:cNvPr>
          <p:cNvSpPr/>
          <p:nvPr/>
        </p:nvSpPr>
        <p:spPr bwMode="auto">
          <a:xfrm>
            <a:off x="8132498" y="4066059"/>
            <a:ext cx="3632873" cy="2225472"/>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17488B79-522B-4696-A30B-48477BC6A8D6}"/>
              </a:ext>
            </a:extLst>
          </p:cNvPr>
          <p:cNvSpPr txBox="1"/>
          <p:nvPr/>
        </p:nvSpPr>
        <p:spPr>
          <a:xfrm>
            <a:off x="949855" y="2249377"/>
            <a:ext cx="3075368" cy="1431161"/>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lang="en-US" sz="5000" spc="-50">
                <a:ln w="3175">
                  <a:noFill/>
                </a:ln>
                <a:solidFill>
                  <a:srgbClr val="0078D4"/>
                </a:solidFill>
                <a:latin typeface="Segoe UI Semibold"/>
                <a:cs typeface="Segoe UI" pitchFamily="34" charset="0"/>
              </a:rPr>
              <a:t>Top </a:t>
            </a:r>
            <a:r>
              <a:rPr kumimoji="0" lang="en-US" sz="50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t/>
            </a:r>
            <a:br>
              <a:rPr kumimoji="0" lang="en-US" sz="50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lang="en-US" sz="1600">
                <a:solidFill>
                  <a:srgbClr val="3C3C41"/>
                </a:solidFill>
                <a:latin typeface="Segoe UI"/>
              </a:rPr>
              <a:t>code contributor to Windows support in Kubernetes</a:t>
            </a: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308A4E50-595D-45EB-A7A3-64709A5325B1}"/>
              </a:ext>
            </a:extLst>
          </p:cNvPr>
          <p:cNvSpPr txBox="1"/>
          <p:nvPr/>
        </p:nvSpPr>
        <p:spPr>
          <a:xfrm>
            <a:off x="8259655" y="2249377"/>
            <a:ext cx="3378558"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5000" b="0" i="0" u="none" strike="noStrike" kern="1200" cap="none" spc="-50" normalizeH="0" baseline="0" noProof="0">
                <a:ln w="3175">
                  <a:noFill/>
                </a:ln>
                <a:solidFill>
                  <a:srgbClr val="0078D4"/>
                </a:solidFill>
                <a:effectLst/>
                <a:uLnTx/>
                <a:uFillTx/>
                <a:latin typeface="Segoe UI Semibold"/>
                <a:ea typeface="+mn-ea"/>
                <a:cs typeface="Segoe UI" pitchFamily="34" charset="0"/>
              </a:rPr>
              <a:t>68%</a:t>
            </a:r>
            <a:r>
              <a:rPr kumimoji="0" lang="en-US" sz="24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t/>
            </a:r>
            <a:br>
              <a:rPr kumimoji="0" lang="en-US" sz="24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3C3C41"/>
                </a:solidFill>
                <a:effectLst/>
                <a:uLnTx/>
                <a:uFillTx/>
                <a:latin typeface="Segoe UI"/>
                <a:ea typeface="+mn-ea"/>
                <a:cs typeface="+mn-cs"/>
              </a:rPr>
              <a:t>of Kubernetes users prefer Helm</a:t>
            </a:r>
          </a:p>
        </p:txBody>
      </p:sp>
      <p:sp>
        <p:nvSpPr>
          <p:cNvPr id="27" name="TextBox 26">
            <a:extLst>
              <a:ext uri="{FF2B5EF4-FFF2-40B4-BE49-F238E27FC236}">
                <a16:creationId xmlns:a16="http://schemas.microsoft.com/office/drawing/2014/main" id="{7BDBA2F3-F0D3-4DA0-8910-FE7BFD94E489}"/>
              </a:ext>
            </a:extLst>
          </p:cNvPr>
          <p:cNvSpPr txBox="1"/>
          <p:nvPr/>
        </p:nvSpPr>
        <p:spPr>
          <a:xfrm>
            <a:off x="4614644" y="2249377"/>
            <a:ext cx="3207184"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5000" b="0" i="0" u="none" strike="noStrike" kern="1200" cap="none" spc="-50" normalizeH="0" baseline="0" noProof="0">
                <a:ln w="3175">
                  <a:noFill/>
                </a:ln>
                <a:solidFill>
                  <a:srgbClr val="0078D4"/>
                </a:solidFill>
                <a:effectLst/>
                <a:uLnTx/>
                <a:uFillTx/>
                <a:latin typeface="Segoe UI Semibold"/>
                <a:ea typeface="+mn-ea"/>
                <a:cs typeface="Segoe UI" pitchFamily="34" charset="0"/>
              </a:rPr>
              <a:t>55,000</a:t>
            </a:r>
            <a:r>
              <a:rPr kumimoji="0" lang="en-US" sz="50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t/>
            </a:r>
            <a:br>
              <a:rPr kumimoji="0" lang="en-US" sz="50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3C3C41"/>
                </a:solidFill>
                <a:effectLst/>
                <a:uLnTx/>
                <a:uFillTx/>
                <a:latin typeface="Segoe UI"/>
                <a:ea typeface="+mn-ea"/>
                <a:cs typeface="+mn-cs"/>
              </a:rPr>
              <a:t>monthly downloads of Helm</a:t>
            </a:r>
          </a:p>
        </p:txBody>
      </p:sp>
      <p:sp>
        <p:nvSpPr>
          <p:cNvPr id="28" name="TextBox 27">
            <a:extLst>
              <a:ext uri="{FF2B5EF4-FFF2-40B4-BE49-F238E27FC236}">
                <a16:creationId xmlns:a16="http://schemas.microsoft.com/office/drawing/2014/main" id="{02108AA2-2E2E-4BC6-864E-923386D2DC90}"/>
              </a:ext>
            </a:extLst>
          </p:cNvPr>
          <p:cNvSpPr txBox="1"/>
          <p:nvPr/>
        </p:nvSpPr>
        <p:spPr>
          <a:xfrm>
            <a:off x="1026950" y="4578733"/>
            <a:ext cx="2921178" cy="12095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5000" b="0" i="0" u="none" strike="noStrike" kern="1200" cap="none" spc="-50" normalizeH="0" baseline="0" noProof="0">
                <a:ln w="3175">
                  <a:noFill/>
                </a:ln>
                <a:solidFill>
                  <a:srgbClr val="0078D4"/>
                </a:solidFill>
                <a:effectLst/>
                <a:uLnTx/>
                <a:uFillTx/>
                <a:latin typeface="Segoe UI Semibold"/>
                <a:ea typeface="+mn-ea"/>
                <a:cs typeface="Segoe UI" pitchFamily="34" charset="0"/>
              </a:rPr>
              <a:t>1</a:t>
            </a:r>
            <a:r>
              <a:rPr kumimoji="0" lang="en-US" sz="2800" b="0" i="0" u="none" strike="noStrike" kern="1200" cap="none" spc="0" normalizeH="0" baseline="0" noProof="0">
                <a:ln>
                  <a:noFill/>
                </a:ln>
                <a:solidFill>
                  <a:srgbClr val="000000"/>
                </a:solidFill>
                <a:effectLst/>
                <a:uLnTx/>
                <a:uFillTx/>
                <a:latin typeface="Segoe UI Semibold"/>
                <a:ea typeface="+mn-ea"/>
                <a:cs typeface="+mn-cs"/>
              </a:rPr>
              <a:t> </a:t>
            </a:r>
            <a:r>
              <a:rPr kumimoji="0" lang="en-US" sz="2800" b="0" i="0" u="none" strike="noStrike" kern="1200" cap="none" spc="0" normalizeH="0" baseline="0" noProof="0">
                <a:ln>
                  <a:noFill/>
                </a:ln>
                <a:solidFill>
                  <a:srgbClr val="0078D4"/>
                </a:solidFill>
                <a:effectLst/>
                <a:uLnTx/>
                <a:uFillTx/>
                <a:latin typeface="Segoe UI Semibold"/>
                <a:ea typeface="+mn-ea"/>
                <a:cs typeface="+mn-cs"/>
              </a:rPr>
              <a:t>of</a:t>
            </a:r>
            <a:r>
              <a:rPr kumimoji="0" lang="en-US" sz="2800" b="0" i="0" u="none" strike="noStrike" kern="1200" cap="none" spc="0" normalizeH="0" baseline="0" noProof="0">
                <a:ln>
                  <a:noFill/>
                </a:ln>
                <a:solidFill>
                  <a:srgbClr val="000000"/>
                </a:solidFill>
                <a:effectLst/>
                <a:uLnTx/>
                <a:uFillTx/>
                <a:latin typeface="Segoe UI Semibold"/>
                <a:ea typeface="+mn-ea"/>
                <a:cs typeface="+mn-cs"/>
              </a:rPr>
              <a:t> </a:t>
            </a:r>
            <a:r>
              <a:rPr kumimoji="0" lang="en-US" sz="5000" b="0" i="0" u="none" strike="noStrike" kern="1200" cap="none" spc="-50" normalizeH="0" baseline="0" noProof="0">
                <a:ln w="3175">
                  <a:noFill/>
                </a:ln>
                <a:solidFill>
                  <a:srgbClr val="0078D4"/>
                </a:solidFill>
                <a:effectLst/>
                <a:uLnTx/>
                <a:uFillTx/>
                <a:latin typeface="Segoe UI Semibold"/>
                <a:ea typeface="+mn-ea"/>
                <a:cs typeface="Segoe UI" pitchFamily="34" charset="0"/>
              </a:rPr>
              <a:t>3</a:t>
            </a:r>
            <a:r>
              <a:rPr kumimoji="0" lang="en-US" sz="50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t/>
            </a:r>
            <a:br>
              <a:rPr kumimoji="0" lang="en-US" sz="50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3C3C41"/>
                </a:solidFill>
                <a:effectLst/>
                <a:uLnTx/>
                <a:uFillTx/>
                <a:latin typeface="Segoe UI"/>
                <a:ea typeface="+mn-ea"/>
                <a:cs typeface="+mn-cs"/>
              </a:rPr>
              <a:t>top corporate contributors</a:t>
            </a:r>
          </a:p>
        </p:txBody>
      </p:sp>
      <p:sp>
        <p:nvSpPr>
          <p:cNvPr id="29" name="TextBox 28">
            <a:extLst>
              <a:ext uri="{FF2B5EF4-FFF2-40B4-BE49-F238E27FC236}">
                <a16:creationId xmlns:a16="http://schemas.microsoft.com/office/drawing/2014/main" id="{F6FEBB12-2705-4ED5-9A4A-3AC5A89E232F}"/>
              </a:ext>
            </a:extLst>
          </p:cNvPr>
          <p:cNvSpPr txBox="1"/>
          <p:nvPr/>
        </p:nvSpPr>
        <p:spPr>
          <a:xfrm>
            <a:off x="4479588" y="4578984"/>
            <a:ext cx="3477296" cy="1431161"/>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5000" b="0" i="0" u="none" strike="noStrike" kern="1200" cap="none" spc="-50" normalizeH="0" baseline="0" noProof="0">
                <a:ln w="3175">
                  <a:noFill/>
                </a:ln>
                <a:solidFill>
                  <a:srgbClr val="0078D4"/>
                </a:solidFill>
                <a:effectLst/>
                <a:uLnTx/>
                <a:uFillTx/>
                <a:latin typeface="Segoe UI Semibold"/>
                <a:ea typeface="+mn-ea"/>
                <a:cs typeface="Segoe UI" pitchFamily="34" charset="0"/>
              </a:rPr>
              <a:t>3x</a:t>
            </a:r>
            <a:r>
              <a:rPr kumimoji="0" lang="en-US" sz="24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t/>
            </a:r>
            <a:br>
              <a:rPr kumimoji="0" lang="en-US" sz="2400" b="0" i="0" u="none" strike="noStrike" kern="1200" cap="none" spc="-50" normalizeH="0" baseline="0" noProof="0">
                <a:ln w="3175">
                  <a:noFill/>
                </a:ln>
                <a:gradFill>
                  <a:gsLst>
                    <a:gs pos="2917">
                      <a:srgbClr val="3C3C41"/>
                    </a:gs>
                    <a:gs pos="30000">
                      <a:srgbClr val="3C3C41"/>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3C3C41"/>
                </a:solidFill>
                <a:effectLst/>
                <a:uLnTx/>
                <a:uFillTx/>
                <a:latin typeface="Segoe UI"/>
                <a:ea typeface="+mn-ea"/>
                <a:cs typeface="+mn-cs"/>
              </a:rPr>
              <a:t>growth of employee </a:t>
            </a:r>
            <a:br>
              <a:rPr kumimoji="0" lang="en-US" sz="1600" b="0" i="0" u="none" strike="noStrike" kern="1200" cap="none" spc="0" normalizeH="0" baseline="0" noProof="0">
                <a:ln>
                  <a:noFill/>
                </a:ln>
                <a:solidFill>
                  <a:srgbClr val="3C3C41"/>
                </a:solidFill>
                <a:effectLst/>
                <a:uLnTx/>
                <a:uFillTx/>
                <a:latin typeface="Segoe UI"/>
                <a:ea typeface="+mn-ea"/>
                <a:cs typeface="+mn-cs"/>
              </a:rPr>
            </a:br>
            <a:r>
              <a:rPr kumimoji="0" lang="en-US" sz="1600" b="0" i="0" u="none" strike="noStrike" kern="1200" cap="none" spc="0" normalizeH="0" baseline="0" noProof="0">
                <a:ln>
                  <a:noFill/>
                </a:ln>
                <a:solidFill>
                  <a:srgbClr val="3C3C41"/>
                </a:solidFill>
                <a:effectLst/>
                <a:uLnTx/>
                <a:uFillTx/>
                <a:latin typeface="Segoe UI"/>
                <a:ea typeface="+mn-ea"/>
                <a:cs typeface="+mn-cs"/>
              </a:rPr>
              <a:t>contributors within three years</a:t>
            </a:r>
          </a:p>
        </p:txBody>
      </p:sp>
      <p:sp>
        <p:nvSpPr>
          <p:cNvPr id="30" name="Rectangle 29">
            <a:extLst>
              <a:ext uri="{FF2B5EF4-FFF2-40B4-BE49-F238E27FC236}">
                <a16:creationId xmlns:a16="http://schemas.microsoft.com/office/drawing/2014/main" id="{8104E462-0C8A-4746-9662-B196B9FFE657}"/>
              </a:ext>
            </a:extLst>
          </p:cNvPr>
          <p:cNvSpPr/>
          <p:nvPr/>
        </p:nvSpPr>
        <p:spPr>
          <a:xfrm>
            <a:off x="8311189" y="4689431"/>
            <a:ext cx="2097494" cy="978729"/>
          </a:xfrm>
          <a:prstGeom prst="rect">
            <a:avLst/>
          </a:prstGeom>
        </p:spPr>
        <p:txBody>
          <a:bodyPr wrap="square" lIns="0">
            <a:spAutoFit/>
          </a:bodyPr>
          <a:lstStyle/>
          <a:p>
            <a:pPr marL="0" marR="0" lvl="0" indent="0" defTabSz="932742" rtl="0" eaLnBrk="1" fontAlgn="auto" latinLnBrk="0" hangingPunct="1">
              <a:lnSpc>
                <a:spcPct val="90000"/>
              </a:lnSpc>
              <a:spcBef>
                <a:spcPts val="0"/>
              </a:spcBef>
              <a:spcAft>
                <a:spcPts val="0"/>
              </a:spcAft>
              <a:buClrTx/>
              <a:buSzTx/>
              <a:buFontTx/>
              <a:buNone/>
              <a:tabLst/>
              <a:defRPr/>
            </a:pPr>
            <a:r>
              <a:rPr lang="en-US" sz="1600">
                <a:solidFill>
                  <a:srgbClr val="3C3C41"/>
                </a:solidFill>
              </a:rPr>
              <a:t>Created the</a:t>
            </a:r>
            <a:r>
              <a:rPr kumimoji="0" lang="en-US" sz="1600" b="0" i="0" u="none" strike="noStrike" kern="1200" cap="none" spc="0" normalizeH="0" baseline="0" noProof="0">
                <a:ln>
                  <a:noFill/>
                </a:ln>
                <a:solidFill>
                  <a:srgbClr val="3C3C41"/>
                </a:solidFill>
                <a:effectLst/>
                <a:uLnTx/>
                <a:uFillTx/>
                <a:latin typeface="Segoe UI Semibold"/>
                <a:ea typeface="+mn-ea"/>
                <a:cs typeface="+mn-cs"/>
              </a:rPr>
              <a:t> </a:t>
            </a:r>
            <a:r>
              <a:rPr kumimoji="0" lang="en-US" sz="1600" b="0" i="0" u="none" strike="noStrike" kern="1200" cap="none" spc="0" normalizeH="0" baseline="0" noProof="0">
                <a:ln>
                  <a:noFill/>
                </a:ln>
                <a:solidFill>
                  <a:srgbClr val="3C3C41"/>
                </a:solidFill>
                <a:effectLst/>
                <a:uLnTx/>
                <a:uFillTx/>
                <a:latin typeface="Segoe UI Semibold"/>
                <a:ea typeface="+mn-ea"/>
                <a:cs typeface="+mn-cs"/>
                <a:hlinkClick r:id="rId5"/>
              </a:rPr>
              <a:t>Illustrated Children’s Guide to Kubernetes</a:t>
            </a:r>
            <a:r>
              <a:rPr kumimoji="0" lang="en-US" sz="1600" b="0" i="0" u="none" strike="noStrike" kern="1200" cap="none" spc="0" normalizeH="0" baseline="0" noProof="0">
                <a:ln>
                  <a:noFill/>
                </a:ln>
                <a:solidFill>
                  <a:srgbClr val="3C3C41"/>
                </a:solidFill>
                <a:effectLst/>
                <a:uLnTx/>
                <a:uFillTx/>
                <a:ea typeface="+mn-ea"/>
                <a:cs typeface="+mn-cs"/>
              </a:rPr>
              <a:t>, now part of CNCF</a:t>
            </a:r>
            <a:endParaRPr kumimoji="0" lang="en-US" sz="1600" b="0" i="0" u="none" strike="noStrike" kern="1200" cap="none" spc="0" normalizeH="0" baseline="0" noProof="0">
              <a:ln>
                <a:noFill/>
              </a:ln>
              <a:solidFill>
                <a:srgbClr val="3C3C41"/>
              </a:solidFill>
              <a:effectLst/>
              <a:uLnTx/>
              <a:uFillTx/>
              <a:latin typeface="Segoe UI Semibold"/>
              <a:ea typeface="+mn-ea"/>
              <a:cs typeface="+mn-cs"/>
            </a:endParaRPr>
          </a:p>
        </p:txBody>
      </p:sp>
    </p:spTree>
    <p:extLst>
      <p:ext uri="{BB962C8B-B14F-4D97-AF65-F5344CB8AC3E}">
        <p14:creationId xmlns:p14="http://schemas.microsoft.com/office/powerpoint/2010/main" val="346742998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Content</a:t>
            </a:r>
          </a:p>
        </p:txBody>
      </p:sp>
      <p:sp>
        <p:nvSpPr>
          <p:cNvPr id="5" name="Text Placeholder 4"/>
          <p:cNvSpPr>
            <a:spLocks noGrp="1"/>
          </p:cNvSpPr>
          <p:nvPr>
            <p:ph type="body" sz="quarter" idx="10"/>
          </p:nvPr>
        </p:nvSpPr>
        <p:spPr>
          <a:xfrm>
            <a:off x="534937" y="1651000"/>
            <a:ext cx="7745464" cy="3862387"/>
          </a:xfrm>
        </p:spPr>
        <p:txBody>
          <a:bodyPr/>
          <a:lstStyle/>
          <a:p>
            <a:r>
              <a:rPr lang="en-US" sz="2400" dirty="0"/>
              <a:t>##	</a:t>
            </a:r>
            <a:r>
              <a:rPr lang="en-US" sz="2400" dirty="0">
                <a:solidFill>
                  <a:schemeClr val="tx1"/>
                </a:solidFill>
              </a:rPr>
              <a:t>Introduction</a:t>
            </a:r>
          </a:p>
          <a:p>
            <a:r>
              <a:rPr lang="en-US" sz="2400" dirty="0"/>
              <a:t>##	</a:t>
            </a:r>
            <a:r>
              <a:rPr lang="en-US" sz="2400" dirty="0">
                <a:solidFill>
                  <a:schemeClr val="tx1"/>
                </a:solidFill>
              </a:rPr>
              <a:t>Kubernetes on Azure overview</a:t>
            </a:r>
          </a:p>
          <a:p>
            <a:r>
              <a:rPr lang="en-US" sz="2400" dirty="0"/>
              <a:t>##	</a:t>
            </a:r>
            <a:r>
              <a:rPr lang="en-US" sz="2400" dirty="0">
                <a:solidFill>
                  <a:schemeClr val="tx1"/>
                </a:solidFill>
              </a:rPr>
              <a:t>Why AKS &amp; what's your deal? </a:t>
            </a:r>
          </a:p>
          <a:p>
            <a:r>
              <a:rPr lang="en-US" sz="2400" dirty="0"/>
              <a:t>##	</a:t>
            </a:r>
            <a:r>
              <a:rPr lang="en-US" sz="2400" dirty="0">
                <a:solidFill>
                  <a:schemeClr val="tx1"/>
                </a:solidFill>
              </a:rPr>
              <a:t>Customer stories</a:t>
            </a:r>
          </a:p>
          <a:p>
            <a:r>
              <a:rPr lang="en-US" sz="2400" dirty="0"/>
              <a:t>##	</a:t>
            </a:r>
            <a:r>
              <a:rPr lang="en-US" sz="2400" dirty="0">
                <a:solidFill>
                  <a:schemeClr val="tx1"/>
                </a:solidFill>
              </a:rPr>
              <a:t>Resources</a:t>
            </a:r>
          </a:p>
          <a:p>
            <a:r>
              <a:rPr lang="en-US" sz="2400" dirty="0"/>
              <a:t>##	</a:t>
            </a:r>
            <a:r>
              <a:rPr lang="en-US" sz="2400" dirty="0">
                <a:solidFill>
                  <a:schemeClr val="tx1"/>
                </a:solidFill>
              </a:rPr>
              <a:t>Demo’s and </a:t>
            </a:r>
            <a:r>
              <a:rPr lang="en-US" sz="2400" dirty="0" err="1">
                <a:solidFill>
                  <a:schemeClr val="tx1"/>
                </a:solidFill>
              </a:rPr>
              <a:t>QnA</a:t>
            </a:r>
            <a:endParaRPr lang="en-US" sz="2400" dirty="0">
              <a:solidFill>
                <a:schemeClr val="tx1"/>
              </a:solidFill>
            </a:endParaRPr>
          </a:p>
        </p:txBody>
      </p:sp>
    </p:spTree>
    <p:extLst>
      <p:ext uri="{BB962C8B-B14F-4D97-AF65-F5344CB8AC3E}">
        <p14:creationId xmlns:p14="http://schemas.microsoft.com/office/powerpoint/2010/main" val="242823822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794442" cy="410369"/>
          </a:xfrm>
        </p:spPr>
        <p:txBody>
          <a:bodyPr/>
          <a:lstStyle/>
          <a:p>
            <a:r>
              <a:rPr lang="en-US"/>
              <a:t>Top scenarios for Kubernetes on Azure</a:t>
            </a:r>
            <a:endParaRPr lang="en-US">
              <a:solidFill>
                <a:srgbClr val="0F78D4"/>
              </a:solidFill>
            </a:endParaRPr>
          </a:p>
        </p:txBody>
      </p:sp>
      <p:grpSp>
        <p:nvGrpSpPr>
          <p:cNvPr id="2" name="Group 1">
            <a:extLst>
              <a:ext uri="{FF2B5EF4-FFF2-40B4-BE49-F238E27FC236}">
                <a16:creationId xmlns:a16="http://schemas.microsoft.com/office/drawing/2014/main" id="{16C0F3A7-EF8A-40E2-A162-4A3C2FC400CA}"/>
              </a:ext>
            </a:extLst>
          </p:cNvPr>
          <p:cNvGrpSpPr/>
          <p:nvPr/>
        </p:nvGrpSpPr>
        <p:grpSpPr>
          <a:xfrm>
            <a:off x="166687" y="1776993"/>
            <a:ext cx="2651760" cy="2996747"/>
            <a:chOff x="1092705" y="1776993"/>
            <a:chExt cx="2651760" cy="2996747"/>
          </a:xfrm>
        </p:grpSpPr>
        <p:sp>
          <p:nvSpPr>
            <p:cNvPr id="15" name="TextBox 14">
              <a:extLst>
                <a:ext uri="{FF2B5EF4-FFF2-40B4-BE49-F238E27FC236}">
                  <a16:creationId xmlns:a16="http://schemas.microsoft.com/office/drawing/2014/main" id="{76E2E801-C53A-4BD8-849F-CB2895EB0EB3}"/>
                </a:ext>
              </a:extLst>
            </p:cNvPr>
            <p:cNvSpPr txBox="1"/>
            <p:nvPr/>
          </p:nvSpPr>
          <p:spPr>
            <a:xfrm>
              <a:off x="1092705" y="3668475"/>
              <a:ext cx="2651760" cy="1105265"/>
            </a:xfrm>
            <a:prstGeom prst="rect">
              <a:avLst/>
            </a:prstGeom>
            <a:noFill/>
          </p:spPr>
          <p:txBody>
            <a:bodyPr wrap="square" lIns="143428" tIns="143428" rIns="143428" bIns="143428" rtlCol="0" anchor="t">
              <a:spAutoFit/>
            </a:bodyPr>
            <a:lstStyle/>
            <a:p>
              <a:pPr lvl="0" algn="ctr" defTabSz="914314">
                <a:spcAft>
                  <a:spcPts val="588"/>
                </a:spcAft>
                <a:defRPr/>
              </a:pPr>
              <a:r>
                <a:rPr lang="en-US" sz="1600">
                  <a:solidFill>
                    <a:srgbClr val="0F78D4"/>
                  </a:solidFill>
                  <a:latin typeface="Segoe UI Semibold" panose="020B0702040204020203" pitchFamily="34" charset="0"/>
                  <a:cs typeface="Segoe UI Semibold" panose="020B0702040204020203" pitchFamily="34" charset="0"/>
                </a:rPr>
                <a:t>Cost saving</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without refactoring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your app</a:t>
              </a:r>
            </a:p>
          </p:txBody>
        </p:sp>
        <p:sp>
          <p:nvSpPr>
            <p:cNvPr id="25" name="TextBox 24">
              <a:extLst>
                <a:ext uri="{FF2B5EF4-FFF2-40B4-BE49-F238E27FC236}">
                  <a16:creationId xmlns:a16="http://schemas.microsoft.com/office/drawing/2014/main" id="{76AD027E-EEE0-4C0A-80D2-E95F8E0B5FA0}"/>
                </a:ext>
              </a:extLst>
            </p:cNvPr>
            <p:cNvSpPr txBox="1"/>
            <p:nvPr/>
          </p:nvSpPr>
          <p:spPr>
            <a:xfrm>
              <a:off x="1391944" y="1776993"/>
              <a:ext cx="2053282" cy="5539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Lift </a:t>
              </a:r>
              <a:r>
                <a:rPr lang="en-US" sz="2000">
                  <a:solidFill>
                    <a:srgbClr val="000000"/>
                  </a:solidFill>
                  <a:latin typeface="Segoe UI Semibold" panose="020B0702040204020203" pitchFamily="34" charset="0"/>
                  <a:cs typeface="Segoe UI Semibold" panose="020B0702040204020203" pitchFamily="34" charset="0"/>
                </a:rPr>
                <a:t>and </a:t>
              </a: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shift </a:t>
              </a:r>
              <a:b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to containers</a:t>
              </a:r>
            </a:p>
          </p:txBody>
        </p:sp>
      </p:grpSp>
      <p:grpSp>
        <p:nvGrpSpPr>
          <p:cNvPr id="14" name="Group 13">
            <a:extLst>
              <a:ext uri="{FF2B5EF4-FFF2-40B4-BE49-F238E27FC236}">
                <a16:creationId xmlns:a16="http://schemas.microsoft.com/office/drawing/2014/main" id="{8785C72B-67D0-4AE7-B7DD-D93EE7990F87}"/>
              </a:ext>
            </a:extLst>
          </p:cNvPr>
          <p:cNvGrpSpPr/>
          <p:nvPr/>
        </p:nvGrpSpPr>
        <p:grpSpPr>
          <a:xfrm>
            <a:off x="4892357" y="1776993"/>
            <a:ext cx="2651760" cy="2996746"/>
            <a:chOff x="6157311" y="1776993"/>
            <a:chExt cx="2651760" cy="2996746"/>
          </a:xfrm>
        </p:grpSpPr>
        <p:sp>
          <p:nvSpPr>
            <p:cNvPr id="21" name="TextBox 20">
              <a:extLst>
                <a:ext uri="{FF2B5EF4-FFF2-40B4-BE49-F238E27FC236}">
                  <a16:creationId xmlns:a16="http://schemas.microsoft.com/office/drawing/2014/main" id="{32AA5DD9-991F-4355-BD2E-B434EF066F66}"/>
                </a:ext>
              </a:extLst>
            </p:cNvPr>
            <p:cNvSpPr txBox="1"/>
            <p:nvPr/>
          </p:nvSpPr>
          <p:spPr>
            <a:xfrm>
              <a:off x="6157311" y="3668474"/>
              <a:ext cx="2651760" cy="1105265"/>
            </a:xfrm>
            <a:prstGeom prst="rect">
              <a:avLst/>
            </a:prstGeom>
            <a:noFill/>
          </p:spPr>
          <p:txBody>
            <a:bodyPr wrap="square" lIns="143428" tIns="143428" rIns="143428" bIns="143428" rtlCol="0" anchor="t">
              <a:spAutoFit/>
            </a:bodyPr>
            <a:lstStyle/>
            <a:p>
              <a:pPr algn="ctr" defTabSz="914314">
                <a:spcAft>
                  <a:spcPts val="588"/>
                </a:spcAft>
                <a:defRPr/>
              </a:pPr>
              <a:r>
                <a:rPr lang="en-US" sz="1600">
                  <a:solidFill>
                    <a:srgbClr val="0F78D4"/>
                  </a:solidFill>
                  <a:latin typeface="Segoe UI Semibold" panose="020B0702040204020203" pitchFamily="34" charset="0"/>
                  <a:cs typeface="Segoe UI Semibold" panose="020B0702040204020203" pitchFamily="34" charset="0"/>
                </a:rPr>
                <a:t>Performance </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Low latency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processing</a:t>
              </a:r>
            </a:p>
          </p:txBody>
        </p:sp>
        <p:sp>
          <p:nvSpPr>
            <p:cNvPr id="22" name="TextBox 21">
              <a:extLst>
                <a:ext uri="{FF2B5EF4-FFF2-40B4-BE49-F238E27FC236}">
                  <a16:creationId xmlns:a16="http://schemas.microsoft.com/office/drawing/2014/main" id="{4CFE3908-598D-4F4B-80AF-40A616706DED}"/>
                </a:ext>
              </a:extLst>
            </p:cNvPr>
            <p:cNvSpPr txBox="1"/>
            <p:nvPr/>
          </p:nvSpPr>
          <p:spPr>
            <a:xfrm>
              <a:off x="6594730" y="1776993"/>
              <a:ext cx="1776922" cy="553998"/>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Machine learning</a:t>
              </a:r>
            </a:p>
          </p:txBody>
        </p:sp>
      </p:grpSp>
      <p:grpSp>
        <p:nvGrpSpPr>
          <p:cNvPr id="17" name="Group 16">
            <a:extLst>
              <a:ext uri="{FF2B5EF4-FFF2-40B4-BE49-F238E27FC236}">
                <a16:creationId xmlns:a16="http://schemas.microsoft.com/office/drawing/2014/main" id="{137E39AD-C724-4663-903D-35BE3D5B4F32}"/>
              </a:ext>
            </a:extLst>
          </p:cNvPr>
          <p:cNvGrpSpPr/>
          <p:nvPr/>
        </p:nvGrpSpPr>
        <p:grpSpPr>
          <a:xfrm>
            <a:off x="7255192" y="1915493"/>
            <a:ext cx="2651760" cy="2858246"/>
            <a:chOff x="8689613" y="1915493"/>
            <a:chExt cx="2651760" cy="2858246"/>
          </a:xfrm>
        </p:grpSpPr>
        <p:sp>
          <p:nvSpPr>
            <p:cNvPr id="12" name="TextBox 11">
              <a:extLst>
                <a:ext uri="{FF2B5EF4-FFF2-40B4-BE49-F238E27FC236}">
                  <a16:creationId xmlns:a16="http://schemas.microsoft.com/office/drawing/2014/main" id="{E92AC923-3F09-4B8F-A47E-2E4D8D1F9E3B}"/>
                </a:ext>
              </a:extLst>
            </p:cNvPr>
            <p:cNvSpPr txBox="1"/>
            <p:nvPr/>
          </p:nvSpPr>
          <p:spPr>
            <a:xfrm>
              <a:off x="8689613" y="3668474"/>
              <a:ext cx="2651760" cy="1105265"/>
            </a:xfrm>
            <a:prstGeom prst="rect">
              <a:avLst/>
            </a:prstGeom>
            <a:noFill/>
          </p:spPr>
          <p:txBody>
            <a:bodyPr wrap="square" lIns="143428" tIns="143428" rIns="143428" bIns="143428" rtlCol="0" anchor="t">
              <a:spAutoFit/>
            </a:bodyPr>
            <a:lstStyle/>
            <a:p>
              <a:pPr algn="ctr" defTabSz="914314">
                <a:spcAft>
                  <a:spcPts val="588"/>
                </a:spcAft>
                <a:defRPr/>
              </a:pPr>
              <a:r>
                <a:rPr lang="en-US" sz="1600">
                  <a:solidFill>
                    <a:srgbClr val="0F78D4"/>
                  </a:solidFill>
                  <a:latin typeface="Segoe UI Semibold" panose="020B0702040204020203" pitchFamily="34" charset="0"/>
                  <a:cs typeface="Segoe UI Semibold" panose="020B0702040204020203" pitchFamily="34" charset="0"/>
                </a:rPr>
                <a:t>Portability</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Build once,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run anywhere</a:t>
              </a:r>
            </a:p>
          </p:txBody>
        </p:sp>
        <p:sp>
          <p:nvSpPr>
            <p:cNvPr id="23" name="TextBox 22">
              <a:extLst>
                <a:ext uri="{FF2B5EF4-FFF2-40B4-BE49-F238E27FC236}">
                  <a16:creationId xmlns:a16="http://schemas.microsoft.com/office/drawing/2014/main" id="{AF380450-489D-4DC6-91BD-E717340B8239}"/>
                </a:ext>
              </a:extLst>
            </p:cNvPr>
            <p:cNvSpPr txBox="1"/>
            <p:nvPr/>
          </p:nvSpPr>
          <p:spPr>
            <a:xfrm>
              <a:off x="9127032" y="1915493"/>
              <a:ext cx="1776922" cy="2769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IoT</a:t>
              </a:r>
            </a:p>
          </p:txBody>
        </p:sp>
      </p:grpSp>
      <p:grpSp>
        <p:nvGrpSpPr>
          <p:cNvPr id="11" name="Group 10">
            <a:extLst>
              <a:ext uri="{FF2B5EF4-FFF2-40B4-BE49-F238E27FC236}">
                <a16:creationId xmlns:a16="http://schemas.microsoft.com/office/drawing/2014/main" id="{D6D04ED5-0487-4BA3-965C-E27342C90D75}"/>
              </a:ext>
            </a:extLst>
          </p:cNvPr>
          <p:cNvGrpSpPr/>
          <p:nvPr/>
        </p:nvGrpSpPr>
        <p:grpSpPr>
          <a:xfrm>
            <a:off x="2529522" y="1915493"/>
            <a:ext cx="2651760" cy="2858247"/>
            <a:chOff x="3625008" y="1915493"/>
            <a:chExt cx="2651760" cy="2858247"/>
          </a:xfrm>
        </p:grpSpPr>
        <p:sp>
          <p:nvSpPr>
            <p:cNvPr id="18" name="TextBox 17">
              <a:extLst>
                <a:ext uri="{FF2B5EF4-FFF2-40B4-BE49-F238E27FC236}">
                  <a16:creationId xmlns:a16="http://schemas.microsoft.com/office/drawing/2014/main" id="{DA9AFC7E-14A3-459A-AF43-61E328EE08BA}"/>
                </a:ext>
              </a:extLst>
            </p:cNvPr>
            <p:cNvSpPr txBox="1"/>
            <p:nvPr/>
          </p:nvSpPr>
          <p:spPr>
            <a:xfrm>
              <a:off x="3625008" y="3668475"/>
              <a:ext cx="2651760" cy="1105265"/>
            </a:xfrm>
            <a:prstGeom prst="rect">
              <a:avLst/>
            </a:prstGeom>
            <a:noFill/>
          </p:spPr>
          <p:txBody>
            <a:bodyPr wrap="square" lIns="143428" tIns="143428" rIns="143428" bIns="143428" rtlCol="0" anchor="t">
              <a:spAutoFit/>
            </a:bodyPr>
            <a:lstStyle/>
            <a:p>
              <a:pPr algn="ctr" defTabSz="914314">
                <a:spcAft>
                  <a:spcPts val="588"/>
                </a:spcAft>
                <a:defRPr/>
              </a:pPr>
              <a:r>
                <a:rPr lang="en-US" sz="1600">
                  <a:solidFill>
                    <a:srgbClr val="0F78D4"/>
                  </a:solidFill>
                  <a:latin typeface="Segoe UI Semibold" panose="020B0702040204020203" pitchFamily="34" charset="0"/>
                  <a:cs typeface="Segoe UI Semibold" panose="020B0702040204020203" pitchFamily="34" charset="0"/>
                </a:rPr>
                <a:t>Agility</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Faster application development</a:t>
              </a:r>
            </a:p>
          </p:txBody>
        </p:sp>
        <p:sp>
          <p:nvSpPr>
            <p:cNvPr id="24" name="TextBox 23">
              <a:extLst>
                <a:ext uri="{FF2B5EF4-FFF2-40B4-BE49-F238E27FC236}">
                  <a16:creationId xmlns:a16="http://schemas.microsoft.com/office/drawing/2014/main" id="{DF985F95-2B36-424C-8AE1-762BA03A985B}"/>
                </a:ext>
              </a:extLst>
            </p:cNvPr>
            <p:cNvSpPr txBox="1"/>
            <p:nvPr/>
          </p:nvSpPr>
          <p:spPr>
            <a:xfrm>
              <a:off x="3950557" y="1915493"/>
              <a:ext cx="2000662" cy="2769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Microservices</a:t>
              </a:r>
            </a:p>
          </p:txBody>
        </p:sp>
      </p:grpSp>
      <p:sp>
        <p:nvSpPr>
          <p:cNvPr id="3" name="Oval 2">
            <a:extLst>
              <a:ext uri="{FF2B5EF4-FFF2-40B4-BE49-F238E27FC236}">
                <a16:creationId xmlns:a16="http://schemas.microsoft.com/office/drawing/2014/main" id="{7C2AF330-7A18-405C-BC6D-401E3F891D46}"/>
              </a:ext>
            </a:extLst>
          </p:cNvPr>
          <p:cNvSpPr/>
          <p:nvPr/>
        </p:nvSpPr>
        <p:spPr bwMode="auto">
          <a:xfrm rot="16200000">
            <a:off x="1420555" y="523132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p:cNvCxnSpPr>
          <p:nvPr/>
        </p:nvCxnSpPr>
        <p:spPr>
          <a:xfrm>
            <a:off x="1698717" y="5303333"/>
            <a:ext cx="1950534"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3783389" y="523132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6146224" y="5231322"/>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8509059" y="523132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3" name="Group 32">
            <a:extLst>
              <a:ext uri="{FF2B5EF4-FFF2-40B4-BE49-F238E27FC236}">
                <a16:creationId xmlns:a16="http://schemas.microsoft.com/office/drawing/2014/main" id="{22F76753-2686-4006-BF5B-FF963AC957DC}"/>
              </a:ext>
            </a:extLst>
          </p:cNvPr>
          <p:cNvGrpSpPr/>
          <p:nvPr/>
        </p:nvGrpSpPr>
        <p:grpSpPr>
          <a:xfrm>
            <a:off x="923543" y="2714558"/>
            <a:ext cx="1138048" cy="711307"/>
            <a:chOff x="2473324" y="3092343"/>
            <a:chExt cx="1138048" cy="711307"/>
          </a:xfrm>
        </p:grpSpPr>
        <p:grpSp>
          <p:nvGrpSpPr>
            <p:cNvPr id="34" name="Group 33">
              <a:extLst>
                <a:ext uri="{FF2B5EF4-FFF2-40B4-BE49-F238E27FC236}">
                  <a16:creationId xmlns:a16="http://schemas.microsoft.com/office/drawing/2014/main" id="{0748AA7C-6F43-4D78-ACD9-2A696FD84847}"/>
                </a:ext>
              </a:extLst>
            </p:cNvPr>
            <p:cNvGrpSpPr/>
            <p:nvPr/>
          </p:nvGrpSpPr>
          <p:grpSpPr>
            <a:xfrm>
              <a:off x="2688643" y="3092343"/>
              <a:ext cx="922729" cy="200438"/>
              <a:chOff x="2688643" y="3092343"/>
              <a:chExt cx="922729" cy="200438"/>
            </a:xfrm>
          </p:grpSpPr>
          <p:sp>
            <p:nvSpPr>
              <p:cNvPr id="42" name="Freeform: Shape 41">
                <a:extLst>
                  <a:ext uri="{FF2B5EF4-FFF2-40B4-BE49-F238E27FC236}">
                    <a16:creationId xmlns:a16="http://schemas.microsoft.com/office/drawing/2014/main" id="{6478ED96-D58A-4F2D-8FF2-2BFE68028E14}"/>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4D55C1E-494C-4D19-BFCD-DEE72327C8C6}"/>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1583C79D-2701-449D-8C96-1091E603C5F3}"/>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A84ED6B-D846-4E86-8B53-75A2688A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Freeform: Shape 34">
              <a:extLst>
                <a:ext uri="{FF2B5EF4-FFF2-40B4-BE49-F238E27FC236}">
                  <a16:creationId xmlns:a16="http://schemas.microsoft.com/office/drawing/2014/main" id="{F8C83C3B-D83B-4188-90CB-517053BDC935}"/>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B2CF08F3-E2CE-4843-972F-E509368C746B}"/>
                </a:ext>
              </a:extLst>
            </p:cNvPr>
            <p:cNvGrpSpPr/>
            <p:nvPr/>
          </p:nvGrpSpPr>
          <p:grpSpPr>
            <a:xfrm>
              <a:off x="3062706" y="3298775"/>
              <a:ext cx="426743" cy="200438"/>
              <a:chOff x="3062706" y="3308474"/>
              <a:chExt cx="426743" cy="200438"/>
            </a:xfrm>
          </p:grpSpPr>
          <p:sp>
            <p:nvSpPr>
              <p:cNvPr id="40" name="Freeform: Shape 39">
                <a:extLst>
                  <a:ext uri="{FF2B5EF4-FFF2-40B4-BE49-F238E27FC236}">
                    <a16:creationId xmlns:a16="http://schemas.microsoft.com/office/drawing/2014/main" id="{89A2D38E-4EA5-444C-9B79-BC04A7472DA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DAF8222-1303-476B-8008-AADCF9523F0F}"/>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Freeform: Shape 36">
              <a:extLst>
                <a:ext uri="{FF2B5EF4-FFF2-40B4-BE49-F238E27FC236}">
                  <a16:creationId xmlns:a16="http://schemas.microsoft.com/office/drawing/2014/main" id="{F6F2BE93-74B8-4F01-9528-4F9B3D937432}"/>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59EBEFCD-73CE-40D6-9524-ED598606C566}"/>
                </a:ext>
              </a:extLst>
            </p:cNvPr>
            <p:cNvSpPr/>
            <p:nvPr/>
          </p:nvSpPr>
          <p:spPr bwMode="auto">
            <a:xfrm>
              <a:off x="2473324" y="3368675"/>
              <a:ext cx="434975" cy="434975"/>
            </a:xfrm>
            <a:prstGeom prst="rect">
              <a:avLst/>
            </a:prstGeom>
            <a:noFill/>
            <a:ln w="15875">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B0EE38CE-1897-48B2-B2AD-869CAD2ED3CC}"/>
                </a:ext>
              </a:extLst>
            </p:cNvPr>
            <p:cNvCxnSpPr>
              <a:cxnSpLocks/>
            </p:cNvCxnSpPr>
            <p:nvPr/>
          </p:nvCxnSpPr>
          <p:spPr>
            <a:xfrm flipV="1">
              <a:off x="2774950" y="3413125"/>
              <a:ext cx="98425" cy="95250"/>
            </a:xfrm>
            <a:prstGeom prst="straightConnector1">
              <a:avLst/>
            </a:prstGeom>
            <a:ln w="15875">
              <a:solidFill>
                <a:srgbClr val="000000"/>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30" name="Brain_3" title="Icon of a brain">
            <a:extLst>
              <a:ext uri="{FF2B5EF4-FFF2-40B4-BE49-F238E27FC236}">
                <a16:creationId xmlns:a16="http://schemas.microsoft.com/office/drawing/2014/main" id="{8B292521-1629-4832-B705-3F218313E5F1}"/>
              </a:ext>
            </a:extLst>
          </p:cNvPr>
          <p:cNvSpPr>
            <a:spLocks noChangeAspect="1" noEditPoints="1"/>
          </p:cNvSpPr>
          <p:nvPr/>
        </p:nvSpPr>
        <p:spPr bwMode="auto">
          <a:xfrm>
            <a:off x="5863949" y="2689256"/>
            <a:ext cx="708577" cy="76191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IoT" title="Icon of five circles that all connect to a center circle">
            <a:extLst>
              <a:ext uri="{FF2B5EF4-FFF2-40B4-BE49-F238E27FC236}">
                <a16:creationId xmlns:a16="http://schemas.microsoft.com/office/drawing/2014/main" id="{361AC604-39CE-4DF2-BDBA-48459AEC4876}"/>
              </a:ext>
            </a:extLst>
          </p:cNvPr>
          <p:cNvSpPr>
            <a:spLocks noChangeAspect="1" noEditPoints="1"/>
          </p:cNvSpPr>
          <p:nvPr/>
        </p:nvSpPr>
        <p:spPr bwMode="auto">
          <a:xfrm>
            <a:off x="8235437" y="2724022"/>
            <a:ext cx="691271" cy="69237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22225"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Relationship_F003" title="Icon of three boxes connected by lines">
            <a:extLst>
              <a:ext uri="{FF2B5EF4-FFF2-40B4-BE49-F238E27FC236}">
                <a16:creationId xmlns:a16="http://schemas.microsoft.com/office/drawing/2014/main" id="{C2EBC217-6B07-4A8F-BCEF-2D1F4EF066E7}"/>
              </a:ext>
            </a:extLst>
          </p:cNvPr>
          <p:cNvSpPr>
            <a:spLocks noChangeAspect="1" noEditPoints="1"/>
          </p:cNvSpPr>
          <p:nvPr/>
        </p:nvSpPr>
        <p:spPr bwMode="auto">
          <a:xfrm>
            <a:off x="3485272" y="2724022"/>
            <a:ext cx="740261" cy="69237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8" name="Group 47">
            <a:extLst>
              <a:ext uri="{FF2B5EF4-FFF2-40B4-BE49-F238E27FC236}">
                <a16:creationId xmlns:a16="http://schemas.microsoft.com/office/drawing/2014/main" id="{3327583D-7D5E-4348-ADE3-411C668E60ED}"/>
              </a:ext>
            </a:extLst>
          </p:cNvPr>
          <p:cNvGrpSpPr>
            <a:grpSpLocks noChangeAspect="1"/>
          </p:cNvGrpSpPr>
          <p:nvPr/>
        </p:nvGrpSpPr>
        <p:grpSpPr>
          <a:xfrm>
            <a:off x="10583673" y="2696745"/>
            <a:ext cx="720468" cy="767059"/>
            <a:chOff x="6526200" y="1216702"/>
            <a:chExt cx="1273056" cy="1355381"/>
          </a:xfrm>
        </p:grpSpPr>
        <p:sp>
          <p:nvSpPr>
            <p:cNvPr id="49" name="Shield_EA18" title="Icon of a shield">
              <a:extLst>
                <a:ext uri="{FF2B5EF4-FFF2-40B4-BE49-F238E27FC236}">
                  <a16:creationId xmlns:a16="http://schemas.microsoft.com/office/drawing/2014/main" id="{1C26D751-07A8-4A59-8B51-4AB0F866FE2B}"/>
                </a:ext>
              </a:extLst>
            </p:cNvPr>
            <p:cNvSpPr>
              <a:spLocks noChangeAspect="1"/>
            </p:cNvSpPr>
            <p:nvPr/>
          </p:nvSpPr>
          <p:spPr bwMode="auto">
            <a:xfrm>
              <a:off x="6526200" y="1216702"/>
              <a:ext cx="1273056" cy="135538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0" name="DeveloperTools_EC7A" title="Icon of a wrench and a screwdriver">
              <a:extLst>
                <a:ext uri="{FF2B5EF4-FFF2-40B4-BE49-F238E27FC236}">
                  <a16:creationId xmlns:a16="http://schemas.microsoft.com/office/drawing/2014/main" id="{2EDD655F-E569-47AB-AB5B-1DDB7664F611}"/>
                </a:ext>
              </a:extLst>
            </p:cNvPr>
            <p:cNvSpPr>
              <a:spLocks noChangeAspect="1" noEditPoints="1"/>
            </p:cNvSpPr>
            <p:nvPr/>
          </p:nvSpPr>
          <p:spPr bwMode="auto">
            <a:xfrm>
              <a:off x="6942173" y="1525484"/>
              <a:ext cx="441110" cy="695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027F7DED-3823-4567-99A8-4759CF5CFCCF}"/>
              </a:ext>
            </a:extLst>
          </p:cNvPr>
          <p:cNvGrpSpPr/>
          <p:nvPr/>
        </p:nvGrpSpPr>
        <p:grpSpPr>
          <a:xfrm>
            <a:off x="9618027" y="1915493"/>
            <a:ext cx="2651760" cy="2858246"/>
            <a:chOff x="8689613" y="1915493"/>
            <a:chExt cx="2651760" cy="2858246"/>
          </a:xfrm>
        </p:grpSpPr>
        <p:sp>
          <p:nvSpPr>
            <p:cNvPr id="52" name="TextBox 51">
              <a:extLst>
                <a:ext uri="{FF2B5EF4-FFF2-40B4-BE49-F238E27FC236}">
                  <a16:creationId xmlns:a16="http://schemas.microsoft.com/office/drawing/2014/main" id="{633C356C-F95C-499C-854E-42E01E208FDF}"/>
                </a:ext>
              </a:extLst>
            </p:cNvPr>
            <p:cNvSpPr txBox="1"/>
            <p:nvPr/>
          </p:nvSpPr>
          <p:spPr>
            <a:xfrm>
              <a:off x="8689613" y="3668474"/>
              <a:ext cx="2651760" cy="1105265"/>
            </a:xfrm>
            <a:prstGeom prst="rect">
              <a:avLst/>
            </a:prstGeom>
            <a:noFill/>
          </p:spPr>
          <p:txBody>
            <a:bodyPr wrap="square" lIns="143428" tIns="143428" rIns="143428" bIns="143428" rtlCol="0" anchor="t">
              <a:spAutoFit/>
            </a:bodyPr>
            <a:lstStyle/>
            <a:p>
              <a:pPr algn="ctr" defTabSz="914314">
                <a:spcAft>
                  <a:spcPts val="588"/>
                </a:spcAft>
                <a:defRPr/>
              </a:pPr>
              <a:r>
                <a:rPr lang="en-US" sz="1600">
                  <a:solidFill>
                    <a:srgbClr val="0F78D4"/>
                  </a:solidFill>
                  <a:latin typeface="Segoe UI Semibold" panose="020B0702040204020203" pitchFamily="34" charset="0"/>
                  <a:cs typeface="Segoe UI Semibold" panose="020B0702040204020203" pitchFamily="34" charset="0"/>
                </a:rPr>
                <a:t>Automation </a:t>
              </a:r>
            </a:p>
            <a:p>
              <a:pPr lvl="0" algn="ctr" defTabSz="914314">
                <a:spcAft>
                  <a:spcPts val="588"/>
                </a:spcAft>
                <a:defRPr/>
              </a:pPr>
              <a:r>
                <a:rPr lang="en-US" sz="1600">
                  <a:solidFill>
                    <a:srgbClr val="000000"/>
                  </a:solidFill>
                  <a:latin typeface="Segoe UI" panose="020B0502040204020203" pitchFamily="34" charset="0"/>
                  <a:cs typeface="Segoe UI" panose="020B0502040204020203" pitchFamily="34" charset="0"/>
                </a:rPr>
                <a:t>Deliver code faster and securely at scale</a:t>
              </a:r>
            </a:p>
          </p:txBody>
        </p:sp>
        <p:sp>
          <p:nvSpPr>
            <p:cNvPr id="53" name="TextBox 52">
              <a:extLst>
                <a:ext uri="{FF2B5EF4-FFF2-40B4-BE49-F238E27FC236}">
                  <a16:creationId xmlns:a16="http://schemas.microsoft.com/office/drawing/2014/main" id="{022098CA-D9F5-426F-8C88-6D84B06DF727}"/>
                </a:ext>
              </a:extLst>
            </p:cNvPr>
            <p:cNvSpPr txBox="1"/>
            <p:nvPr/>
          </p:nvSpPr>
          <p:spPr>
            <a:xfrm>
              <a:off x="9127032" y="1915493"/>
              <a:ext cx="1776922" cy="2769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Secure DevOps</a:t>
              </a:r>
            </a:p>
          </p:txBody>
        </p:sp>
      </p:grpSp>
      <p:sp>
        <p:nvSpPr>
          <p:cNvPr id="54" name="Oval 53">
            <a:extLst>
              <a:ext uri="{FF2B5EF4-FFF2-40B4-BE49-F238E27FC236}">
                <a16:creationId xmlns:a16="http://schemas.microsoft.com/office/drawing/2014/main" id="{C399ADAE-E0F3-4528-918D-98D352F8A208}"/>
              </a:ext>
            </a:extLst>
          </p:cNvPr>
          <p:cNvSpPr/>
          <p:nvPr/>
        </p:nvSpPr>
        <p:spPr bwMode="auto">
          <a:xfrm rot="16200000">
            <a:off x="10871895" y="5231321"/>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5" name="Straight Connector 54">
            <a:extLst>
              <a:ext uri="{FF2B5EF4-FFF2-40B4-BE49-F238E27FC236}">
                <a16:creationId xmlns:a16="http://schemas.microsoft.com/office/drawing/2014/main" id="{569AF9D9-04FC-4FD4-9F65-10D16BAA0DAA}"/>
              </a:ext>
            </a:extLst>
          </p:cNvPr>
          <p:cNvCxnSpPr>
            <a:cxnSpLocks/>
          </p:cNvCxnSpPr>
          <p:nvPr/>
        </p:nvCxnSpPr>
        <p:spPr>
          <a:xfrm>
            <a:off x="4061552" y="5303333"/>
            <a:ext cx="1950534"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C1A1B3-9A35-49FB-89F8-863B2DEEF19D}"/>
              </a:ext>
            </a:extLst>
          </p:cNvPr>
          <p:cNvCxnSpPr>
            <a:cxnSpLocks/>
          </p:cNvCxnSpPr>
          <p:nvPr/>
        </p:nvCxnSpPr>
        <p:spPr>
          <a:xfrm>
            <a:off x="6424387" y="5303333"/>
            <a:ext cx="1950534"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6E61014-670D-4421-8B95-B3110D8D6E5C}"/>
              </a:ext>
            </a:extLst>
          </p:cNvPr>
          <p:cNvCxnSpPr>
            <a:cxnSpLocks/>
          </p:cNvCxnSpPr>
          <p:nvPr/>
        </p:nvCxnSpPr>
        <p:spPr>
          <a:xfrm>
            <a:off x="8787222" y="5303333"/>
            <a:ext cx="1950534"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8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22" presetClass="entr" presetSubtype="8" fill="hold" nodeType="withEffect">
                                  <p:stCondLst>
                                    <p:cond delay="25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10" presetClass="entr" presetSubtype="0" fill="hold"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22" presetClass="entr" presetSubtype="8" fill="hold" nodeType="withEffect">
                                  <p:stCondLst>
                                    <p:cond delay="75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par>
                                <p:cTn id="33" presetID="10" presetClass="entr" presetSubtype="0" fill="hold" nodeType="withEffect">
                                  <p:stCondLst>
                                    <p:cond delay="10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22" presetClass="entr" presetSubtype="8" fill="hold" nodeType="withEffect">
                                  <p:stCondLst>
                                    <p:cond delay="1250"/>
                                  </p:stCondLst>
                                  <p:childTnLst>
                                    <p:set>
                                      <p:cBhvr>
                                        <p:cTn id="45" dur="1" fill="hold">
                                          <p:stCondLst>
                                            <p:cond delay="0"/>
                                          </p:stCondLst>
                                        </p:cTn>
                                        <p:tgtEl>
                                          <p:spTgt spid="56"/>
                                        </p:tgtEl>
                                        <p:attrNameLst>
                                          <p:attrName>style.visibility</p:attrName>
                                        </p:attrNameLst>
                                      </p:cBhvr>
                                      <p:to>
                                        <p:strVal val="visible"/>
                                      </p:to>
                                    </p:set>
                                    <p:animEffect transition="in" filter="wipe(left)">
                                      <p:cBhvr>
                                        <p:cTn id="46" dur="500"/>
                                        <p:tgtEl>
                                          <p:spTgt spid="56"/>
                                        </p:tgtEl>
                                      </p:cBhvr>
                                    </p:animEffect>
                                  </p:childTnLst>
                                </p:cTn>
                              </p:par>
                              <p:par>
                                <p:cTn id="47" presetID="10" presetClass="entr" presetSubtype="0" fill="hold" nodeType="withEffect">
                                  <p:stCondLst>
                                    <p:cond delay="15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53" presetClass="entr" presetSubtype="16" fill="hold" grpId="0" nodeType="withEffect">
                                  <p:stCondLst>
                                    <p:cond delay="1500"/>
                                  </p:stCondLst>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animEffect transition="in" filter="fade">
                                      <p:cBhvr>
                                        <p:cTn id="57" dur="500"/>
                                        <p:tgtEl>
                                          <p:spTgt spid="8"/>
                                        </p:tgtEl>
                                      </p:cBhvr>
                                    </p:animEffect>
                                  </p:childTnLst>
                                </p:cTn>
                              </p:par>
                              <p:par>
                                <p:cTn id="58" presetID="22" presetClass="entr" presetSubtype="8" fill="hold" nodeType="withEffect">
                                  <p:stCondLst>
                                    <p:cond delay="175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500"/>
                                        <p:tgtEl>
                                          <p:spTgt spid="57"/>
                                        </p:tgtEl>
                                      </p:cBhvr>
                                    </p:animEffect>
                                  </p:childTnLst>
                                </p:cTn>
                              </p:par>
                              <p:par>
                                <p:cTn id="61" presetID="53" presetClass="entr" presetSubtype="16" fill="hold" grpId="0" nodeType="withEffect">
                                  <p:stCondLst>
                                    <p:cond delay="2000"/>
                                  </p:stCondLst>
                                  <p:childTnLst>
                                    <p:set>
                                      <p:cBhvr>
                                        <p:cTn id="62" dur="1" fill="hold">
                                          <p:stCondLst>
                                            <p:cond delay="0"/>
                                          </p:stCondLst>
                                        </p:cTn>
                                        <p:tgtEl>
                                          <p:spTgt spid="54"/>
                                        </p:tgtEl>
                                        <p:attrNameLst>
                                          <p:attrName>style.visibility</p:attrName>
                                        </p:attrNameLst>
                                      </p:cBhvr>
                                      <p:to>
                                        <p:strVal val="visible"/>
                                      </p:to>
                                    </p:set>
                                    <p:anim calcmode="lin" valueType="num">
                                      <p:cBhvr>
                                        <p:cTn id="63" dur="500" fill="hold"/>
                                        <p:tgtEl>
                                          <p:spTgt spid="54"/>
                                        </p:tgtEl>
                                        <p:attrNameLst>
                                          <p:attrName>ppt_w</p:attrName>
                                        </p:attrNameLst>
                                      </p:cBhvr>
                                      <p:tavLst>
                                        <p:tav tm="0">
                                          <p:val>
                                            <p:fltVal val="0"/>
                                          </p:val>
                                        </p:tav>
                                        <p:tav tm="100000">
                                          <p:val>
                                            <p:strVal val="#ppt_w"/>
                                          </p:val>
                                        </p:tav>
                                      </p:tavLst>
                                    </p:anim>
                                    <p:anim calcmode="lin" valueType="num">
                                      <p:cBhvr>
                                        <p:cTn id="64" dur="500" fill="hold"/>
                                        <p:tgtEl>
                                          <p:spTgt spid="54"/>
                                        </p:tgtEl>
                                        <p:attrNameLst>
                                          <p:attrName>ppt_h</p:attrName>
                                        </p:attrNameLst>
                                      </p:cBhvr>
                                      <p:tavLst>
                                        <p:tav tm="0">
                                          <p:val>
                                            <p:fltVal val="0"/>
                                          </p:val>
                                        </p:tav>
                                        <p:tav tm="100000">
                                          <p:val>
                                            <p:strVal val="#ppt_h"/>
                                          </p:val>
                                        </p:tav>
                                      </p:tavLst>
                                    </p:anim>
                                    <p:animEffect transition="in" filter="fade">
                                      <p:cBhvr>
                                        <p:cTn id="65" dur="500"/>
                                        <p:tgtEl>
                                          <p:spTgt spid="54"/>
                                        </p:tgtEl>
                                      </p:cBhvr>
                                    </p:animEffect>
                                  </p:childTnLst>
                                </p:cTn>
                              </p:par>
                              <p:par>
                                <p:cTn id="66" presetID="10" presetClass="entr" presetSubtype="0" fill="hold" nodeType="withEffect">
                                  <p:stCondLst>
                                    <p:cond delay="200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nodeType="withEffect">
                                  <p:stCondLst>
                                    <p:cond delay="2000"/>
                                  </p:stCondLst>
                                  <p:childTnLst>
                                    <p:set>
                                      <p:cBhvr>
                                        <p:cTn id="70" dur="1" fill="hold">
                                          <p:stCondLst>
                                            <p:cond delay="0"/>
                                          </p:stCondLst>
                                        </p:cTn>
                                        <p:tgtEl>
                                          <p:spTgt spid="48"/>
                                        </p:tgtEl>
                                        <p:attrNameLst>
                                          <p:attrName>style.visibility</p:attrName>
                                        </p:attrNameLst>
                                      </p:cBhvr>
                                      <p:to>
                                        <p:strVal val="visible"/>
                                      </p:to>
                                    </p:set>
                                    <p:animEffect transition="in" filter="fade">
                                      <p:cBhvr>
                                        <p:cTn id="7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30" grpId="0" animBg="1"/>
      <p:bldP spid="31" grpId="0" animBg="1"/>
      <p:bldP spid="32" grpId="0" animBg="1"/>
      <p:bldP spid="5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211">
            <a:extLst>
              <a:ext uri="{FF2B5EF4-FFF2-40B4-BE49-F238E27FC236}">
                <a16:creationId xmlns:a16="http://schemas.microsoft.com/office/drawing/2014/main" id="{7774BD00-2671-4FDF-84A6-5C6F9B85F1C6}"/>
              </a:ext>
            </a:extLst>
          </p:cNvPr>
          <p:cNvGrpSpPr/>
          <p:nvPr/>
        </p:nvGrpSpPr>
        <p:grpSpPr>
          <a:xfrm>
            <a:off x="6111104" y="2535898"/>
            <a:ext cx="5780193" cy="4218578"/>
            <a:chOff x="6111104" y="2535898"/>
            <a:chExt cx="5780193" cy="4218578"/>
          </a:xfrm>
        </p:grpSpPr>
        <p:sp>
          <p:nvSpPr>
            <p:cNvPr id="22" name="Rectangle: Rounded Corners 21">
              <a:extLst>
                <a:ext uri="{FF2B5EF4-FFF2-40B4-BE49-F238E27FC236}">
                  <a16:creationId xmlns:a16="http://schemas.microsoft.com/office/drawing/2014/main" id="{540F50E0-E6A7-4E26-B9D6-E3AD569CAE6F}"/>
                </a:ext>
              </a:extLst>
            </p:cNvPr>
            <p:cNvSpPr/>
            <p:nvPr/>
          </p:nvSpPr>
          <p:spPr bwMode="auto">
            <a:xfrm>
              <a:off x="6111104" y="2736520"/>
              <a:ext cx="5780193" cy="401795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1" name="Title 1">
              <a:extLst>
                <a:ext uri="{FF2B5EF4-FFF2-40B4-BE49-F238E27FC236}">
                  <a16:creationId xmlns:a16="http://schemas.microsoft.com/office/drawing/2014/main" id="{D6552557-02FC-4D15-8D05-DE09B499BCA0}"/>
                </a:ext>
              </a:extLst>
            </p:cNvPr>
            <p:cNvSpPr txBox="1">
              <a:spLocks/>
            </p:cNvSpPr>
            <p:nvPr/>
          </p:nvSpPr>
          <p:spPr>
            <a:xfrm>
              <a:off x="6111104" y="253589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a:solidFill>
                    <a:srgbClr val="000000"/>
                  </a:solidFill>
                </a:rPr>
                <a:t>AKS cluster</a:t>
              </a:r>
            </a:p>
          </p:txBody>
        </p:sp>
      </p:grpSp>
      <p:sp>
        <p:nvSpPr>
          <p:cNvPr id="3" name="Title 3">
            <a:extLst>
              <a:ext uri="{FF2B5EF4-FFF2-40B4-BE49-F238E27FC236}">
                <a16:creationId xmlns:a16="http://schemas.microsoft.com/office/drawing/2014/main" id="{32A61F95-2685-4713-86DC-3AFB4225276C}"/>
              </a:ext>
            </a:extLst>
          </p:cNvPr>
          <p:cNvSpPr>
            <a:spLocks noGrp="1"/>
          </p:cNvSpPr>
          <p:nvPr>
            <p:ph type="title"/>
          </p:nvPr>
        </p:nvSpPr>
        <p:spPr>
          <a:xfrm>
            <a:off x="465138" y="632779"/>
            <a:ext cx="11794442" cy="410369"/>
          </a:xfrm>
        </p:spPr>
        <p:txBody>
          <a:bodyPr/>
          <a:lstStyle/>
          <a:p>
            <a:r>
              <a:rPr lang="en-US"/>
              <a:t>Dev Spaces</a:t>
            </a:r>
          </a:p>
        </p:txBody>
      </p:sp>
      <p:sp>
        <p:nvSpPr>
          <p:cNvPr id="14" name="Title 16">
            <a:extLst>
              <a:ext uri="{FF2B5EF4-FFF2-40B4-BE49-F238E27FC236}">
                <a16:creationId xmlns:a16="http://schemas.microsoft.com/office/drawing/2014/main" id="{E6B161DC-5ACA-44E2-96B0-B04CD11433FB}"/>
              </a:ext>
            </a:extLst>
          </p:cNvPr>
          <p:cNvSpPr txBox="1">
            <a:spLocks/>
          </p:cNvSpPr>
          <p:nvPr/>
        </p:nvSpPr>
        <p:spPr>
          <a:xfrm>
            <a:off x="465138" y="2006209"/>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400" b="0" spc="0">
                <a:solidFill>
                  <a:srgbClr val="0078D4"/>
                </a:solidFill>
                <a:latin typeface="Segoe UI" panose="020B0502040204020203" pitchFamily="34" charset="0"/>
              </a:rPr>
              <a:t>͏The “Integration” dev space is running a full baseline version of the entire application</a:t>
            </a:r>
          </a:p>
        </p:txBody>
      </p:sp>
      <p:sp>
        <p:nvSpPr>
          <p:cNvPr id="15" name="Title 16">
            <a:extLst>
              <a:ext uri="{FF2B5EF4-FFF2-40B4-BE49-F238E27FC236}">
                <a16:creationId xmlns:a16="http://schemas.microsoft.com/office/drawing/2014/main" id="{CFB92DCD-B3BB-4340-B366-C428856464BD}"/>
              </a:ext>
            </a:extLst>
          </p:cNvPr>
          <p:cNvSpPr txBox="1">
            <a:spLocks/>
          </p:cNvSpPr>
          <p:nvPr/>
        </p:nvSpPr>
        <p:spPr>
          <a:xfrm>
            <a:off x="465138" y="2822951"/>
            <a:ext cx="338328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400" b="0" spc="0">
                <a:solidFill>
                  <a:srgbClr val="0078D4"/>
                </a:solidFill>
                <a:latin typeface="Segoe UI" panose="020B0502040204020203" pitchFamily="34" charset="0"/>
              </a:rPr>
              <a:t>͏John and Sanjay are collaborating on </a:t>
            </a:r>
            <a:r>
              <a:rPr lang="en-US" sz="1400" b="0" spc="0" err="1">
                <a:solidFill>
                  <a:srgbClr val="0078D4"/>
                </a:solidFill>
                <a:latin typeface="Segoe UI" panose="020B0502040204020203" pitchFamily="34" charset="0"/>
              </a:rPr>
              <a:t>FeatureX</a:t>
            </a:r>
            <a:r>
              <a:rPr lang="en-US" sz="1400" b="0" spc="0">
                <a:solidFill>
                  <a:srgbClr val="0078D4"/>
                </a:solidFill>
                <a:latin typeface="Segoe UI" panose="020B0502040204020203" pitchFamily="34" charset="0"/>
              </a:rPr>
              <a:t>; it is setup as a dev space </a:t>
            </a:r>
            <a:br>
              <a:rPr lang="en-US" sz="1400" b="0" spc="0">
                <a:solidFill>
                  <a:srgbClr val="0078D4"/>
                </a:solidFill>
                <a:latin typeface="Segoe UI" panose="020B0502040204020203" pitchFamily="34" charset="0"/>
              </a:rPr>
            </a:br>
            <a:r>
              <a:rPr lang="en-US" sz="1400" b="0" spc="0">
                <a:solidFill>
                  <a:srgbClr val="0078D4"/>
                </a:solidFill>
                <a:latin typeface="Segoe UI" panose="020B0502040204020203" pitchFamily="34" charset="0"/>
              </a:rPr>
              <a:t>and running all the modified services required to implement a feature</a:t>
            </a:r>
          </a:p>
        </p:txBody>
      </p:sp>
      <p:sp>
        <p:nvSpPr>
          <p:cNvPr id="16" name="Title 16">
            <a:extLst>
              <a:ext uri="{FF2B5EF4-FFF2-40B4-BE49-F238E27FC236}">
                <a16:creationId xmlns:a16="http://schemas.microsoft.com/office/drawing/2014/main" id="{8CD8344B-7A8B-4E9F-A2F9-0271F0BDA9E0}"/>
              </a:ext>
            </a:extLst>
          </p:cNvPr>
          <p:cNvSpPr txBox="1">
            <a:spLocks/>
          </p:cNvSpPr>
          <p:nvPr/>
        </p:nvSpPr>
        <p:spPr>
          <a:xfrm>
            <a:off x="465138" y="3855136"/>
            <a:ext cx="338328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400" b="0" spc="0">
                <a:solidFill>
                  <a:srgbClr val="0078D4"/>
                </a:solidFill>
                <a:latin typeface="Segoe UI" panose="020B0502040204020203" pitchFamily="34" charset="0"/>
              </a:rPr>
              <a:t>͏Code is committed to the master source control</a:t>
            </a:r>
          </a:p>
        </p:txBody>
      </p:sp>
      <p:sp>
        <p:nvSpPr>
          <p:cNvPr id="18" name="Title 16">
            <a:extLst>
              <a:ext uri="{FF2B5EF4-FFF2-40B4-BE49-F238E27FC236}">
                <a16:creationId xmlns:a16="http://schemas.microsoft.com/office/drawing/2014/main" id="{B015350E-550A-4379-944A-8B5F6A1F9C16}"/>
              </a:ext>
            </a:extLst>
          </p:cNvPr>
          <p:cNvSpPr txBox="1">
            <a:spLocks/>
          </p:cNvSpPr>
          <p:nvPr/>
        </p:nvSpPr>
        <p:spPr>
          <a:xfrm>
            <a:off x="465138" y="4456434"/>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4"/>
              <a:defRPr/>
            </a:pPr>
            <a:r>
              <a:rPr lang="en-US" sz="1400" b="0" spc="0">
                <a:solidFill>
                  <a:srgbClr val="0078D4"/>
                </a:solidFill>
                <a:latin typeface="Segoe UI" panose="020B0502040204020203" pitchFamily="34" charset="0"/>
              </a:rPr>
              <a:t>͏A CI/CD pipeline can be triggered to deploy into “Integration,” which updates the team's baseline</a:t>
            </a:r>
          </a:p>
        </p:txBody>
      </p:sp>
      <p:grpSp>
        <p:nvGrpSpPr>
          <p:cNvPr id="6" name="Group 5">
            <a:extLst>
              <a:ext uri="{FF2B5EF4-FFF2-40B4-BE49-F238E27FC236}">
                <a16:creationId xmlns:a16="http://schemas.microsoft.com/office/drawing/2014/main" id="{A4AB5C73-1992-4359-BF2B-7FF099D4AA1B}"/>
              </a:ext>
            </a:extLst>
          </p:cNvPr>
          <p:cNvGrpSpPr/>
          <p:nvPr/>
        </p:nvGrpSpPr>
        <p:grpSpPr>
          <a:xfrm>
            <a:off x="4843003" y="5165165"/>
            <a:ext cx="680330" cy="869064"/>
            <a:chOff x="4688701" y="4659335"/>
            <a:chExt cx="680330" cy="869064"/>
          </a:xfrm>
        </p:grpSpPr>
        <p:sp>
          <p:nvSpPr>
            <p:cNvPr id="25" name="Rectangle: Rounded Corners 24">
              <a:extLst>
                <a:ext uri="{FF2B5EF4-FFF2-40B4-BE49-F238E27FC236}">
                  <a16:creationId xmlns:a16="http://schemas.microsoft.com/office/drawing/2014/main" id="{14B7A52A-569A-44E2-8A0F-F4FA57E9110B}"/>
                </a:ext>
              </a:extLst>
            </p:cNvPr>
            <p:cNvSpPr/>
            <p:nvPr/>
          </p:nvSpPr>
          <p:spPr bwMode="auto">
            <a:xfrm>
              <a:off x="4695110" y="4860887"/>
              <a:ext cx="667512" cy="667512"/>
            </a:xfrm>
            <a:prstGeom prst="roundRect">
              <a:avLst>
                <a:gd name="adj" fmla="val 3125"/>
              </a:avLst>
            </a:prstGeom>
            <a:no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6" name="Title 1">
              <a:extLst>
                <a:ext uri="{FF2B5EF4-FFF2-40B4-BE49-F238E27FC236}">
                  <a16:creationId xmlns:a16="http://schemas.microsoft.com/office/drawing/2014/main" id="{FF6DFC9F-39D6-4AE3-8787-70C9906D764C}"/>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Sanjay</a:t>
              </a:r>
            </a:p>
          </p:txBody>
        </p:sp>
        <p:sp>
          <p:nvSpPr>
            <p:cNvPr id="27" name="people_4" title="Icon of a person">
              <a:extLst>
                <a:ext uri="{FF2B5EF4-FFF2-40B4-BE49-F238E27FC236}">
                  <a16:creationId xmlns:a16="http://schemas.microsoft.com/office/drawing/2014/main" id="{68F66634-C3E8-49FF-9CBA-F0FA3EE30CB6}"/>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accent3">
                  <a:lumMod val="25000"/>
                  <a:lumOff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C03AFF27-684D-4E3B-9C08-31FD0BAB3949}"/>
              </a:ext>
            </a:extLst>
          </p:cNvPr>
          <p:cNvGrpSpPr/>
          <p:nvPr/>
        </p:nvGrpSpPr>
        <p:grpSpPr>
          <a:xfrm>
            <a:off x="4843003" y="4128301"/>
            <a:ext cx="680330" cy="869064"/>
            <a:chOff x="4688701" y="4659335"/>
            <a:chExt cx="680330" cy="869064"/>
          </a:xfrm>
        </p:grpSpPr>
        <p:sp>
          <p:nvSpPr>
            <p:cNvPr id="35" name="Rectangle: Rounded Corners 34">
              <a:extLst>
                <a:ext uri="{FF2B5EF4-FFF2-40B4-BE49-F238E27FC236}">
                  <a16:creationId xmlns:a16="http://schemas.microsoft.com/office/drawing/2014/main" id="{DF3793A2-E2B4-4C56-97AD-B5B1B7E933B2}"/>
                </a:ext>
              </a:extLst>
            </p:cNvPr>
            <p:cNvSpPr/>
            <p:nvPr/>
          </p:nvSpPr>
          <p:spPr bwMode="auto">
            <a:xfrm>
              <a:off x="4695110" y="4860887"/>
              <a:ext cx="667512" cy="667512"/>
            </a:xfrm>
            <a:prstGeom prst="roundRect">
              <a:avLst>
                <a:gd name="adj" fmla="val 3125"/>
              </a:avLst>
            </a:prstGeom>
            <a:no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6" name="Title 1">
              <a:extLst>
                <a:ext uri="{FF2B5EF4-FFF2-40B4-BE49-F238E27FC236}">
                  <a16:creationId xmlns:a16="http://schemas.microsoft.com/office/drawing/2014/main" id="{9DAE935F-1F39-4C53-B4E9-0E41CD9B7304}"/>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John</a:t>
              </a:r>
            </a:p>
          </p:txBody>
        </p:sp>
        <p:sp>
          <p:nvSpPr>
            <p:cNvPr id="37" name="people_4" title="Icon of a person">
              <a:extLst>
                <a:ext uri="{FF2B5EF4-FFF2-40B4-BE49-F238E27FC236}">
                  <a16:creationId xmlns:a16="http://schemas.microsoft.com/office/drawing/2014/main" id="{D1FAC50D-DAA6-4FE9-B107-665F5DD9D258}"/>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F74B7481-3A68-4FA0-B08D-9CFF10510E09}"/>
              </a:ext>
            </a:extLst>
          </p:cNvPr>
          <p:cNvGrpSpPr/>
          <p:nvPr/>
        </p:nvGrpSpPr>
        <p:grpSpPr>
          <a:xfrm>
            <a:off x="4843003" y="3091437"/>
            <a:ext cx="680330" cy="869064"/>
            <a:chOff x="4688701" y="4659335"/>
            <a:chExt cx="680330" cy="869064"/>
          </a:xfrm>
        </p:grpSpPr>
        <p:sp>
          <p:nvSpPr>
            <p:cNvPr id="39" name="Rectangle: Rounded Corners 38">
              <a:extLst>
                <a:ext uri="{FF2B5EF4-FFF2-40B4-BE49-F238E27FC236}">
                  <a16:creationId xmlns:a16="http://schemas.microsoft.com/office/drawing/2014/main" id="{FA797370-66C3-4915-A916-B944FA150424}"/>
                </a:ext>
              </a:extLst>
            </p:cNvPr>
            <p:cNvSpPr/>
            <p:nvPr/>
          </p:nvSpPr>
          <p:spPr bwMode="auto">
            <a:xfrm>
              <a:off x="4695110" y="4860887"/>
              <a:ext cx="667512" cy="667512"/>
            </a:xfrm>
            <a:prstGeom prst="roundRect">
              <a:avLst>
                <a:gd name="adj" fmla="val 3125"/>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0" name="Title 1">
              <a:extLst>
                <a:ext uri="{FF2B5EF4-FFF2-40B4-BE49-F238E27FC236}">
                  <a16:creationId xmlns:a16="http://schemas.microsoft.com/office/drawing/2014/main" id="{D0288D8A-BD4F-4EF7-83BD-E547F98CC0F0}"/>
                </a:ext>
              </a:extLst>
            </p:cNvPr>
            <p:cNvSpPr txBox="1">
              <a:spLocks/>
            </p:cNvSpPr>
            <p:nvPr/>
          </p:nvSpPr>
          <p:spPr>
            <a:xfrm>
              <a:off x="4688701" y="46593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Lisa</a:t>
              </a:r>
            </a:p>
          </p:txBody>
        </p:sp>
        <p:sp>
          <p:nvSpPr>
            <p:cNvPr id="41" name="people_4" title="Icon of a person">
              <a:extLst>
                <a:ext uri="{FF2B5EF4-FFF2-40B4-BE49-F238E27FC236}">
                  <a16:creationId xmlns:a16="http://schemas.microsoft.com/office/drawing/2014/main" id="{C8318EA3-0F44-43FF-9FB2-AF4F3A3B8596}"/>
                </a:ext>
              </a:extLst>
            </p:cNvPr>
            <p:cNvSpPr>
              <a:spLocks noChangeAspect="1" noEditPoints="1"/>
            </p:cNvSpPr>
            <p:nvPr/>
          </p:nvSpPr>
          <p:spPr bwMode="auto">
            <a:xfrm>
              <a:off x="4827123" y="4969098"/>
              <a:ext cx="403486" cy="45109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B03966BF-5B30-4061-99E3-1402F188ADC9}"/>
              </a:ext>
            </a:extLst>
          </p:cNvPr>
          <p:cNvGrpSpPr/>
          <p:nvPr/>
        </p:nvGrpSpPr>
        <p:grpSpPr>
          <a:xfrm>
            <a:off x="6385274" y="3828720"/>
            <a:ext cx="892420" cy="1140051"/>
            <a:chOff x="6507637" y="3391313"/>
            <a:chExt cx="892420" cy="1140051"/>
          </a:xfrm>
        </p:grpSpPr>
        <p:sp>
          <p:nvSpPr>
            <p:cNvPr id="44" name="Rectangle: Rounded Corners 43">
              <a:extLst>
                <a:ext uri="{FF2B5EF4-FFF2-40B4-BE49-F238E27FC236}">
                  <a16:creationId xmlns:a16="http://schemas.microsoft.com/office/drawing/2014/main" id="{713E0AA3-93A3-46CF-873A-D9B609E34D36}"/>
                </a:ext>
              </a:extLst>
            </p:cNvPr>
            <p:cNvSpPr/>
            <p:nvPr/>
          </p:nvSpPr>
          <p:spPr bwMode="auto">
            <a:xfrm>
              <a:off x="6507637" y="3591591"/>
              <a:ext cx="892420" cy="939773"/>
            </a:xfrm>
            <a:prstGeom prst="roundRect">
              <a:avLst>
                <a:gd name="adj" fmla="val 3125"/>
              </a:avLst>
            </a:prstGeom>
            <a:solidFill>
              <a:schemeClr val="bg1"/>
            </a:solidFill>
            <a:ln w="12700">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57" name="Title 1">
              <a:extLst>
                <a:ext uri="{FF2B5EF4-FFF2-40B4-BE49-F238E27FC236}">
                  <a16:creationId xmlns:a16="http://schemas.microsoft.com/office/drawing/2014/main" id="{264B76A5-F004-4608-9B1A-B44BA2460EFD}"/>
                </a:ext>
              </a:extLst>
            </p:cNvPr>
            <p:cNvSpPr txBox="1">
              <a:spLocks/>
            </p:cNvSpPr>
            <p:nvPr/>
          </p:nvSpPr>
          <p:spPr>
            <a:xfrm>
              <a:off x="6613682" y="3391313"/>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John</a:t>
              </a:r>
            </a:p>
          </p:txBody>
        </p:sp>
        <p:sp>
          <p:nvSpPr>
            <p:cNvPr id="58" name="Title 1">
              <a:extLst>
                <a:ext uri="{FF2B5EF4-FFF2-40B4-BE49-F238E27FC236}">
                  <a16:creationId xmlns:a16="http://schemas.microsoft.com/office/drawing/2014/main" id="{8ABA5FBE-04E0-4666-BB43-AD7251C11EEF}"/>
                </a:ext>
              </a:extLst>
            </p:cNvPr>
            <p:cNvSpPr txBox="1">
              <a:spLocks/>
            </p:cNvSpPr>
            <p:nvPr/>
          </p:nvSpPr>
          <p:spPr>
            <a:xfrm>
              <a:off x="6579359" y="3641685"/>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62" name="Group 61">
              <a:extLst>
                <a:ext uri="{FF2B5EF4-FFF2-40B4-BE49-F238E27FC236}">
                  <a16:creationId xmlns:a16="http://schemas.microsoft.com/office/drawing/2014/main" id="{666DA1FF-9840-4916-BCFF-7572CB2D3968}"/>
                </a:ext>
              </a:extLst>
            </p:cNvPr>
            <p:cNvGrpSpPr/>
            <p:nvPr/>
          </p:nvGrpSpPr>
          <p:grpSpPr>
            <a:xfrm>
              <a:off x="6650407" y="3878035"/>
              <a:ext cx="606880" cy="537716"/>
              <a:chOff x="6643006" y="3867150"/>
              <a:chExt cx="606880" cy="537716"/>
            </a:xfrm>
          </p:grpSpPr>
          <p:sp>
            <p:nvSpPr>
              <p:cNvPr id="60" name="Hexagon 59">
                <a:extLst>
                  <a:ext uri="{FF2B5EF4-FFF2-40B4-BE49-F238E27FC236}">
                    <a16:creationId xmlns:a16="http://schemas.microsoft.com/office/drawing/2014/main" id="{DD86678A-8ADD-4EB5-AB2D-EBC31C232F62}"/>
                  </a:ext>
                </a:extLst>
              </p:cNvPr>
              <p:cNvSpPr/>
              <p:nvPr/>
            </p:nvSpPr>
            <p:spPr bwMode="auto">
              <a:xfrm>
                <a:off x="6643006" y="3867150"/>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Hexagon 60">
                <a:extLst>
                  <a:ext uri="{FF2B5EF4-FFF2-40B4-BE49-F238E27FC236}">
                    <a16:creationId xmlns:a16="http://schemas.microsoft.com/office/drawing/2014/main" id="{BF6AF221-10F5-4D44-A8C8-6D6D5017DD7D}"/>
                  </a:ext>
                </a:extLst>
              </p:cNvPr>
              <p:cNvSpPr/>
              <p:nvPr/>
            </p:nvSpPr>
            <p:spPr bwMode="auto">
              <a:xfrm>
                <a:off x="6926035" y="4125685"/>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64104412-0FD3-4BF3-82C0-E44F18520A7F}"/>
              </a:ext>
            </a:extLst>
          </p:cNvPr>
          <p:cNvGrpSpPr/>
          <p:nvPr/>
        </p:nvGrpSpPr>
        <p:grpSpPr>
          <a:xfrm>
            <a:off x="6385274" y="5113236"/>
            <a:ext cx="892420" cy="1140051"/>
            <a:chOff x="6494030" y="4213185"/>
            <a:chExt cx="892420" cy="1140051"/>
          </a:xfrm>
        </p:grpSpPr>
        <p:sp>
          <p:nvSpPr>
            <p:cNvPr id="65" name="Rectangle: Rounded Corners 64">
              <a:extLst>
                <a:ext uri="{FF2B5EF4-FFF2-40B4-BE49-F238E27FC236}">
                  <a16:creationId xmlns:a16="http://schemas.microsoft.com/office/drawing/2014/main" id="{955F93BD-B8F8-49C9-A096-9F03A47D858B}"/>
                </a:ext>
              </a:extLst>
            </p:cNvPr>
            <p:cNvSpPr/>
            <p:nvPr/>
          </p:nvSpPr>
          <p:spPr bwMode="auto">
            <a:xfrm>
              <a:off x="6494030" y="4413463"/>
              <a:ext cx="892420" cy="939773"/>
            </a:xfrm>
            <a:prstGeom prst="roundRect">
              <a:avLst>
                <a:gd name="adj" fmla="val 3125"/>
              </a:avLst>
            </a:prstGeom>
            <a:solidFill>
              <a:schemeClr val="bg1"/>
            </a:solidFill>
            <a:ln w="12700">
              <a:solidFill>
                <a:schemeClr val="accent3">
                  <a:lumMod val="25000"/>
                  <a:lumOff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6" name="Title 1">
              <a:extLst>
                <a:ext uri="{FF2B5EF4-FFF2-40B4-BE49-F238E27FC236}">
                  <a16:creationId xmlns:a16="http://schemas.microsoft.com/office/drawing/2014/main" id="{E058BF29-C872-4E48-A08D-0C8B66882077}"/>
                </a:ext>
              </a:extLst>
            </p:cNvPr>
            <p:cNvSpPr txBox="1">
              <a:spLocks/>
            </p:cNvSpPr>
            <p:nvPr/>
          </p:nvSpPr>
          <p:spPr>
            <a:xfrm>
              <a:off x="6600075" y="421318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Sanjay</a:t>
              </a:r>
            </a:p>
          </p:txBody>
        </p:sp>
        <p:sp>
          <p:nvSpPr>
            <p:cNvPr id="67" name="Title 1">
              <a:extLst>
                <a:ext uri="{FF2B5EF4-FFF2-40B4-BE49-F238E27FC236}">
                  <a16:creationId xmlns:a16="http://schemas.microsoft.com/office/drawing/2014/main" id="{608D1F36-1C76-469B-AD8D-A43D69D15798}"/>
                </a:ext>
              </a:extLst>
            </p:cNvPr>
            <p:cNvSpPr txBox="1">
              <a:spLocks/>
            </p:cNvSpPr>
            <p:nvPr/>
          </p:nvSpPr>
          <p:spPr>
            <a:xfrm>
              <a:off x="6565752" y="4463557"/>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69" name="Group 68">
              <a:extLst>
                <a:ext uri="{FF2B5EF4-FFF2-40B4-BE49-F238E27FC236}">
                  <a16:creationId xmlns:a16="http://schemas.microsoft.com/office/drawing/2014/main" id="{69E1117B-FF49-4E3F-9C10-14135CA19304}"/>
                </a:ext>
              </a:extLst>
            </p:cNvPr>
            <p:cNvGrpSpPr/>
            <p:nvPr/>
          </p:nvGrpSpPr>
          <p:grpSpPr>
            <a:xfrm>
              <a:off x="6635821" y="4691743"/>
              <a:ext cx="608838" cy="567650"/>
              <a:chOff x="6673705" y="3853544"/>
              <a:chExt cx="608838" cy="567650"/>
            </a:xfrm>
            <a:solidFill>
              <a:schemeClr val="accent3">
                <a:lumMod val="25000"/>
                <a:lumOff val="75000"/>
                <a:alpha val="25000"/>
              </a:schemeClr>
            </a:solidFill>
          </p:grpSpPr>
          <p:sp>
            <p:nvSpPr>
              <p:cNvPr id="70" name="Hexagon 69">
                <a:extLst>
                  <a:ext uri="{FF2B5EF4-FFF2-40B4-BE49-F238E27FC236}">
                    <a16:creationId xmlns:a16="http://schemas.microsoft.com/office/drawing/2014/main" id="{E7F1ED4F-1DA9-4AA9-A200-A200C4A00600}"/>
                  </a:ext>
                </a:extLst>
              </p:cNvPr>
              <p:cNvSpPr/>
              <p:nvPr/>
            </p:nvSpPr>
            <p:spPr bwMode="auto">
              <a:xfrm>
                <a:off x="6958692" y="3986893"/>
                <a:ext cx="323851" cy="279181"/>
              </a:xfrm>
              <a:prstGeom prst="hexagon">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Flowchart: Magnetic Disk 70">
                <a:extLst>
                  <a:ext uri="{FF2B5EF4-FFF2-40B4-BE49-F238E27FC236}">
                    <a16:creationId xmlns:a16="http://schemas.microsoft.com/office/drawing/2014/main" id="{F9369B80-B872-4042-9722-49ABCE10C9D5}"/>
                  </a:ext>
                </a:extLst>
              </p:cNvPr>
              <p:cNvSpPr/>
              <p:nvPr/>
            </p:nvSpPr>
            <p:spPr bwMode="auto">
              <a:xfrm>
                <a:off x="6673705" y="4142013"/>
                <a:ext cx="230559" cy="279181"/>
              </a:xfrm>
              <a:prstGeom prst="flowChartMagneticDisk">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Hexagon 71">
                <a:extLst>
                  <a:ext uri="{FF2B5EF4-FFF2-40B4-BE49-F238E27FC236}">
                    <a16:creationId xmlns:a16="http://schemas.microsoft.com/office/drawing/2014/main" id="{9ADCF610-BDB9-4FAA-A920-FF1E839507FF}"/>
                  </a:ext>
                </a:extLst>
              </p:cNvPr>
              <p:cNvSpPr/>
              <p:nvPr/>
            </p:nvSpPr>
            <p:spPr bwMode="auto">
              <a:xfrm>
                <a:off x="6705599" y="3853544"/>
                <a:ext cx="235459" cy="202981"/>
              </a:xfrm>
              <a:prstGeom prst="hexagon">
                <a:avLst/>
              </a:prstGeom>
              <a:grp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7BBED545-5C46-4CEF-A9A5-D8A2B497A7F3}"/>
              </a:ext>
            </a:extLst>
          </p:cNvPr>
          <p:cNvGrpSpPr/>
          <p:nvPr/>
        </p:nvGrpSpPr>
        <p:grpSpPr>
          <a:xfrm>
            <a:off x="7549999" y="2872379"/>
            <a:ext cx="892420" cy="1140051"/>
            <a:chOff x="7590967" y="2343658"/>
            <a:chExt cx="892420" cy="1140051"/>
          </a:xfrm>
        </p:grpSpPr>
        <p:sp>
          <p:nvSpPr>
            <p:cNvPr id="77" name="Rectangle: Rounded Corners 76">
              <a:extLst>
                <a:ext uri="{FF2B5EF4-FFF2-40B4-BE49-F238E27FC236}">
                  <a16:creationId xmlns:a16="http://schemas.microsoft.com/office/drawing/2014/main" id="{B13301C8-C19D-4890-B924-997F7A9154A2}"/>
                </a:ext>
              </a:extLst>
            </p:cNvPr>
            <p:cNvSpPr/>
            <p:nvPr/>
          </p:nvSpPr>
          <p:spPr bwMode="auto">
            <a:xfrm>
              <a:off x="7590967" y="2543936"/>
              <a:ext cx="892420" cy="939773"/>
            </a:xfrm>
            <a:prstGeom prst="roundRect">
              <a:avLst>
                <a:gd name="adj" fmla="val 3125"/>
              </a:avLst>
            </a:prstGeom>
            <a:solidFill>
              <a:schemeClr val="bg1"/>
            </a:solidFill>
            <a:ln w="127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8" name="Title 1">
              <a:extLst>
                <a:ext uri="{FF2B5EF4-FFF2-40B4-BE49-F238E27FC236}">
                  <a16:creationId xmlns:a16="http://schemas.microsoft.com/office/drawing/2014/main" id="{D0C15337-B745-4894-AF95-CCEBBA1C48DF}"/>
                </a:ext>
              </a:extLst>
            </p:cNvPr>
            <p:cNvSpPr txBox="1">
              <a:spLocks/>
            </p:cNvSpPr>
            <p:nvPr/>
          </p:nvSpPr>
          <p:spPr>
            <a:xfrm>
              <a:off x="7697012" y="234365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Lisa</a:t>
              </a:r>
            </a:p>
          </p:txBody>
        </p:sp>
        <p:sp>
          <p:nvSpPr>
            <p:cNvPr id="79" name="Title 1">
              <a:extLst>
                <a:ext uri="{FF2B5EF4-FFF2-40B4-BE49-F238E27FC236}">
                  <a16:creationId xmlns:a16="http://schemas.microsoft.com/office/drawing/2014/main" id="{ED8C0F37-65CB-4243-8988-B423389A858E}"/>
                </a:ext>
              </a:extLst>
            </p:cNvPr>
            <p:cNvSpPr txBox="1">
              <a:spLocks/>
            </p:cNvSpPr>
            <p:nvPr/>
          </p:nvSpPr>
          <p:spPr>
            <a:xfrm>
              <a:off x="7662689" y="2594030"/>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08" name="Group 107">
              <a:extLst>
                <a:ext uri="{FF2B5EF4-FFF2-40B4-BE49-F238E27FC236}">
                  <a16:creationId xmlns:a16="http://schemas.microsoft.com/office/drawing/2014/main" id="{816EFBB8-9BFB-4E63-A26C-4BC6C858A230}"/>
                </a:ext>
              </a:extLst>
            </p:cNvPr>
            <p:cNvGrpSpPr/>
            <p:nvPr/>
          </p:nvGrpSpPr>
          <p:grpSpPr>
            <a:xfrm>
              <a:off x="7763016" y="2862659"/>
              <a:ext cx="548322" cy="481130"/>
              <a:chOff x="7803181" y="2862659"/>
              <a:chExt cx="548322" cy="481130"/>
            </a:xfrm>
          </p:grpSpPr>
          <p:sp>
            <p:nvSpPr>
              <p:cNvPr id="81" name="Hexagon 80">
                <a:extLst>
                  <a:ext uri="{FF2B5EF4-FFF2-40B4-BE49-F238E27FC236}">
                    <a16:creationId xmlns:a16="http://schemas.microsoft.com/office/drawing/2014/main" id="{BEEE6BBD-52D6-4553-BD2C-83B1722D7120}"/>
                  </a:ext>
                </a:extLst>
              </p:cNvPr>
              <p:cNvSpPr/>
              <p:nvPr/>
            </p:nvSpPr>
            <p:spPr bwMode="auto">
              <a:xfrm>
                <a:off x="7803181" y="2862659"/>
                <a:ext cx="323851" cy="279181"/>
              </a:xfrm>
              <a:prstGeom prst="hexagon">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Isosceles Triangle 106">
                <a:extLst>
                  <a:ext uri="{FF2B5EF4-FFF2-40B4-BE49-F238E27FC236}">
                    <a16:creationId xmlns:a16="http://schemas.microsoft.com/office/drawing/2014/main" id="{CCD86FB1-00C1-4A91-A954-CBCE4799331C}"/>
                  </a:ext>
                </a:extLst>
              </p:cNvPr>
              <p:cNvSpPr/>
              <p:nvPr/>
            </p:nvSpPr>
            <p:spPr bwMode="auto">
              <a:xfrm>
                <a:off x="8027652" y="3064608"/>
                <a:ext cx="323851" cy="279181"/>
              </a:xfrm>
              <a:prstGeom prst="triangle">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4" name="Group 93">
            <a:extLst>
              <a:ext uri="{FF2B5EF4-FFF2-40B4-BE49-F238E27FC236}">
                <a16:creationId xmlns:a16="http://schemas.microsoft.com/office/drawing/2014/main" id="{F4881D8D-982E-4375-864A-02A1006987E9}"/>
              </a:ext>
            </a:extLst>
          </p:cNvPr>
          <p:cNvGrpSpPr/>
          <p:nvPr/>
        </p:nvGrpSpPr>
        <p:grpSpPr>
          <a:xfrm>
            <a:off x="7549999" y="4162796"/>
            <a:ext cx="892420" cy="1756415"/>
            <a:chOff x="7591712" y="3558535"/>
            <a:chExt cx="892420" cy="1756415"/>
          </a:xfrm>
        </p:grpSpPr>
        <p:sp>
          <p:nvSpPr>
            <p:cNvPr id="84" name="Rectangle: Rounded Corners 83">
              <a:extLst>
                <a:ext uri="{FF2B5EF4-FFF2-40B4-BE49-F238E27FC236}">
                  <a16:creationId xmlns:a16="http://schemas.microsoft.com/office/drawing/2014/main" id="{2FD37940-F9B8-4B22-863F-290D151EFB14}"/>
                </a:ext>
              </a:extLst>
            </p:cNvPr>
            <p:cNvSpPr/>
            <p:nvPr/>
          </p:nvSpPr>
          <p:spPr bwMode="auto">
            <a:xfrm>
              <a:off x="7591712" y="3758813"/>
              <a:ext cx="892420" cy="1556137"/>
            </a:xfrm>
            <a:prstGeom prst="roundRect">
              <a:avLst>
                <a:gd name="adj" fmla="val 3125"/>
              </a:avLst>
            </a:prstGeom>
            <a:solidFill>
              <a:schemeClr val="bg1"/>
            </a:solidFill>
            <a:ln w="12700">
              <a:gradFill>
                <a:gsLst>
                  <a:gs pos="0">
                    <a:srgbClr val="00B050"/>
                  </a:gs>
                  <a:gs pos="100000">
                    <a:schemeClr val="accent3">
                      <a:lumMod val="25000"/>
                      <a:lumOff val="75000"/>
                    </a:schemeClr>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5" name="Title 1">
              <a:extLst>
                <a:ext uri="{FF2B5EF4-FFF2-40B4-BE49-F238E27FC236}">
                  <a16:creationId xmlns:a16="http://schemas.microsoft.com/office/drawing/2014/main" id="{52F15FF2-9A93-4721-82EC-64A0468141D1}"/>
                </a:ext>
              </a:extLst>
            </p:cNvPr>
            <p:cNvSpPr txBox="1">
              <a:spLocks/>
            </p:cNvSpPr>
            <p:nvPr/>
          </p:nvSpPr>
          <p:spPr>
            <a:xfrm>
              <a:off x="7697757" y="355853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err="1">
                  <a:solidFill>
                    <a:srgbClr val="000000"/>
                  </a:solidFill>
                </a:rPr>
                <a:t>FeatureX</a:t>
              </a:r>
              <a:endParaRPr lang="en-US">
                <a:solidFill>
                  <a:srgbClr val="000000"/>
                </a:solidFill>
              </a:endParaRPr>
            </a:p>
          </p:txBody>
        </p:sp>
        <p:sp>
          <p:nvSpPr>
            <p:cNvPr id="86" name="Title 1">
              <a:extLst>
                <a:ext uri="{FF2B5EF4-FFF2-40B4-BE49-F238E27FC236}">
                  <a16:creationId xmlns:a16="http://schemas.microsoft.com/office/drawing/2014/main" id="{1FF3DE9A-6EE1-49F9-A750-AB1ACC710D78}"/>
                </a:ext>
              </a:extLst>
            </p:cNvPr>
            <p:cNvSpPr txBox="1">
              <a:spLocks/>
            </p:cNvSpPr>
            <p:nvPr/>
          </p:nvSpPr>
          <p:spPr>
            <a:xfrm>
              <a:off x="7663434" y="3808907"/>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93" name="Group 92">
              <a:extLst>
                <a:ext uri="{FF2B5EF4-FFF2-40B4-BE49-F238E27FC236}">
                  <a16:creationId xmlns:a16="http://schemas.microsoft.com/office/drawing/2014/main" id="{B0F34BEB-EE80-4FAF-B4E9-FA4C012F9552}"/>
                </a:ext>
              </a:extLst>
            </p:cNvPr>
            <p:cNvGrpSpPr/>
            <p:nvPr/>
          </p:nvGrpSpPr>
          <p:grpSpPr>
            <a:xfrm>
              <a:off x="7709990" y="4075197"/>
              <a:ext cx="655865" cy="1111937"/>
              <a:chOff x="7726318" y="4099689"/>
              <a:chExt cx="655865" cy="1111937"/>
            </a:xfrm>
          </p:grpSpPr>
          <p:sp>
            <p:nvSpPr>
              <p:cNvPr id="88" name="Hexagon 87">
                <a:extLst>
                  <a:ext uri="{FF2B5EF4-FFF2-40B4-BE49-F238E27FC236}">
                    <a16:creationId xmlns:a16="http://schemas.microsoft.com/office/drawing/2014/main" id="{926C1A40-80DC-488C-AA71-15687CEDC917}"/>
                  </a:ext>
                </a:extLst>
              </p:cNvPr>
              <p:cNvSpPr/>
              <p:nvPr/>
            </p:nvSpPr>
            <p:spPr bwMode="auto">
              <a:xfrm>
                <a:off x="7726318" y="4499735"/>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Hexagon 88">
                <a:extLst>
                  <a:ext uri="{FF2B5EF4-FFF2-40B4-BE49-F238E27FC236}">
                    <a16:creationId xmlns:a16="http://schemas.microsoft.com/office/drawing/2014/main" id="{A5623EF2-5F63-4C40-932B-4455AAFD37AF}"/>
                  </a:ext>
                </a:extLst>
              </p:cNvPr>
              <p:cNvSpPr/>
              <p:nvPr/>
            </p:nvSpPr>
            <p:spPr bwMode="auto">
              <a:xfrm>
                <a:off x="8058332" y="4771878"/>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Hexagon 89">
                <a:extLst>
                  <a:ext uri="{FF2B5EF4-FFF2-40B4-BE49-F238E27FC236}">
                    <a16:creationId xmlns:a16="http://schemas.microsoft.com/office/drawing/2014/main" id="{EA10BFF7-9562-4EBA-9EF2-ACAA5C7B35E4}"/>
                  </a:ext>
                </a:extLst>
              </p:cNvPr>
              <p:cNvSpPr/>
              <p:nvPr/>
            </p:nvSpPr>
            <p:spPr bwMode="auto">
              <a:xfrm>
                <a:off x="7810714" y="4099689"/>
                <a:ext cx="323851" cy="2791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1" name="Flowchart: Magnetic Disk 90">
                <a:extLst>
                  <a:ext uri="{FF2B5EF4-FFF2-40B4-BE49-F238E27FC236}">
                    <a16:creationId xmlns:a16="http://schemas.microsoft.com/office/drawing/2014/main" id="{94AA0F59-E0D1-4565-A188-724563F6AFCB}"/>
                  </a:ext>
                </a:extLst>
              </p:cNvPr>
              <p:cNvSpPr/>
              <p:nvPr/>
            </p:nvSpPr>
            <p:spPr bwMode="auto">
              <a:xfrm>
                <a:off x="7737999" y="4932445"/>
                <a:ext cx="230559" cy="279181"/>
              </a:xfrm>
              <a:prstGeom prst="flowChartMagneticDisk">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Hexagon 91">
                <a:extLst>
                  <a:ext uri="{FF2B5EF4-FFF2-40B4-BE49-F238E27FC236}">
                    <a16:creationId xmlns:a16="http://schemas.microsoft.com/office/drawing/2014/main" id="{453312B2-36A4-48F6-B119-FEADB6D1D439}"/>
                  </a:ext>
                </a:extLst>
              </p:cNvPr>
              <p:cNvSpPr/>
              <p:nvPr/>
            </p:nvSpPr>
            <p:spPr bwMode="auto">
              <a:xfrm>
                <a:off x="8142729" y="4423541"/>
                <a:ext cx="235459" cy="2029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3978D86C-71EA-4988-BFC2-ED0ADDF711B0}"/>
              </a:ext>
            </a:extLst>
          </p:cNvPr>
          <p:cNvGrpSpPr/>
          <p:nvPr/>
        </p:nvGrpSpPr>
        <p:grpSpPr>
          <a:xfrm>
            <a:off x="8714724" y="3516301"/>
            <a:ext cx="1315049" cy="2163882"/>
            <a:chOff x="8774881" y="3507200"/>
            <a:chExt cx="1315049" cy="2163882"/>
          </a:xfrm>
        </p:grpSpPr>
        <p:sp>
          <p:nvSpPr>
            <p:cNvPr id="97" name="Rectangle: Rounded Corners 96">
              <a:extLst>
                <a:ext uri="{FF2B5EF4-FFF2-40B4-BE49-F238E27FC236}">
                  <a16:creationId xmlns:a16="http://schemas.microsoft.com/office/drawing/2014/main" id="{6A53CECA-827C-4E7F-AB59-F88F6DE734EE}"/>
                </a:ext>
              </a:extLst>
            </p:cNvPr>
            <p:cNvSpPr/>
            <p:nvPr/>
          </p:nvSpPr>
          <p:spPr bwMode="auto">
            <a:xfrm>
              <a:off x="8774881" y="3707478"/>
              <a:ext cx="1315049" cy="1963604"/>
            </a:xfrm>
            <a:prstGeom prst="roundRect">
              <a:avLst>
                <a:gd name="adj" fmla="val 3125"/>
              </a:avLst>
            </a:prstGeom>
            <a:solidFill>
              <a:schemeClr val="bg1"/>
            </a:solidFill>
            <a:ln w="12700">
              <a:gradFill>
                <a:gsLst>
                  <a:gs pos="50000">
                    <a:srgbClr val="00B050"/>
                  </a:gs>
                  <a:gs pos="0">
                    <a:srgbClr val="FF0000"/>
                  </a:gs>
                  <a:gs pos="100000">
                    <a:schemeClr val="accent3">
                      <a:lumMod val="25000"/>
                      <a:lumOff val="75000"/>
                    </a:schemeClr>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8" name="Title 1">
              <a:extLst>
                <a:ext uri="{FF2B5EF4-FFF2-40B4-BE49-F238E27FC236}">
                  <a16:creationId xmlns:a16="http://schemas.microsoft.com/office/drawing/2014/main" id="{72D72BFE-B3E4-46C2-9A7A-1FEED284AAEE}"/>
                </a:ext>
              </a:extLst>
            </p:cNvPr>
            <p:cNvSpPr txBox="1">
              <a:spLocks/>
            </p:cNvSpPr>
            <p:nvPr/>
          </p:nvSpPr>
          <p:spPr>
            <a:xfrm>
              <a:off x="9092240" y="3507200"/>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Integration</a:t>
              </a:r>
            </a:p>
          </p:txBody>
        </p:sp>
        <p:sp>
          <p:nvSpPr>
            <p:cNvPr id="99" name="Title 1">
              <a:extLst>
                <a:ext uri="{FF2B5EF4-FFF2-40B4-BE49-F238E27FC236}">
                  <a16:creationId xmlns:a16="http://schemas.microsoft.com/office/drawing/2014/main" id="{D8663931-5803-4A73-90E6-5CEE898BF70B}"/>
                </a:ext>
              </a:extLst>
            </p:cNvPr>
            <p:cNvSpPr txBox="1">
              <a:spLocks/>
            </p:cNvSpPr>
            <p:nvPr/>
          </p:nvSpPr>
          <p:spPr>
            <a:xfrm>
              <a:off x="9057917" y="3757572"/>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11" name="Group 110">
              <a:extLst>
                <a:ext uri="{FF2B5EF4-FFF2-40B4-BE49-F238E27FC236}">
                  <a16:creationId xmlns:a16="http://schemas.microsoft.com/office/drawing/2014/main" id="{8A9ED232-372C-4E13-8EFE-1C1566B01B40}"/>
                </a:ext>
              </a:extLst>
            </p:cNvPr>
            <p:cNvGrpSpPr/>
            <p:nvPr/>
          </p:nvGrpSpPr>
          <p:grpSpPr>
            <a:xfrm>
              <a:off x="8906215" y="4235003"/>
              <a:ext cx="1052381" cy="1022409"/>
              <a:chOff x="8893160" y="4018796"/>
              <a:chExt cx="1052381" cy="1022409"/>
            </a:xfrm>
          </p:grpSpPr>
          <p:sp>
            <p:nvSpPr>
              <p:cNvPr id="101" name="Hexagon 100">
                <a:extLst>
                  <a:ext uri="{FF2B5EF4-FFF2-40B4-BE49-F238E27FC236}">
                    <a16:creationId xmlns:a16="http://schemas.microsoft.com/office/drawing/2014/main" id="{DB7F1592-1133-4525-8DD9-E3D4D108410B}"/>
                  </a:ext>
                </a:extLst>
              </p:cNvPr>
              <p:cNvSpPr/>
              <p:nvPr/>
            </p:nvSpPr>
            <p:spPr bwMode="auto">
              <a:xfrm>
                <a:off x="8893160" y="4468951"/>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Hexagon 101">
                <a:extLst>
                  <a:ext uri="{FF2B5EF4-FFF2-40B4-BE49-F238E27FC236}">
                    <a16:creationId xmlns:a16="http://schemas.microsoft.com/office/drawing/2014/main" id="{F23DC110-6D4E-401F-8CD9-75252EBBB881}"/>
                  </a:ext>
                </a:extLst>
              </p:cNvPr>
              <p:cNvSpPr/>
              <p:nvPr/>
            </p:nvSpPr>
            <p:spPr bwMode="auto">
              <a:xfrm>
                <a:off x="9621690" y="4123986"/>
                <a:ext cx="323851" cy="279181"/>
              </a:xfrm>
              <a:prstGeom prst="hexagon">
                <a:avLst/>
              </a:prstGeom>
              <a:solidFill>
                <a:srgbClr val="00B050">
                  <a:alpha val="25000"/>
                </a:srgbClr>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Hexagon 102">
                <a:extLst>
                  <a:ext uri="{FF2B5EF4-FFF2-40B4-BE49-F238E27FC236}">
                    <a16:creationId xmlns:a16="http://schemas.microsoft.com/office/drawing/2014/main" id="{53E24253-A464-4F47-8413-779EFC258B7F}"/>
                  </a:ext>
                </a:extLst>
              </p:cNvPr>
              <p:cNvSpPr/>
              <p:nvPr/>
            </p:nvSpPr>
            <p:spPr bwMode="auto">
              <a:xfrm>
                <a:off x="9621690" y="4613942"/>
                <a:ext cx="323851" cy="2791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Flowchart: Magnetic Disk 103">
                <a:extLst>
                  <a:ext uri="{FF2B5EF4-FFF2-40B4-BE49-F238E27FC236}">
                    <a16:creationId xmlns:a16="http://schemas.microsoft.com/office/drawing/2014/main" id="{B4167319-0F55-459F-AB91-7785CA04C5AD}"/>
                  </a:ext>
                </a:extLst>
              </p:cNvPr>
              <p:cNvSpPr/>
              <p:nvPr/>
            </p:nvSpPr>
            <p:spPr bwMode="auto">
              <a:xfrm>
                <a:off x="9242674" y="4762024"/>
                <a:ext cx="230559" cy="279181"/>
              </a:xfrm>
              <a:prstGeom prst="flowChartMagneticDisk">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Hexagon 104">
                <a:extLst>
                  <a:ext uri="{FF2B5EF4-FFF2-40B4-BE49-F238E27FC236}">
                    <a16:creationId xmlns:a16="http://schemas.microsoft.com/office/drawing/2014/main" id="{96694CD8-23EB-4515-910A-277EE65A0661}"/>
                  </a:ext>
                </a:extLst>
              </p:cNvPr>
              <p:cNvSpPr/>
              <p:nvPr/>
            </p:nvSpPr>
            <p:spPr bwMode="auto">
              <a:xfrm>
                <a:off x="9328584" y="4023395"/>
                <a:ext cx="235459" cy="202981"/>
              </a:xfrm>
              <a:prstGeom prst="hexagon">
                <a:avLst/>
              </a:prstGeom>
              <a:solidFill>
                <a:schemeClr val="accent3">
                  <a:lumMod val="25000"/>
                  <a:lumOff val="75000"/>
                  <a:alpha val="25000"/>
                </a:schemeClr>
              </a:solidFill>
              <a:ln w="12700">
                <a:solidFill>
                  <a:schemeClr val="accent3">
                    <a:lumMod val="25000"/>
                    <a:lumOff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Hexagon 105">
                <a:extLst>
                  <a:ext uri="{FF2B5EF4-FFF2-40B4-BE49-F238E27FC236}">
                    <a16:creationId xmlns:a16="http://schemas.microsoft.com/office/drawing/2014/main" id="{4239DDB9-CB43-4E62-94A4-1828BD937569}"/>
                  </a:ext>
                </a:extLst>
              </p:cNvPr>
              <p:cNvSpPr/>
              <p:nvPr/>
            </p:nvSpPr>
            <p:spPr bwMode="auto">
              <a:xfrm>
                <a:off x="9284388" y="4368964"/>
                <a:ext cx="323851" cy="279181"/>
              </a:xfrm>
              <a:prstGeom prst="hexagon">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Isosceles Triangle 108">
                <a:extLst>
                  <a:ext uri="{FF2B5EF4-FFF2-40B4-BE49-F238E27FC236}">
                    <a16:creationId xmlns:a16="http://schemas.microsoft.com/office/drawing/2014/main" id="{59A2A680-4DB5-4F63-9041-9166FF50B7BF}"/>
                  </a:ext>
                </a:extLst>
              </p:cNvPr>
              <p:cNvSpPr/>
              <p:nvPr/>
            </p:nvSpPr>
            <p:spPr bwMode="auto">
              <a:xfrm>
                <a:off x="8946182" y="4018796"/>
                <a:ext cx="323851" cy="279181"/>
              </a:xfrm>
              <a:prstGeom prst="triangle">
                <a:avLst/>
              </a:prstGeom>
              <a:solidFill>
                <a:srgbClr val="FF5D5D">
                  <a:alpha val="25000"/>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3" name="Group 112">
            <a:extLst>
              <a:ext uri="{FF2B5EF4-FFF2-40B4-BE49-F238E27FC236}">
                <a16:creationId xmlns:a16="http://schemas.microsoft.com/office/drawing/2014/main" id="{F9605D5A-C495-4585-8D24-A558CC514774}"/>
              </a:ext>
            </a:extLst>
          </p:cNvPr>
          <p:cNvGrpSpPr/>
          <p:nvPr/>
        </p:nvGrpSpPr>
        <p:grpSpPr>
          <a:xfrm>
            <a:off x="10302077" y="3516301"/>
            <a:ext cx="1315049" cy="2163882"/>
            <a:chOff x="8774881" y="3507200"/>
            <a:chExt cx="1315049" cy="2163882"/>
          </a:xfrm>
        </p:grpSpPr>
        <p:sp>
          <p:nvSpPr>
            <p:cNvPr id="114" name="Rectangle: Rounded Corners 113">
              <a:extLst>
                <a:ext uri="{FF2B5EF4-FFF2-40B4-BE49-F238E27FC236}">
                  <a16:creationId xmlns:a16="http://schemas.microsoft.com/office/drawing/2014/main" id="{A98B7DC7-21EE-4356-8723-AE3408AEDC5E}"/>
                </a:ext>
              </a:extLst>
            </p:cNvPr>
            <p:cNvSpPr/>
            <p:nvPr/>
          </p:nvSpPr>
          <p:spPr bwMode="auto">
            <a:xfrm>
              <a:off x="8774881" y="3707478"/>
              <a:ext cx="1315049" cy="1963604"/>
            </a:xfrm>
            <a:prstGeom prst="roundRect">
              <a:avLst>
                <a:gd name="adj" fmla="val 3125"/>
              </a:avLst>
            </a:prstGeom>
            <a:solidFill>
              <a:schemeClr val="bg1"/>
            </a:solid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5" name="Title 1">
              <a:extLst>
                <a:ext uri="{FF2B5EF4-FFF2-40B4-BE49-F238E27FC236}">
                  <a16:creationId xmlns:a16="http://schemas.microsoft.com/office/drawing/2014/main" id="{5C005672-55A3-4210-BF55-2863F83DF453}"/>
                </a:ext>
              </a:extLst>
            </p:cNvPr>
            <p:cNvSpPr txBox="1">
              <a:spLocks/>
            </p:cNvSpPr>
            <p:nvPr/>
          </p:nvSpPr>
          <p:spPr>
            <a:xfrm>
              <a:off x="9092240" y="3507200"/>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Production</a:t>
              </a:r>
            </a:p>
          </p:txBody>
        </p:sp>
        <p:sp>
          <p:nvSpPr>
            <p:cNvPr id="116" name="Title 1">
              <a:extLst>
                <a:ext uri="{FF2B5EF4-FFF2-40B4-BE49-F238E27FC236}">
                  <a16:creationId xmlns:a16="http://schemas.microsoft.com/office/drawing/2014/main" id="{3CE0D366-336A-49D2-8F09-D3984F314562}"/>
                </a:ext>
              </a:extLst>
            </p:cNvPr>
            <p:cNvSpPr txBox="1">
              <a:spLocks/>
            </p:cNvSpPr>
            <p:nvPr/>
          </p:nvSpPr>
          <p:spPr>
            <a:xfrm>
              <a:off x="9057917" y="3757572"/>
              <a:ext cx="748976"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i="1">
                  <a:solidFill>
                    <a:srgbClr val="000000"/>
                  </a:solidFill>
                  <a:latin typeface="Segoe UI" panose="020B0502040204020203" pitchFamily="34" charset="0"/>
                  <a:cs typeface="Segoe UI" panose="020B0502040204020203" pitchFamily="34" charset="0"/>
                </a:rPr>
                <a:t>namespace</a:t>
              </a:r>
            </a:p>
          </p:txBody>
        </p:sp>
        <p:grpSp>
          <p:nvGrpSpPr>
            <p:cNvPr id="117" name="Group 116">
              <a:extLst>
                <a:ext uri="{FF2B5EF4-FFF2-40B4-BE49-F238E27FC236}">
                  <a16:creationId xmlns:a16="http://schemas.microsoft.com/office/drawing/2014/main" id="{69BADFB7-8AFD-4376-B5CC-746A19A5C45F}"/>
                </a:ext>
              </a:extLst>
            </p:cNvPr>
            <p:cNvGrpSpPr/>
            <p:nvPr/>
          </p:nvGrpSpPr>
          <p:grpSpPr>
            <a:xfrm>
              <a:off x="8906215" y="4235003"/>
              <a:ext cx="1052381" cy="1022409"/>
              <a:chOff x="8893160" y="4018796"/>
              <a:chExt cx="1052381" cy="1022409"/>
            </a:xfrm>
          </p:grpSpPr>
          <p:sp>
            <p:nvSpPr>
              <p:cNvPr id="118" name="Hexagon 117">
                <a:extLst>
                  <a:ext uri="{FF2B5EF4-FFF2-40B4-BE49-F238E27FC236}">
                    <a16:creationId xmlns:a16="http://schemas.microsoft.com/office/drawing/2014/main" id="{BF121C47-C77F-4DC3-B583-181527C94B60}"/>
                  </a:ext>
                </a:extLst>
              </p:cNvPr>
              <p:cNvSpPr/>
              <p:nvPr/>
            </p:nvSpPr>
            <p:spPr bwMode="auto">
              <a:xfrm>
                <a:off x="8893160" y="4468951"/>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extLst>
                  <a:ext uri="{FF2B5EF4-FFF2-40B4-BE49-F238E27FC236}">
                    <a16:creationId xmlns:a16="http://schemas.microsoft.com/office/drawing/2014/main" id="{4E3A4F01-FA73-4D28-8D51-D079DDD68278}"/>
                  </a:ext>
                </a:extLst>
              </p:cNvPr>
              <p:cNvSpPr/>
              <p:nvPr/>
            </p:nvSpPr>
            <p:spPr bwMode="auto">
              <a:xfrm>
                <a:off x="9621690" y="4123986"/>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extLst>
                  <a:ext uri="{FF2B5EF4-FFF2-40B4-BE49-F238E27FC236}">
                    <a16:creationId xmlns:a16="http://schemas.microsoft.com/office/drawing/2014/main" id="{BC154E38-1D8E-4198-8177-751170082A53}"/>
                  </a:ext>
                </a:extLst>
              </p:cNvPr>
              <p:cNvSpPr/>
              <p:nvPr/>
            </p:nvSpPr>
            <p:spPr bwMode="auto">
              <a:xfrm>
                <a:off x="9621690" y="4613942"/>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Flowchart: Magnetic Disk 120">
                <a:extLst>
                  <a:ext uri="{FF2B5EF4-FFF2-40B4-BE49-F238E27FC236}">
                    <a16:creationId xmlns:a16="http://schemas.microsoft.com/office/drawing/2014/main" id="{FF3E9EB2-00A1-425E-B04E-3190BBF5DB36}"/>
                  </a:ext>
                </a:extLst>
              </p:cNvPr>
              <p:cNvSpPr/>
              <p:nvPr/>
            </p:nvSpPr>
            <p:spPr bwMode="auto">
              <a:xfrm>
                <a:off x="9242674" y="4762024"/>
                <a:ext cx="230559" cy="279181"/>
              </a:xfrm>
              <a:prstGeom prst="flowChartMagneticDisk">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extLst>
                  <a:ext uri="{FF2B5EF4-FFF2-40B4-BE49-F238E27FC236}">
                    <a16:creationId xmlns:a16="http://schemas.microsoft.com/office/drawing/2014/main" id="{F52E83A8-9682-4314-A127-18F639255385}"/>
                  </a:ext>
                </a:extLst>
              </p:cNvPr>
              <p:cNvSpPr/>
              <p:nvPr/>
            </p:nvSpPr>
            <p:spPr bwMode="auto">
              <a:xfrm>
                <a:off x="9328584" y="4023395"/>
                <a:ext cx="235459" cy="2029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extLst>
                  <a:ext uri="{FF2B5EF4-FFF2-40B4-BE49-F238E27FC236}">
                    <a16:creationId xmlns:a16="http://schemas.microsoft.com/office/drawing/2014/main" id="{AC490AE8-EDF9-4A22-9020-4F25082DB25C}"/>
                  </a:ext>
                </a:extLst>
              </p:cNvPr>
              <p:cNvSpPr/>
              <p:nvPr/>
            </p:nvSpPr>
            <p:spPr bwMode="auto">
              <a:xfrm>
                <a:off x="9284388" y="4368964"/>
                <a:ext cx="323851" cy="279181"/>
              </a:xfrm>
              <a:prstGeom prst="hexagon">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5009359A-9648-4679-AB90-AB1D92D116AA}"/>
                  </a:ext>
                </a:extLst>
              </p:cNvPr>
              <p:cNvSpPr/>
              <p:nvPr/>
            </p:nvSpPr>
            <p:spPr bwMode="auto">
              <a:xfrm>
                <a:off x="8946182" y="4018796"/>
                <a:ext cx="323851" cy="279181"/>
              </a:xfrm>
              <a:prstGeom prst="triangle">
                <a:avLst/>
              </a:prstGeom>
              <a:solidFill>
                <a:schemeClr val="tx1">
                  <a:alpha val="2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30" name="Straight Arrow Connector 129">
            <a:extLst>
              <a:ext uri="{FF2B5EF4-FFF2-40B4-BE49-F238E27FC236}">
                <a16:creationId xmlns:a16="http://schemas.microsoft.com/office/drawing/2014/main" id="{33632566-7329-480C-B0AD-54F50B89ECE0}"/>
              </a:ext>
            </a:extLst>
          </p:cNvPr>
          <p:cNvCxnSpPr>
            <a:stCxn id="25" idx="3"/>
          </p:cNvCxnSpPr>
          <p:nvPr/>
        </p:nvCxnSpPr>
        <p:spPr>
          <a:xfrm>
            <a:off x="5516923" y="5700473"/>
            <a:ext cx="777240" cy="8973"/>
          </a:xfrm>
          <a:prstGeom prst="straightConnector1">
            <a:avLst/>
          </a:prstGeom>
          <a:ln w="12700">
            <a:solidFill>
              <a:schemeClr val="accent3">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E14D7DF-C6B3-4EA5-A438-433EFF1FD073}"/>
              </a:ext>
            </a:extLst>
          </p:cNvPr>
          <p:cNvCxnSpPr>
            <a:stCxn id="35" idx="3"/>
          </p:cNvCxnSpPr>
          <p:nvPr/>
        </p:nvCxnSpPr>
        <p:spPr>
          <a:xfrm>
            <a:off x="5516924" y="4663609"/>
            <a:ext cx="777240" cy="5313"/>
          </a:xfrm>
          <a:prstGeom prst="straightConnector1">
            <a:avLst/>
          </a:prstGeom>
          <a:ln w="127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E5CA8604-4A6F-47F0-97D6-F05BA159DD1F}"/>
              </a:ext>
            </a:extLst>
          </p:cNvPr>
          <p:cNvCxnSpPr>
            <a:stCxn id="39" idx="3"/>
          </p:cNvCxnSpPr>
          <p:nvPr/>
        </p:nvCxnSpPr>
        <p:spPr>
          <a:xfrm>
            <a:off x="5516924" y="3626745"/>
            <a:ext cx="1942414" cy="10662"/>
          </a:xfrm>
          <a:prstGeom prst="straightConnector1">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D7DA2A8C-8002-47A9-81F7-1BE56D8527C6}"/>
              </a:ext>
            </a:extLst>
          </p:cNvPr>
          <p:cNvCxnSpPr>
            <a:cxnSpLocks/>
          </p:cNvCxnSpPr>
          <p:nvPr/>
        </p:nvCxnSpPr>
        <p:spPr>
          <a:xfrm flipV="1">
            <a:off x="7277694" y="5325817"/>
            <a:ext cx="272305" cy="457200"/>
          </a:xfrm>
          <a:prstGeom prst="bentConnector3">
            <a:avLst/>
          </a:prstGeom>
          <a:ln w="12700">
            <a:solidFill>
              <a:schemeClr val="accent3">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BF65F92C-3F0F-4677-BABD-9EDA25F0CC6A}"/>
              </a:ext>
            </a:extLst>
          </p:cNvPr>
          <p:cNvCxnSpPr>
            <a:cxnSpLocks/>
            <a:stCxn id="44" idx="3"/>
            <a:endCxn id="84" idx="1"/>
          </p:cNvCxnSpPr>
          <p:nvPr/>
        </p:nvCxnSpPr>
        <p:spPr>
          <a:xfrm>
            <a:off x="7277694" y="4498885"/>
            <a:ext cx="272305" cy="642258"/>
          </a:xfrm>
          <a:prstGeom prst="bentConnector3">
            <a:avLst>
              <a:gd name="adj1" fmla="val 50000"/>
            </a:avLst>
          </a:prstGeom>
          <a:ln w="1270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2BDAE612-7104-4676-B690-1184A4D98BA7}"/>
              </a:ext>
            </a:extLst>
          </p:cNvPr>
          <p:cNvCxnSpPr>
            <a:cxnSpLocks/>
          </p:cNvCxnSpPr>
          <p:nvPr/>
        </p:nvCxnSpPr>
        <p:spPr>
          <a:xfrm flipV="1">
            <a:off x="8442419" y="4865041"/>
            <a:ext cx="272305" cy="274320"/>
          </a:xfrm>
          <a:prstGeom prst="bentConnector3">
            <a:avLst>
              <a:gd name="adj1" fmla="val 50000"/>
            </a:avLst>
          </a:prstGeom>
          <a:ln w="12700">
            <a:gradFill>
              <a:gsLst>
                <a:gs pos="0">
                  <a:schemeClr val="accent3">
                    <a:lumMod val="25000"/>
                    <a:lumOff val="75000"/>
                  </a:schemeClr>
                </a:gs>
                <a:gs pos="100000">
                  <a:srgbClr val="00B050"/>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DAE75D9D-A55B-4E8A-946F-54B5B5A33043}"/>
              </a:ext>
            </a:extLst>
          </p:cNvPr>
          <p:cNvCxnSpPr>
            <a:cxnSpLocks/>
            <a:stCxn id="77" idx="3"/>
            <a:endCxn id="97" idx="1"/>
          </p:cNvCxnSpPr>
          <p:nvPr/>
        </p:nvCxnSpPr>
        <p:spPr>
          <a:xfrm>
            <a:off x="8442419" y="3542544"/>
            <a:ext cx="272305" cy="1005840"/>
          </a:xfrm>
          <a:prstGeom prst="bentConnector3">
            <a:avLst>
              <a:gd name="adj1" fmla="val 50000"/>
            </a:avLst>
          </a:prstGeom>
          <a:ln w="127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13" name="Group 212">
            <a:extLst>
              <a:ext uri="{FF2B5EF4-FFF2-40B4-BE49-F238E27FC236}">
                <a16:creationId xmlns:a16="http://schemas.microsoft.com/office/drawing/2014/main" id="{A924CF9D-1F14-41B3-A011-86D29A605B33}"/>
              </a:ext>
            </a:extLst>
          </p:cNvPr>
          <p:cNvGrpSpPr/>
          <p:nvPr/>
        </p:nvGrpSpPr>
        <p:grpSpPr>
          <a:xfrm>
            <a:off x="6339986" y="6376958"/>
            <a:ext cx="3749040" cy="246221"/>
            <a:chOff x="6339986" y="6376958"/>
            <a:chExt cx="3749040" cy="246221"/>
          </a:xfrm>
        </p:grpSpPr>
        <p:sp>
          <p:nvSpPr>
            <p:cNvPr id="153" name="Left Bracket 152">
              <a:extLst>
                <a:ext uri="{FF2B5EF4-FFF2-40B4-BE49-F238E27FC236}">
                  <a16:creationId xmlns:a16="http://schemas.microsoft.com/office/drawing/2014/main" id="{B2686EFF-9FF5-4C7A-A1CD-6EB2DE5AB0E8}"/>
                </a:ext>
              </a:extLst>
            </p:cNvPr>
            <p:cNvSpPr/>
            <p:nvPr/>
          </p:nvSpPr>
          <p:spPr>
            <a:xfrm rot="16200000">
              <a:off x="8169461" y="4580405"/>
              <a:ext cx="90089" cy="3749040"/>
            </a:xfrm>
            <a:prstGeom prst="leftBracket">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2" name="Rectangle 151">
              <a:extLst>
                <a:ext uri="{FF2B5EF4-FFF2-40B4-BE49-F238E27FC236}">
                  <a16:creationId xmlns:a16="http://schemas.microsoft.com/office/drawing/2014/main" id="{0974DC1D-6B50-4244-A409-DCA187035490}"/>
                </a:ext>
              </a:extLst>
            </p:cNvPr>
            <p:cNvSpPr/>
            <p:nvPr/>
          </p:nvSpPr>
          <p:spPr>
            <a:xfrm>
              <a:off x="7478030" y="6376958"/>
              <a:ext cx="1472950" cy="246221"/>
            </a:xfrm>
            <a:prstGeom prst="rect">
              <a:avLst/>
            </a:prstGeom>
            <a:solidFill>
              <a:srgbClr val="FCFDFE"/>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Dev Spaces enabled</a:t>
              </a:r>
            </a:p>
          </p:txBody>
        </p:sp>
      </p:grpSp>
      <p:cxnSp>
        <p:nvCxnSpPr>
          <p:cNvPr id="159" name="Connector: Elbow 158">
            <a:extLst>
              <a:ext uri="{FF2B5EF4-FFF2-40B4-BE49-F238E27FC236}">
                <a16:creationId xmlns:a16="http://schemas.microsoft.com/office/drawing/2014/main" id="{20EAFACA-2B02-44DA-93AA-78216393BE95}"/>
              </a:ext>
            </a:extLst>
          </p:cNvPr>
          <p:cNvCxnSpPr>
            <a:stCxn id="35" idx="1"/>
            <a:endCxn id="157" idx="1"/>
          </p:cNvCxnSpPr>
          <p:nvPr/>
        </p:nvCxnSpPr>
        <p:spPr>
          <a:xfrm rot="10800000" flipH="1">
            <a:off x="4849411" y="1319725"/>
            <a:ext cx="1485035" cy="3343884"/>
          </a:xfrm>
          <a:prstGeom prst="bentConnector3">
            <a:avLst>
              <a:gd name="adj1" fmla="val -1539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730FD1D-0537-4082-9E79-E354C4754558}"/>
              </a:ext>
            </a:extLst>
          </p:cNvPr>
          <p:cNvCxnSpPr>
            <a:cxnSpLocks/>
            <a:stCxn id="155" idx="3"/>
            <a:endCxn id="98" idx="0"/>
          </p:cNvCxnSpPr>
          <p:nvPr/>
        </p:nvCxnSpPr>
        <p:spPr>
          <a:xfrm>
            <a:off x="8912328" y="1319725"/>
            <a:ext cx="459920" cy="21965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DC6527F6-250A-4275-93A4-2DE26A691B34}"/>
              </a:ext>
            </a:extLst>
          </p:cNvPr>
          <p:cNvCxnSpPr>
            <a:cxnSpLocks/>
            <a:stCxn id="155" idx="3"/>
            <a:endCxn id="115" idx="0"/>
          </p:cNvCxnSpPr>
          <p:nvPr/>
        </p:nvCxnSpPr>
        <p:spPr>
          <a:xfrm>
            <a:off x="8912328" y="1319725"/>
            <a:ext cx="2047273" cy="21965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AA523E5A-EFBE-4474-8DEE-856E9BC048F5}"/>
              </a:ext>
            </a:extLst>
          </p:cNvPr>
          <p:cNvSpPr/>
          <p:nvPr/>
        </p:nvSpPr>
        <p:spPr>
          <a:xfrm>
            <a:off x="5023021" y="1124040"/>
            <a:ext cx="828892" cy="400110"/>
          </a:xfrm>
          <a:prstGeom prst="rect">
            <a:avLst/>
          </a:prstGeom>
          <a:solidFill>
            <a:srgbClr val="FFFFFF"/>
          </a:solidFill>
        </p:spPr>
        <p:txBody>
          <a:bodyPr wrap="square">
            <a:spAutoFit/>
          </a:bodyPr>
          <a:lstStyle/>
          <a:p>
            <a:pPr algn="ctr"/>
            <a:r>
              <a:rPr lang="en-US" sz="1000">
                <a:ln w="3175">
                  <a:noFill/>
                </a:ln>
                <a:solidFill>
                  <a:srgbClr val="000000"/>
                </a:solidFill>
                <a:latin typeface="Segoe UI" panose="020B0502040204020203" pitchFamily="34" charset="0"/>
                <a:cs typeface="Segoe UI" pitchFamily="34" charset="0"/>
              </a:rPr>
              <a:t>git commit</a:t>
            </a:r>
            <a:br>
              <a:rPr lang="en-US" sz="1000">
                <a:ln w="3175">
                  <a:noFill/>
                </a:ln>
                <a:solidFill>
                  <a:srgbClr val="000000"/>
                </a:solidFill>
                <a:latin typeface="Segoe UI" panose="020B0502040204020203" pitchFamily="34" charset="0"/>
                <a:cs typeface="Segoe UI" pitchFamily="34" charset="0"/>
              </a:rPr>
            </a:br>
            <a:r>
              <a:rPr lang="en-US" sz="1000">
                <a:ln w="3175">
                  <a:noFill/>
                </a:ln>
                <a:solidFill>
                  <a:srgbClr val="000000"/>
                </a:solidFill>
                <a:latin typeface="Segoe UI" panose="020B0502040204020203" pitchFamily="34" charset="0"/>
                <a:cs typeface="Segoe UI" pitchFamily="34" charset="0"/>
              </a:rPr>
              <a:t>git push</a:t>
            </a:r>
          </a:p>
        </p:txBody>
      </p:sp>
      <p:cxnSp>
        <p:nvCxnSpPr>
          <p:cNvPr id="173" name="Straight Arrow Connector 172">
            <a:extLst>
              <a:ext uri="{FF2B5EF4-FFF2-40B4-BE49-F238E27FC236}">
                <a16:creationId xmlns:a16="http://schemas.microsoft.com/office/drawing/2014/main" id="{9270E7A3-8ACF-448D-A67A-FB2A9F461FEE}"/>
              </a:ext>
            </a:extLst>
          </p:cNvPr>
          <p:cNvCxnSpPr>
            <a:stCxn id="157" idx="3"/>
            <a:endCxn id="155" idx="1"/>
          </p:cNvCxnSpPr>
          <p:nvPr/>
        </p:nvCxnSpPr>
        <p:spPr>
          <a:xfrm>
            <a:off x="7001959" y="1319725"/>
            <a:ext cx="434481"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5E1B404-AF61-4F91-9EB3-FFC8A4E39CC0}"/>
              </a:ext>
            </a:extLst>
          </p:cNvPr>
          <p:cNvCxnSpPr>
            <a:cxnSpLocks/>
          </p:cNvCxnSpPr>
          <p:nvPr/>
        </p:nvCxnSpPr>
        <p:spPr>
          <a:xfrm rot="2700000">
            <a:off x="7548963" y="1798697"/>
            <a:ext cx="27119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60A8D1F-4D63-475A-B4D8-353403493C65}"/>
              </a:ext>
            </a:extLst>
          </p:cNvPr>
          <p:cNvCxnSpPr>
            <a:cxnSpLocks/>
          </p:cNvCxnSpPr>
          <p:nvPr/>
        </p:nvCxnSpPr>
        <p:spPr>
          <a:xfrm rot="18900000" flipV="1">
            <a:off x="8542282" y="1798697"/>
            <a:ext cx="27119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599559E6-BE4E-4F38-A9B4-6F66D27D282E}"/>
              </a:ext>
            </a:extLst>
          </p:cNvPr>
          <p:cNvGrpSpPr/>
          <p:nvPr/>
        </p:nvGrpSpPr>
        <p:grpSpPr>
          <a:xfrm>
            <a:off x="7164305" y="1861244"/>
            <a:ext cx="1343835" cy="667512"/>
            <a:chOff x="7119265" y="1802692"/>
            <a:chExt cx="1343835" cy="667512"/>
          </a:xfrm>
        </p:grpSpPr>
        <p:sp>
          <p:nvSpPr>
            <p:cNvPr id="156" name="Rectangle: Rounded Corners 155">
              <a:extLst>
                <a:ext uri="{FF2B5EF4-FFF2-40B4-BE49-F238E27FC236}">
                  <a16:creationId xmlns:a16="http://schemas.microsoft.com/office/drawing/2014/main" id="{25171F6A-9CC9-4DD0-84AD-5F0C1C830791}"/>
                </a:ext>
              </a:extLst>
            </p:cNvPr>
            <p:cNvSpPr/>
            <p:nvPr/>
          </p:nvSpPr>
          <p:spPr bwMode="auto">
            <a:xfrm>
              <a:off x="7795588" y="1802692"/>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6" name="Title 1">
              <a:extLst>
                <a:ext uri="{FF2B5EF4-FFF2-40B4-BE49-F238E27FC236}">
                  <a16:creationId xmlns:a16="http://schemas.microsoft.com/office/drawing/2014/main" id="{867CAECA-2A9B-49FB-BD51-133A2155BBD0}"/>
                </a:ext>
              </a:extLst>
            </p:cNvPr>
            <p:cNvSpPr txBox="1">
              <a:spLocks/>
            </p:cNvSpPr>
            <p:nvPr/>
          </p:nvSpPr>
          <p:spPr>
            <a:xfrm>
              <a:off x="7119265" y="1995848"/>
              <a:ext cx="590896"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r"/>
              <a:r>
                <a:rPr lang="en-US">
                  <a:solidFill>
                    <a:srgbClr val="000000"/>
                  </a:solidFill>
                </a:rPr>
                <a:t>Container registry</a:t>
              </a:r>
            </a:p>
          </p:txBody>
        </p:sp>
        <p:sp>
          <p:nvSpPr>
            <p:cNvPr id="198" name="Archive_F03F" title="Icon of an archival box">
              <a:extLst>
                <a:ext uri="{FF2B5EF4-FFF2-40B4-BE49-F238E27FC236}">
                  <a16:creationId xmlns:a16="http://schemas.microsoft.com/office/drawing/2014/main" id="{EB308D4E-BDC2-496D-81D5-5001CA1ECCAA}"/>
                </a:ext>
              </a:extLst>
            </p:cNvPr>
            <p:cNvSpPr>
              <a:spLocks noChangeAspect="1" noEditPoints="1"/>
            </p:cNvSpPr>
            <p:nvPr/>
          </p:nvSpPr>
          <p:spPr bwMode="auto">
            <a:xfrm>
              <a:off x="7918456" y="1953568"/>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1" name="TextBox 200">
            <a:extLst>
              <a:ext uri="{FF2B5EF4-FFF2-40B4-BE49-F238E27FC236}">
                <a16:creationId xmlns:a16="http://schemas.microsoft.com/office/drawing/2014/main" id="{0279136C-420A-405A-A7A9-50182F6DB735}"/>
              </a:ext>
            </a:extLst>
          </p:cNvPr>
          <p:cNvSpPr txBox="1"/>
          <p:nvPr/>
        </p:nvSpPr>
        <p:spPr>
          <a:xfrm>
            <a:off x="9432284" y="1918002"/>
            <a:ext cx="1065867" cy="553998"/>
          </a:xfrm>
          <a:prstGeom prst="rect">
            <a:avLst/>
          </a:prstGeom>
          <a:solidFill>
            <a:srgbClr val="FFFFFF"/>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helm upgrade</a:t>
            </a:r>
            <a:br>
              <a:rPr lang="en-US"/>
            </a:br>
            <a:r>
              <a:rPr lang="en-US"/>
              <a:t>--install</a:t>
            </a:r>
          </a:p>
          <a:p>
            <a:r>
              <a:rPr lang="en-US" u="sng" err="1"/>
              <a:t>values.test.yaml</a:t>
            </a:r>
            <a:endParaRPr lang="en-US" u="sng"/>
          </a:p>
        </p:txBody>
      </p:sp>
      <p:sp>
        <p:nvSpPr>
          <p:cNvPr id="202" name="TextBox 201">
            <a:extLst>
              <a:ext uri="{FF2B5EF4-FFF2-40B4-BE49-F238E27FC236}">
                <a16:creationId xmlns:a16="http://schemas.microsoft.com/office/drawing/2014/main" id="{B382130D-A58A-40F3-AD59-A886E187506C}"/>
              </a:ext>
            </a:extLst>
          </p:cNvPr>
          <p:cNvSpPr txBox="1"/>
          <p:nvPr/>
        </p:nvSpPr>
        <p:spPr>
          <a:xfrm>
            <a:off x="11020887" y="1918002"/>
            <a:ext cx="1163608" cy="553998"/>
          </a:xfrm>
          <a:prstGeom prst="rect">
            <a:avLst/>
          </a:prstGeom>
          <a:solidFill>
            <a:srgbClr val="FFFFFF"/>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helm upgrade</a:t>
            </a:r>
            <a:br>
              <a:rPr lang="en-US"/>
            </a:br>
            <a:r>
              <a:rPr lang="en-US"/>
              <a:t>--install</a:t>
            </a:r>
          </a:p>
          <a:p>
            <a:r>
              <a:rPr lang="en-US" u="sng" err="1"/>
              <a:t>values.prod.yaml</a:t>
            </a:r>
            <a:endParaRPr lang="en-US" u="sng"/>
          </a:p>
        </p:txBody>
      </p:sp>
      <p:sp>
        <p:nvSpPr>
          <p:cNvPr id="205" name="Oval 204">
            <a:extLst>
              <a:ext uri="{FF2B5EF4-FFF2-40B4-BE49-F238E27FC236}">
                <a16:creationId xmlns:a16="http://schemas.microsoft.com/office/drawing/2014/main" id="{297E026A-2B13-4DF1-8EDC-E5283FD7042E}"/>
              </a:ext>
            </a:extLst>
          </p:cNvPr>
          <p:cNvSpPr/>
          <p:nvPr/>
        </p:nvSpPr>
        <p:spPr bwMode="auto">
          <a:xfrm>
            <a:off x="8843937" y="32017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06" name="Oval 205">
            <a:extLst>
              <a:ext uri="{FF2B5EF4-FFF2-40B4-BE49-F238E27FC236}">
                <a16:creationId xmlns:a16="http://schemas.microsoft.com/office/drawing/2014/main" id="{32431395-2AEE-4523-8F51-87761F88EB15}"/>
              </a:ext>
            </a:extLst>
          </p:cNvPr>
          <p:cNvSpPr/>
          <p:nvPr/>
        </p:nvSpPr>
        <p:spPr bwMode="auto">
          <a:xfrm>
            <a:off x="7379246" y="418742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7" name="Oval 206">
            <a:extLst>
              <a:ext uri="{FF2B5EF4-FFF2-40B4-BE49-F238E27FC236}">
                <a16:creationId xmlns:a16="http://schemas.microsoft.com/office/drawing/2014/main" id="{12668775-0CAF-4A6E-9780-CFBB7779898C}"/>
              </a:ext>
            </a:extLst>
          </p:cNvPr>
          <p:cNvSpPr/>
          <p:nvPr/>
        </p:nvSpPr>
        <p:spPr bwMode="auto">
          <a:xfrm>
            <a:off x="5300307" y="157035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8" name="Oval 207">
            <a:extLst>
              <a:ext uri="{FF2B5EF4-FFF2-40B4-BE49-F238E27FC236}">
                <a16:creationId xmlns:a16="http://schemas.microsoft.com/office/drawing/2014/main" id="{D9A39E5E-A389-419A-AE71-221B3F478F02}"/>
              </a:ext>
            </a:extLst>
          </p:cNvPr>
          <p:cNvSpPr/>
          <p:nvPr/>
        </p:nvSpPr>
        <p:spPr bwMode="auto">
          <a:xfrm>
            <a:off x="8037224" y="44800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09" name="Oval 208">
            <a:extLst>
              <a:ext uri="{FF2B5EF4-FFF2-40B4-BE49-F238E27FC236}">
                <a16:creationId xmlns:a16="http://schemas.microsoft.com/office/drawing/2014/main" id="{DE0F3148-EEB3-43BA-A6B5-7D8291100233}"/>
              </a:ext>
            </a:extLst>
          </p:cNvPr>
          <p:cNvSpPr/>
          <p:nvPr/>
        </p:nvSpPr>
        <p:spPr bwMode="auto">
          <a:xfrm>
            <a:off x="9991398" y="95625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10" name="TextBox 209">
            <a:extLst>
              <a:ext uri="{FF2B5EF4-FFF2-40B4-BE49-F238E27FC236}">
                <a16:creationId xmlns:a16="http://schemas.microsoft.com/office/drawing/2014/main" id="{11744D67-EE9C-4B86-955C-CDA1FF1C8789}"/>
              </a:ext>
            </a:extLst>
          </p:cNvPr>
          <p:cNvSpPr txBox="1"/>
          <p:nvPr/>
        </p:nvSpPr>
        <p:spPr>
          <a:xfrm>
            <a:off x="6225878" y="3171980"/>
            <a:ext cx="1147880" cy="400110"/>
          </a:xfrm>
          <a:prstGeom prst="rect">
            <a:avLst/>
          </a:prstGeom>
          <a:solidFill>
            <a:srgbClr val="FCFDFE"/>
          </a:solidFill>
        </p:spPr>
        <p:txBody>
          <a:bodyPr wrap="square">
            <a:spAutoFit/>
          </a:bodyPr>
          <a:lstStyle>
            <a:defPPr>
              <a:defRPr lang="en-US"/>
            </a:defPPr>
            <a:lvl1pPr algn="ctr">
              <a:defRPr sz="1000">
                <a:ln w="3175">
                  <a:noFill/>
                </a:ln>
                <a:solidFill>
                  <a:srgbClr val="000000"/>
                </a:solidFill>
                <a:latin typeface="Segoe UI" panose="020B0502040204020203" pitchFamily="34" charset="0"/>
                <a:cs typeface="Segoe UI" pitchFamily="34" charset="0"/>
              </a:defRPr>
            </a:lvl1pPr>
          </a:lstStyle>
          <a:p>
            <a:r>
              <a:rPr lang="en-US"/>
              <a:t>'up' or F5 debug</a:t>
            </a:r>
          </a:p>
          <a:p>
            <a:r>
              <a:rPr lang="en-US" u="sng" err="1"/>
              <a:t>values.dev.yaml</a:t>
            </a:r>
            <a:endParaRPr lang="en-US" u="sng"/>
          </a:p>
        </p:txBody>
      </p:sp>
      <p:sp>
        <p:nvSpPr>
          <p:cNvPr id="125" name="Title 16">
            <a:extLst>
              <a:ext uri="{FF2B5EF4-FFF2-40B4-BE49-F238E27FC236}">
                <a16:creationId xmlns:a16="http://schemas.microsoft.com/office/drawing/2014/main" id="{CE0DABB9-2B9A-49B6-A7B0-002E002831FB}"/>
              </a:ext>
            </a:extLst>
          </p:cNvPr>
          <p:cNvSpPr txBox="1">
            <a:spLocks/>
          </p:cNvSpPr>
          <p:nvPr/>
        </p:nvSpPr>
        <p:spPr>
          <a:xfrm>
            <a:off x="465138" y="5273177"/>
            <a:ext cx="3383280"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5"/>
              <a:defRPr/>
            </a:pPr>
            <a:r>
              <a:rPr lang="en-US" sz="1400" b="0" spc="0">
                <a:solidFill>
                  <a:srgbClr val="0078D4"/>
                </a:solidFill>
                <a:latin typeface="Segoe UI" panose="020B0502040204020203" pitchFamily="34" charset="0"/>
              </a:rPr>
              <a:t>The same Helm assets used during development are used in later environments by the CD system</a:t>
            </a:r>
          </a:p>
        </p:txBody>
      </p:sp>
      <p:sp>
        <p:nvSpPr>
          <p:cNvPr id="2" name="Rectangle 1">
            <a:extLst>
              <a:ext uri="{FF2B5EF4-FFF2-40B4-BE49-F238E27FC236}">
                <a16:creationId xmlns:a16="http://schemas.microsoft.com/office/drawing/2014/main" id="{F98CF012-0EF4-4ECB-8F58-DC3585A64B10}"/>
              </a:ext>
            </a:extLst>
          </p:cNvPr>
          <p:cNvSpPr/>
          <p:nvPr/>
        </p:nvSpPr>
        <p:spPr>
          <a:xfrm>
            <a:off x="4" y="6221147"/>
            <a:ext cx="4063996" cy="600164"/>
          </a:xfrm>
          <a:prstGeom prst="rect">
            <a:avLst/>
          </a:prstGeom>
        </p:spPr>
        <p:txBody>
          <a:bodyPr wrap="square">
            <a:spAutoFit/>
          </a:bodyPr>
          <a:lstStyle/>
          <a:p>
            <a:pPr algn="ctr"/>
            <a:r>
              <a:rPr lang="en-US" sz="1100" i="1">
                <a:solidFill>
                  <a:srgbClr val="000000"/>
                </a:solidFill>
              </a:rPr>
              <a:t>Dev Spaces is enabled per Kubernetes namespaces </a:t>
            </a:r>
            <a:br>
              <a:rPr lang="en-US" sz="1100" i="1">
                <a:solidFill>
                  <a:srgbClr val="000000"/>
                </a:solidFill>
              </a:rPr>
            </a:br>
            <a:r>
              <a:rPr lang="en-US" sz="1100" i="1">
                <a:solidFill>
                  <a:srgbClr val="000000"/>
                </a:solidFill>
              </a:rPr>
              <a:t>and can be defined as anything. Any namespace in </a:t>
            </a:r>
            <a:br>
              <a:rPr lang="en-US" sz="1100" i="1">
                <a:solidFill>
                  <a:srgbClr val="000000"/>
                </a:solidFill>
              </a:rPr>
            </a:br>
            <a:r>
              <a:rPr lang="en-US" sz="1100" i="1">
                <a:solidFill>
                  <a:srgbClr val="000000"/>
                </a:solidFill>
              </a:rPr>
              <a:t>which Dev Spaces is NOT enabled runs *unaffected*. </a:t>
            </a:r>
          </a:p>
        </p:txBody>
      </p:sp>
      <p:grpSp>
        <p:nvGrpSpPr>
          <p:cNvPr id="4" name="Group 3">
            <a:extLst>
              <a:ext uri="{FF2B5EF4-FFF2-40B4-BE49-F238E27FC236}">
                <a16:creationId xmlns:a16="http://schemas.microsoft.com/office/drawing/2014/main" id="{F0E4CCC2-EE54-4BFF-A72F-4125217C4BA2}"/>
              </a:ext>
            </a:extLst>
          </p:cNvPr>
          <p:cNvGrpSpPr/>
          <p:nvPr/>
        </p:nvGrpSpPr>
        <p:grpSpPr>
          <a:xfrm>
            <a:off x="7436440" y="782260"/>
            <a:ext cx="1475888" cy="871221"/>
            <a:chOff x="7436440" y="782260"/>
            <a:chExt cx="1475888" cy="871221"/>
          </a:xfrm>
        </p:grpSpPr>
        <p:sp>
          <p:nvSpPr>
            <p:cNvPr id="155" name="Rectangle: Rounded Corners 154">
              <a:extLst>
                <a:ext uri="{FF2B5EF4-FFF2-40B4-BE49-F238E27FC236}">
                  <a16:creationId xmlns:a16="http://schemas.microsoft.com/office/drawing/2014/main" id="{3020F7D5-4B11-4A4B-8EB6-B01C5AA3ABB7}"/>
                </a:ext>
              </a:extLst>
            </p:cNvPr>
            <p:cNvSpPr/>
            <p:nvPr/>
          </p:nvSpPr>
          <p:spPr bwMode="auto">
            <a:xfrm>
              <a:off x="7436440" y="985969"/>
              <a:ext cx="1475888"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4" name="Title 1">
              <a:extLst>
                <a:ext uri="{FF2B5EF4-FFF2-40B4-BE49-F238E27FC236}">
                  <a16:creationId xmlns:a16="http://schemas.microsoft.com/office/drawing/2014/main" id="{3C1A7A36-B880-42F2-88A0-E07BF38990FC}"/>
                </a:ext>
              </a:extLst>
            </p:cNvPr>
            <p:cNvSpPr txBox="1">
              <a:spLocks/>
            </p:cNvSpPr>
            <p:nvPr/>
          </p:nvSpPr>
          <p:spPr>
            <a:xfrm>
              <a:off x="7684617" y="782260"/>
              <a:ext cx="97953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CI/CD pipeline</a:t>
              </a:r>
            </a:p>
          </p:txBody>
        </p:sp>
        <p:sp>
          <p:nvSpPr>
            <p:cNvPr id="126" name="Freeform: Shape 125">
              <a:extLst>
                <a:ext uri="{FF2B5EF4-FFF2-40B4-BE49-F238E27FC236}">
                  <a16:creationId xmlns:a16="http://schemas.microsoft.com/office/drawing/2014/main" id="{6798B71A-09B4-43F2-985E-2764E63109D3}"/>
                </a:ext>
              </a:extLst>
            </p:cNvPr>
            <p:cNvSpPr>
              <a:spLocks noChangeAspect="1"/>
            </p:cNvSpPr>
            <p:nvPr/>
          </p:nvSpPr>
          <p:spPr bwMode="auto">
            <a:xfrm>
              <a:off x="7959248" y="1104659"/>
              <a:ext cx="430272" cy="430133"/>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28" name="Group 27">
            <a:extLst>
              <a:ext uri="{FF2B5EF4-FFF2-40B4-BE49-F238E27FC236}">
                <a16:creationId xmlns:a16="http://schemas.microsoft.com/office/drawing/2014/main" id="{0D9D18C8-5B6C-43EE-85C1-FB1B7537091C}"/>
              </a:ext>
            </a:extLst>
          </p:cNvPr>
          <p:cNvGrpSpPr/>
          <p:nvPr/>
        </p:nvGrpSpPr>
        <p:grpSpPr>
          <a:xfrm>
            <a:off x="6334446" y="631088"/>
            <a:ext cx="667513" cy="1022393"/>
            <a:chOff x="6334446" y="631088"/>
            <a:chExt cx="667513" cy="1022393"/>
          </a:xfrm>
        </p:grpSpPr>
        <p:sp>
          <p:nvSpPr>
            <p:cNvPr id="157" name="Rectangle: Rounded Corners 156">
              <a:extLst>
                <a:ext uri="{FF2B5EF4-FFF2-40B4-BE49-F238E27FC236}">
                  <a16:creationId xmlns:a16="http://schemas.microsoft.com/office/drawing/2014/main" id="{A41665C1-CE0A-4C6C-9DE4-D4B95E8DA6BC}"/>
                </a:ext>
              </a:extLst>
            </p:cNvPr>
            <p:cNvSpPr/>
            <p:nvPr/>
          </p:nvSpPr>
          <p:spPr bwMode="auto">
            <a:xfrm>
              <a:off x="6334447" y="985969"/>
              <a:ext cx="667512" cy="66751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7" name="Title 1">
              <a:extLst>
                <a:ext uri="{FF2B5EF4-FFF2-40B4-BE49-F238E27FC236}">
                  <a16:creationId xmlns:a16="http://schemas.microsoft.com/office/drawing/2014/main" id="{A7FE36C4-4900-4DB3-AEC5-397CE5A31F54}"/>
                </a:ext>
              </a:extLst>
            </p:cNvPr>
            <p:cNvSpPr txBox="1">
              <a:spLocks/>
            </p:cNvSpPr>
            <p:nvPr/>
          </p:nvSpPr>
          <p:spPr>
            <a:xfrm>
              <a:off x="6334446" y="631088"/>
              <a:ext cx="667513"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Source control</a:t>
              </a:r>
            </a:p>
          </p:txBody>
        </p:sp>
        <p:pic>
          <p:nvPicPr>
            <p:cNvPr id="24" name="Graphic 23">
              <a:extLst>
                <a:ext uri="{FF2B5EF4-FFF2-40B4-BE49-F238E27FC236}">
                  <a16:creationId xmlns:a16="http://schemas.microsoft.com/office/drawing/2014/main" id="{F148FC85-BE96-4894-8477-42E4D1D865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443949" y="1095471"/>
              <a:ext cx="448508" cy="448508"/>
            </a:xfrm>
            <a:prstGeom prst="rect">
              <a:avLst/>
            </a:prstGeom>
          </p:spPr>
        </p:pic>
      </p:grpSp>
    </p:spTree>
    <p:extLst>
      <p:ext uri="{BB962C8B-B14F-4D97-AF65-F5344CB8AC3E}">
        <p14:creationId xmlns:p14="http://schemas.microsoft.com/office/powerpoint/2010/main" val="379406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12"/>
                                        </p:tgtEl>
                                        <p:attrNameLst>
                                          <p:attrName>style.visibility</p:attrName>
                                        </p:attrNameLst>
                                      </p:cBhvr>
                                      <p:to>
                                        <p:strVal val="visible"/>
                                      </p:to>
                                    </p:set>
                                    <p:anim calcmode="lin" valueType="num">
                                      <p:cBhvr>
                                        <p:cTn id="22" dur="750" fill="hold"/>
                                        <p:tgtEl>
                                          <p:spTgt spid="212"/>
                                        </p:tgtEl>
                                        <p:attrNameLst>
                                          <p:attrName>ppt_w</p:attrName>
                                        </p:attrNameLst>
                                      </p:cBhvr>
                                      <p:tavLst>
                                        <p:tav tm="0">
                                          <p:val>
                                            <p:fltVal val="0"/>
                                          </p:val>
                                        </p:tav>
                                        <p:tav tm="100000">
                                          <p:val>
                                            <p:strVal val="#ppt_w"/>
                                          </p:val>
                                        </p:tav>
                                      </p:tavLst>
                                    </p:anim>
                                    <p:anim calcmode="lin" valueType="num">
                                      <p:cBhvr>
                                        <p:cTn id="23" dur="750" fill="hold"/>
                                        <p:tgtEl>
                                          <p:spTgt spid="212"/>
                                        </p:tgtEl>
                                        <p:attrNameLst>
                                          <p:attrName>ppt_h</p:attrName>
                                        </p:attrNameLst>
                                      </p:cBhvr>
                                      <p:tavLst>
                                        <p:tav tm="0">
                                          <p:val>
                                            <p:fltVal val="0"/>
                                          </p:val>
                                        </p:tav>
                                        <p:tav tm="100000">
                                          <p:val>
                                            <p:strVal val="#ppt_h"/>
                                          </p:val>
                                        </p:tav>
                                      </p:tavLst>
                                    </p:anim>
                                    <p:animEffect transition="in" filter="fade">
                                      <p:cBhvr>
                                        <p:cTn id="24" dur="750"/>
                                        <p:tgtEl>
                                          <p:spTgt spid="212"/>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136"/>
                                        </p:tgtEl>
                                        <p:attrNameLst>
                                          <p:attrName>style.visibility</p:attrName>
                                        </p:attrNameLst>
                                      </p:cBhvr>
                                      <p:to>
                                        <p:strVal val="visible"/>
                                      </p:to>
                                    </p:set>
                                    <p:animEffect transition="in" filter="wipe(left)">
                                      <p:cBhvr>
                                        <p:cTn id="28" dur="500"/>
                                        <p:tgtEl>
                                          <p:spTgt spid="1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0"/>
                                        </p:tgtEl>
                                        <p:attrNameLst>
                                          <p:attrName>style.visibility</p:attrName>
                                        </p:attrNameLst>
                                      </p:cBhvr>
                                      <p:to>
                                        <p:strVal val="visible"/>
                                      </p:to>
                                    </p:set>
                                    <p:animEffect transition="in" filter="fade">
                                      <p:cBhvr>
                                        <p:cTn id="31" dur="500"/>
                                        <p:tgtEl>
                                          <p:spTgt spid="210"/>
                                        </p:tgtEl>
                                      </p:cBhvr>
                                    </p:animEffect>
                                  </p:childTnLst>
                                </p:cTn>
                              </p:par>
                              <p:par>
                                <p:cTn id="32" presetID="22" presetClass="entr" presetSubtype="8" fill="hold" nodeType="with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wipe(left)">
                                      <p:cBhvr>
                                        <p:cTn id="34" dur="500"/>
                                        <p:tgtEl>
                                          <p:spTgt spid="133"/>
                                        </p:tgtEl>
                                      </p:cBhvr>
                                    </p:animEffect>
                                  </p:childTnLst>
                                </p:cTn>
                              </p:par>
                              <p:par>
                                <p:cTn id="35" presetID="22" presetClass="entr" presetSubtype="8" fill="hold" nodeType="withEffect">
                                  <p:stCondLst>
                                    <p:cond delay="0"/>
                                  </p:stCondLst>
                                  <p:childTnLst>
                                    <p:set>
                                      <p:cBhvr>
                                        <p:cTn id="36" dur="1" fill="hold">
                                          <p:stCondLst>
                                            <p:cond delay="0"/>
                                          </p:stCondLst>
                                        </p:cTn>
                                        <p:tgtEl>
                                          <p:spTgt spid="130"/>
                                        </p:tgtEl>
                                        <p:attrNameLst>
                                          <p:attrName>style.visibility</p:attrName>
                                        </p:attrNameLst>
                                      </p:cBhvr>
                                      <p:to>
                                        <p:strVal val="visible"/>
                                      </p:to>
                                    </p:set>
                                    <p:animEffect transition="in" filter="wipe(left)">
                                      <p:cBhvr>
                                        <p:cTn id="37" dur="500"/>
                                        <p:tgtEl>
                                          <p:spTgt spid="130"/>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fade">
                                      <p:cBhvr>
                                        <p:cTn id="41" dur="500"/>
                                        <p:tgtEl>
                                          <p:spTgt spid="110"/>
                                        </p:tgtEl>
                                      </p:cBhvr>
                                    </p:animEffect>
                                  </p:childTnLst>
                                </p:cTn>
                              </p:par>
                            </p:childTnLst>
                          </p:cTn>
                        </p:par>
                        <p:par>
                          <p:cTn id="42" fill="hold">
                            <p:stCondLst>
                              <p:cond delay="3250"/>
                            </p:stCondLst>
                            <p:childTnLst>
                              <p:par>
                                <p:cTn id="43" presetID="10" presetClass="entr" presetSubtype="0" fill="hold"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par>
                          <p:cTn id="46" fill="hold">
                            <p:stCondLst>
                              <p:cond delay="3750"/>
                            </p:stCondLst>
                            <p:childTnLst>
                              <p:par>
                                <p:cTn id="47" presetID="10" presetClass="entr" presetSubtype="0" fill="hold"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childTnLst>
                          </p:cTn>
                        </p:par>
                        <p:par>
                          <p:cTn id="50" fill="hold">
                            <p:stCondLst>
                              <p:cond delay="4250"/>
                            </p:stCondLst>
                            <p:childTnLst>
                              <p:par>
                                <p:cTn id="51" presetID="10" presetClass="entr" presetSubtype="0" fill="hold" nodeType="afterEffect">
                                  <p:stCondLst>
                                    <p:cond delay="0"/>
                                  </p:stCondLst>
                                  <p:childTnLst>
                                    <p:set>
                                      <p:cBhvr>
                                        <p:cTn id="52" dur="1" fill="hold">
                                          <p:stCondLst>
                                            <p:cond delay="0"/>
                                          </p:stCondLst>
                                        </p:cTn>
                                        <p:tgtEl>
                                          <p:spTgt spid="112"/>
                                        </p:tgtEl>
                                        <p:attrNameLst>
                                          <p:attrName>style.visibility</p:attrName>
                                        </p:attrNameLst>
                                      </p:cBhvr>
                                      <p:to>
                                        <p:strVal val="visible"/>
                                      </p:to>
                                    </p:set>
                                    <p:animEffect transition="in" filter="fade">
                                      <p:cBhvr>
                                        <p:cTn id="53" dur="500"/>
                                        <p:tgtEl>
                                          <p:spTgt spid="1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5"/>
                                        </p:tgtEl>
                                        <p:attrNameLst>
                                          <p:attrName>style.visibility</p:attrName>
                                        </p:attrNameLst>
                                      </p:cBhvr>
                                      <p:to>
                                        <p:strVal val="visible"/>
                                      </p:to>
                                    </p:set>
                                    <p:animEffect transition="in" filter="fade">
                                      <p:cBhvr>
                                        <p:cTn id="56" dur="500"/>
                                        <p:tgtEl>
                                          <p:spTgt spid="20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06"/>
                                        </p:tgtEl>
                                        <p:attrNameLst>
                                          <p:attrName>style.visibility</p:attrName>
                                        </p:attrNameLst>
                                      </p:cBhvr>
                                      <p:to>
                                        <p:strVal val="visible"/>
                                      </p:to>
                                    </p:set>
                                    <p:animEffect transition="in" filter="fade">
                                      <p:cBhvr>
                                        <p:cTn id="61" dur="500"/>
                                        <p:tgtEl>
                                          <p:spTgt spid="206"/>
                                        </p:tgtEl>
                                      </p:cBhvr>
                                    </p:animEffect>
                                  </p:childTnLst>
                                </p:cTn>
                              </p:par>
                              <p:par>
                                <p:cTn id="62" presetID="10" presetClass="entr" presetSubtype="0" fill="hold" nodeType="with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fade">
                                      <p:cBhvr>
                                        <p:cTn id="64" dur="500"/>
                                        <p:tgtEl>
                                          <p:spTgt spid="9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fade">
                                      <p:cBhvr>
                                        <p:cTn id="71" dur="500"/>
                                        <p:tgtEl>
                                          <p:spTgt spid="139"/>
                                        </p:tgtEl>
                                      </p:cBhvr>
                                    </p:animEffect>
                                  </p:childTnLst>
                                </p:cTn>
                              </p:par>
                              <p:par>
                                <p:cTn id="72" presetID="10" presetClass="entr" presetSubtype="0" fill="hold" nodeType="with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500"/>
                                        <p:tgtEl>
                                          <p:spTgt spid="138"/>
                                        </p:tgtEl>
                                      </p:cBhvr>
                                    </p:animEffect>
                                  </p:childTnLst>
                                </p:cTn>
                              </p:par>
                            </p:childTnLst>
                          </p:cTn>
                        </p:par>
                        <p:par>
                          <p:cTn id="75" fill="hold">
                            <p:stCondLst>
                              <p:cond delay="1000"/>
                            </p:stCondLst>
                            <p:childTnLst>
                              <p:par>
                                <p:cTn id="76" presetID="10" presetClass="entr" presetSubtype="0" fill="hold" nodeType="afterEffect">
                                  <p:stCondLst>
                                    <p:cond delay="0"/>
                                  </p:stCondLst>
                                  <p:childTnLst>
                                    <p:set>
                                      <p:cBhvr>
                                        <p:cTn id="77" dur="1" fill="hold">
                                          <p:stCondLst>
                                            <p:cond delay="0"/>
                                          </p:stCondLst>
                                        </p:cTn>
                                        <p:tgtEl>
                                          <p:spTgt spid="147"/>
                                        </p:tgtEl>
                                        <p:attrNameLst>
                                          <p:attrName>style.visibility</p:attrName>
                                        </p:attrNameLst>
                                      </p:cBhvr>
                                      <p:to>
                                        <p:strVal val="visible"/>
                                      </p:to>
                                    </p:set>
                                    <p:animEffect transition="in" filter="fade">
                                      <p:cBhvr>
                                        <p:cTn id="78" dur="500"/>
                                        <p:tgtEl>
                                          <p:spTgt spid="147"/>
                                        </p:tgtEl>
                                      </p:cBhvr>
                                    </p:animEffect>
                                  </p:childTnLst>
                                </p:cTn>
                              </p:par>
                              <p:par>
                                <p:cTn id="79" presetID="10" presetClass="entr" presetSubtype="0" fill="hold" nodeType="withEffect">
                                  <p:stCondLst>
                                    <p:cond delay="0"/>
                                  </p:stCondLst>
                                  <p:childTnLst>
                                    <p:set>
                                      <p:cBhvr>
                                        <p:cTn id="80" dur="1" fill="hold">
                                          <p:stCondLst>
                                            <p:cond delay="0"/>
                                          </p:stCondLst>
                                        </p:cTn>
                                        <p:tgtEl>
                                          <p:spTgt spid="144"/>
                                        </p:tgtEl>
                                        <p:attrNameLst>
                                          <p:attrName>style.visibility</p:attrName>
                                        </p:attrNameLst>
                                      </p:cBhvr>
                                      <p:to>
                                        <p:strVal val="visible"/>
                                      </p:to>
                                    </p:set>
                                    <p:animEffect transition="in" filter="fade">
                                      <p:cBhvr>
                                        <p:cTn id="81" dur="500"/>
                                        <p:tgtEl>
                                          <p:spTgt spid="144"/>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213"/>
                                        </p:tgtEl>
                                        <p:attrNameLst>
                                          <p:attrName>style.visibility</p:attrName>
                                        </p:attrNameLst>
                                      </p:cBhvr>
                                      <p:to>
                                        <p:strVal val="visible"/>
                                      </p:to>
                                    </p:set>
                                    <p:animEffect transition="in" filter="wipe(left)">
                                      <p:cBhvr>
                                        <p:cTn id="85" dur="750"/>
                                        <p:tgtEl>
                                          <p:spTgt spid="21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
                                        </p:tgtEl>
                                        <p:attrNameLst>
                                          <p:attrName>style.visibility</p:attrName>
                                        </p:attrNameLst>
                                      </p:cBhvr>
                                      <p:to>
                                        <p:strVal val="visible"/>
                                      </p:to>
                                    </p:set>
                                    <p:animEffect transition="in" filter="fade">
                                      <p:cBhvr>
                                        <p:cTn id="88" dur="500"/>
                                        <p:tgtEl>
                                          <p:spTgt spid="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59"/>
                                        </p:tgtEl>
                                        <p:attrNameLst>
                                          <p:attrName>style.visibility</p:attrName>
                                        </p:attrNameLst>
                                      </p:cBhvr>
                                      <p:to>
                                        <p:strVal val="visible"/>
                                      </p:to>
                                    </p:set>
                                    <p:animEffect transition="in" filter="fade">
                                      <p:cBhvr>
                                        <p:cTn id="93" dur="500"/>
                                        <p:tgtEl>
                                          <p:spTgt spid="15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166"/>
                                        </p:tgtEl>
                                        <p:attrNameLst>
                                          <p:attrName>style.visibility</p:attrName>
                                        </p:attrNameLst>
                                      </p:cBhvr>
                                      <p:to>
                                        <p:strVal val="visible"/>
                                      </p:to>
                                    </p:set>
                                    <p:animEffect transition="in" filter="fade">
                                      <p:cBhvr>
                                        <p:cTn id="99" dur="500"/>
                                        <p:tgtEl>
                                          <p:spTgt spid="166"/>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207"/>
                                        </p:tgtEl>
                                        <p:attrNameLst>
                                          <p:attrName>style.visibility</p:attrName>
                                        </p:attrNameLst>
                                      </p:cBhvr>
                                      <p:to>
                                        <p:strVal val="visible"/>
                                      </p:to>
                                    </p:set>
                                    <p:animEffect transition="in" filter="fade">
                                      <p:cBhvr>
                                        <p:cTn id="102" dur="500"/>
                                        <p:tgtEl>
                                          <p:spTgt spid="207"/>
                                        </p:tgtEl>
                                      </p:cBhvr>
                                    </p:animEffect>
                                  </p:childTnLst>
                                </p:cTn>
                              </p:par>
                            </p:childTnLst>
                          </p:cTn>
                        </p:par>
                        <p:par>
                          <p:cTn id="103" fill="hold">
                            <p:stCondLst>
                              <p:cond delay="750"/>
                            </p:stCondLst>
                            <p:childTnLst>
                              <p:par>
                                <p:cTn id="104" presetID="10" presetClass="entr" presetSubtype="0" fill="hold" nodeType="after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73"/>
                                        </p:tgtEl>
                                        <p:attrNameLst>
                                          <p:attrName>style.visibility</p:attrName>
                                        </p:attrNameLst>
                                      </p:cBhvr>
                                      <p:to>
                                        <p:strVal val="visible"/>
                                      </p:to>
                                    </p:set>
                                    <p:animEffect transition="in" filter="wipe(left)">
                                      <p:cBhvr>
                                        <p:cTn id="111" dur="500"/>
                                        <p:tgtEl>
                                          <p:spTgt spid="17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208"/>
                                        </p:tgtEl>
                                        <p:attrNameLst>
                                          <p:attrName>style.visibility</p:attrName>
                                        </p:attrNameLst>
                                      </p:cBhvr>
                                      <p:to>
                                        <p:strVal val="visible"/>
                                      </p:to>
                                    </p:set>
                                    <p:animEffect transition="in" filter="fade">
                                      <p:cBhvr>
                                        <p:cTn id="118" dur="500"/>
                                        <p:tgtEl>
                                          <p:spTgt spid="208"/>
                                        </p:tgtEl>
                                      </p:cBhvr>
                                    </p:animEffect>
                                  </p:childTnLst>
                                </p:cTn>
                              </p:par>
                              <p:par>
                                <p:cTn id="119" presetID="10" presetClass="entr" presetSubtype="0" fill="hold" nodeType="with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fade">
                                      <p:cBhvr>
                                        <p:cTn id="121" dur="500"/>
                                        <p:tgtEl>
                                          <p:spTgt spid="4"/>
                                        </p:tgtEl>
                                      </p:cBhvr>
                                    </p:animEffect>
                                  </p:childTnLst>
                                </p:cTn>
                              </p:par>
                            </p:childTnLst>
                          </p:cTn>
                        </p:par>
                        <p:par>
                          <p:cTn id="122" fill="hold">
                            <p:stCondLst>
                              <p:cond delay="1000"/>
                            </p:stCondLst>
                            <p:childTnLst>
                              <p:par>
                                <p:cTn id="123" presetID="22" presetClass="entr" presetSubtype="1" fill="hold" nodeType="afterEffect">
                                  <p:stCondLst>
                                    <p:cond delay="0"/>
                                  </p:stCondLst>
                                  <p:childTnLst>
                                    <p:set>
                                      <p:cBhvr>
                                        <p:cTn id="124" dur="1" fill="hold">
                                          <p:stCondLst>
                                            <p:cond delay="0"/>
                                          </p:stCondLst>
                                        </p:cTn>
                                        <p:tgtEl>
                                          <p:spTgt spid="177"/>
                                        </p:tgtEl>
                                        <p:attrNameLst>
                                          <p:attrName>style.visibility</p:attrName>
                                        </p:attrNameLst>
                                      </p:cBhvr>
                                      <p:to>
                                        <p:strVal val="visible"/>
                                      </p:to>
                                    </p:set>
                                    <p:animEffect transition="in" filter="wipe(up)">
                                      <p:cBhvr>
                                        <p:cTn id="125" dur="500"/>
                                        <p:tgtEl>
                                          <p:spTgt spid="177"/>
                                        </p:tgtEl>
                                      </p:cBhvr>
                                    </p:animEffect>
                                  </p:childTnLst>
                                </p:cTn>
                              </p:par>
                            </p:childTnLst>
                          </p:cTn>
                        </p:par>
                        <p:par>
                          <p:cTn id="126" fill="hold">
                            <p:stCondLst>
                              <p:cond delay="1500"/>
                            </p:stCondLst>
                            <p:childTnLst>
                              <p:par>
                                <p:cTn id="127" presetID="10" presetClass="entr" presetSubtype="0" fill="hold" nodeType="afterEffect">
                                  <p:stCondLst>
                                    <p:cond delay="0"/>
                                  </p:stCondLst>
                                  <p:childTnLst>
                                    <p:set>
                                      <p:cBhvr>
                                        <p:cTn id="128" dur="1" fill="hold">
                                          <p:stCondLst>
                                            <p:cond delay="0"/>
                                          </p:stCondLst>
                                        </p:cTn>
                                        <p:tgtEl>
                                          <p:spTgt spid="199"/>
                                        </p:tgtEl>
                                        <p:attrNameLst>
                                          <p:attrName>style.visibility</p:attrName>
                                        </p:attrNameLst>
                                      </p:cBhvr>
                                      <p:to>
                                        <p:strVal val="visible"/>
                                      </p:to>
                                    </p:set>
                                    <p:animEffect transition="in" filter="fade">
                                      <p:cBhvr>
                                        <p:cTn id="129" dur="500"/>
                                        <p:tgtEl>
                                          <p:spTgt spid="199"/>
                                        </p:tgtEl>
                                      </p:cBhvr>
                                    </p:animEffect>
                                  </p:childTnLst>
                                </p:cTn>
                              </p:par>
                            </p:childTnLst>
                          </p:cTn>
                        </p:par>
                        <p:par>
                          <p:cTn id="130" fill="hold">
                            <p:stCondLst>
                              <p:cond delay="2000"/>
                            </p:stCondLst>
                            <p:childTnLst>
                              <p:par>
                                <p:cTn id="131" presetID="22" presetClass="entr" presetSubtype="4" fill="hold" nodeType="afterEffect">
                                  <p:stCondLst>
                                    <p:cond delay="0"/>
                                  </p:stCondLst>
                                  <p:childTnLst>
                                    <p:set>
                                      <p:cBhvr>
                                        <p:cTn id="132" dur="1" fill="hold">
                                          <p:stCondLst>
                                            <p:cond delay="0"/>
                                          </p:stCondLst>
                                        </p:cTn>
                                        <p:tgtEl>
                                          <p:spTgt spid="178"/>
                                        </p:tgtEl>
                                        <p:attrNameLst>
                                          <p:attrName>style.visibility</p:attrName>
                                        </p:attrNameLst>
                                      </p:cBhvr>
                                      <p:to>
                                        <p:strVal val="visible"/>
                                      </p:to>
                                    </p:set>
                                    <p:animEffect transition="in" filter="wipe(down)">
                                      <p:cBhvr>
                                        <p:cTn id="133" dur="500"/>
                                        <p:tgtEl>
                                          <p:spTgt spid="178"/>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fill="hold" nodeType="clickEffect">
                                  <p:stCondLst>
                                    <p:cond delay="0"/>
                                  </p:stCondLst>
                                  <p:childTnLst>
                                    <p:set>
                                      <p:cBhvr>
                                        <p:cTn id="137" dur="1" fill="hold">
                                          <p:stCondLst>
                                            <p:cond delay="0"/>
                                          </p:stCondLst>
                                        </p:cTn>
                                        <p:tgtEl>
                                          <p:spTgt spid="160"/>
                                        </p:tgtEl>
                                        <p:attrNameLst>
                                          <p:attrName>style.visibility</p:attrName>
                                        </p:attrNameLst>
                                      </p:cBhvr>
                                      <p:to>
                                        <p:strVal val="visible"/>
                                      </p:to>
                                    </p:set>
                                    <p:animEffect transition="in" filter="wipe(up)">
                                      <p:cBhvr>
                                        <p:cTn id="138" dur="500"/>
                                        <p:tgtEl>
                                          <p:spTgt spid="16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25"/>
                                        </p:tgtEl>
                                        <p:attrNameLst>
                                          <p:attrName>style.visibility</p:attrName>
                                        </p:attrNameLst>
                                      </p:cBhvr>
                                      <p:to>
                                        <p:strVal val="visible"/>
                                      </p:to>
                                    </p:set>
                                    <p:animEffect transition="in" filter="fade">
                                      <p:cBhvr>
                                        <p:cTn id="141" dur="500"/>
                                        <p:tgtEl>
                                          <p:spTgt spid="125"/>
                                        </p:tgtEl>
                                      </p:cBhvr>
                                    </p:animEffect>
                                  </p:childTnLst>
                                </p:cTn>
                              </p:par>
                              <p:par>
                                <p:cTn id="142" presetID="22" presetClass="entr" presetSubtype="1" fill="hold" nodeType="withEffect">
                                  <p:stCondLst>
                                    <p:cond delay="0"/>
                                  </p:stCondLst>
                                  <p:childTnLst>
                                    <p:set>
                                      <p:cBhvr>
                                        <p:cTn id="143" dur="1" fill="hold">
                                          <p:stCondLst>
                                            <p:cond delay="0"/>
                                          </p:stCondLst>
                                        </p:cTn>
                                        <p:tgtEl>
                                          <p:spTgt spid="163"/>
                                        </p:tgtEl>
                                        <p:attrNameLst>
                                          <p:attrName>style.visibility</p:attrName>
                                        </p:attrNameLst>
                                      </p:cBhvr>
                                      <p:to>
                                        <p:strVal val="visible"/>
                                      </p:to>
                                    </p:set>
                                    <p:animEffect transition="in" filter="wipe(up)">
                                      <p:cBhvr>
                                        <p:cTn id="144" dur="500"/>
                                        <p:tgtEl>
                                          <p:spTgt spid="1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09"/>
                                        </p:tgtEl>
                                        <p:attrNameLst>
                                          <p:attrName>style.visibility</p:attrName>
                                        </p:attrNameLst>
                                      </p:cBhvr>
                                      <p:to>
                                        <p:strVal val="visible"/>
                                      </p:to>
                                    </p:set>
                                    <p:animEffect transition="in" filter="fade">
                                      <p:cBhvr>
                                        <p:cTn id="147" dur="500"/>
                                        <p:tgtEl>
                                          <p:spTgt spid="209"/>
                                        </p:tgtEl>
                                      </p:cBhvr>
                                    </p:animEffect>
                                  </p:childTnLst>
                                </p:cTn>
                              </p:par>
                            </p:childTnLst>
                          </p:cTn>
                        </p:par>
                        <p:par>
                          <p:cTn id="148" fill="hold">
                            <p:stCondLst>
                              <p:cond delay="500"/>
                            </p:stCondLst>
                            <p:childTnLst>
                              <p:par>
                                <p:cTn id="149" presetID="10" presetClass="entr" presetSubtype="0" fill="hold" grpId="0" nodeType="afterEffect">
                                  <p:stCondLst>
                                    <p:cond delay="0"/>
                                  </p:stCondLst>
                                  <p:childTnLst>
                                    <p:set>
                                      <p:cBhvr>
                                        <p:cTn id="150" dur="1" fill="hold">
                                          <p:stCondLst>
                                            <p:cond delay="0"/>
                                          </p:stCondLst>
                                        </p:cTn>
                                        <p:tgtEl>
                                          <p:spTgt spid="201"/>
                                        </p:tgtEl>
                                        <p:attrNameLst>
                                          <p:attrName>style.visibility</p:attrName>
                                        </p:attrNameLst>
                                      </p:cBhvr>
                                      <p:to>
                                        <p:strVal val="visible"/>
                                      </p:to>
                                    </p:set>
                                    <p:animEffect transition="in" filter="fade">
                                      <p:cBhvr>
                                        <p:cTn id="151" dur="500"/>
                                        <p:tgtEl>
                                          <p:spTgt spid="201"/>
                                        </p:tgtEl>
                                      </p:cBhvr>
                                    </p:animEffect>
                                  </p:childTnLst>
                                </p:cTn>
                              </p:par>
                            </p:childTnLst>
                          </p:cTn>
                        </p:par>
                        <p:par>
                          <p:cTn id="152" fill="hold">
                            <p:stCondLst>
                              <p:cond delay="1000"/>
                            </p:stCondLst>
                            <p:childTnLst>
                              <p:par>
                                <p:cTn id="153" presetID="10" presetClass="entr" presetSubtype="0" fill="hold" grpId="0" nodeType="afterEffect">
                                  <p:stCondLst>
                                    <p:cond delay="0"/>
                                  </p:stCondLst>
                                  <p:childTnLst>
                                    <p:set>
                                      <p:cBhvr>
                                        <p:cTn id="154" dur="1" fill="hold">
                                          <p:stCondLst>
                                            <p:cond delay="0"/>
                                          </p:stCondLst>
                                        </p:cTn>
                                        <p:tgtEl>
                                          <p:spTgt spid="202"/>
                                        </p:tgtEl>
                                        <p:attrNameLst>
                                          <p:attrName>style.visibility</p:attrName>
                                        </p:attrNameLst>
                                      </p:cBhvr>
                                      <p:to>
                                        <p:strVal val="visible"/>
                                      </p:to>
                                    </p:set>
                                    <p:animEffect transition="in" filter="fade">
                                      <p:cBhvr>
                                        <p:cTn id="155" dur="500"/>
                                        <p:tgtEl>
                                          <p:spTgt spid="202"/>
                                        </p:tgtEl>
                                      </p:cBhvr>
                                    </p:animEffect>
                                  </p:childTnLst>
                                </p:cTn>
                              </p:par>
                              <p:par>
                                <p:cTn id="156" presetID="10" presetClass="entr" presetSubtype="0" fill="hold"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fade">
                                      <p:cBhvr>
                                        <p:cTn id="158"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166" grpId="0" animBg="1"/>
      <p:bldP spid="201" grpId="0" animBg="1"/>
      <p:bldP spid="202" grpId="0" animBg="1"/>
      <p:bldP spid="205" grpId="0" animBg="1"/>
      <p:bldP spid="206" grpId="0" animBg="1"/>
      <p:bldP spid="207" grpId="0" animBg="1"/>
      <p:bldP spid="208" grpId="0" animBg="1"/>
      <p:bldP spid="209" grpId="0" animBg="1"/>
      <p:bldP spid="210" grpId="0" animBg="1"/>
      <p:bldP spid="125"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4355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Aft>
                <a:spcPts val="1800"/>
              </a:spcAft>
              <a:defRPr/>
            </a:pPr>
            <a:r>
              <a:rPr lang="en-US" sz="1400" b="0" spc="0" dirty="0">
                <a:solidFill>
                  <a:srgbClr val="0078D4"/>
                </a:solidFill>
                <a:latin typeface="Segoe UI" panose="020B0502040204020203" pitchFamily="34" charset="0"/>
              </a:rPr>
              <a:t>Open-source component jointly built by Microsoft and RedHat</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Semibold" panose="020B0702040204020203" pitchFamily="34" charset="0"/>
                <a:cs typeface="Segoe UI Semibold" panose="020B0702040204020203" pitchFamily="34" charset="0"/>
              </a:rPr>
              <a:t>Event-driven container creation &amp; scaling</a:t>
            </a:r>
            <a:r>
              <a:rPr lang="en-US" sz="1400" b="0" spc="0" dirty="0">
                <a:solidFill>
                  <a:srgbClr val="0078D4"/>
                </a:solidFill>
                <a:latin typeface="Segoe UI" panose="020B0502040204020203" pitchFamily="34" charset="0"/>
              </a:rPr>
              <a:t/>
            </a:r>
            <a:br>
              <a:rPr lang="en-US" sz="1400" b="0" spc="0" dirty="0">
                <a:solidFill>
                  <a:srgbClr val="0078D4"/>
                </a:solidFill>
                <a:latin typeface="Segoe UI" panose="020B0502040204020203" pitchFamily="34" charset="0"/>
              </a:rPr>
            </a:br>
            <a:r>
              <a:rPr lang="en-US" sz="1400" b="0" spc="0" dirty="0">
                <a:solidFill>
                  <a:srgbClr val="0078D4"/>
                </a:solidFill>
                <a:latin typeface="Segoe UI" panose="020B0502040204020203" pitchFamily="34" charset="0"/>
              </a:rPr>
              <a:t>Allows containers to “scale to zero” until an event comes in, which will then create the container and process the event, resulting in more efficient utilization and reduced costs</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Native triggers support</a:t>
            </a:r>
            <a:br>
              <a:rPr lang="en-US" sz="1400" b="0" spc="0" dirty="0">
                <a:solidFill>
                  <a:srgbClr val="0078D4"/>
                </a:solidFill>
                <a:latin typeface="Segoe UI Semibold" panose="020B0702040204020203" pitchFamily="34" charset="0"/>
                <a:cs typeface="Segoe UI Semibold" panose="020B0702040204020203" pitchFamily="34" charset="0"/>
              </a:rPr>
            </a:br>
            <a:r>
              <a:rPr lang="en-US" sz="1400" b="0" spc="0" dirty="0">
                <a:solidFill>
                  <a:srgbClr val="0078D4"/>
                </a:solidFill>
                <a:latin typeface="Segoe UI" panose="020B0502040204020203" pitchFamily="34" charset="0"/>
              </a:rPr>
              <a:t>Containers can consume events directly from the event source, instead of routing events through HTTP</a:t>
            </a:r>
          </a:p>
          <a:p>
            <a:pPr marL="274320" lvl="0" indent="-274320">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Can be used in any Kubernetes service</a:t>
            </a:r>
            <a:r>
              <a:rPr lang="en-US" sz="1400" b="0" spc="0" dirty="0">
                <a:solidFill>
                  <a:srgbClr val="0078D4"/>
                </a:solidFill>
                <a:latin typeface="Segoe UI" panose="020B0502040204020203" pitchFamily="34" charset="0"/>
                <a:cs typeface="Segoe UI Semibold" panose="020B0702040204020203" pitchFamily="34" charset="0"/>
              </a:rPr>
              <a:t/>
            </a:r>
            <a:br>
              <a:rPr lang="en-US" sz="1400" b="0" spc="0" dirty="0">
                <a:solidFill>
                  <a:srgbClr val="0078D4"/>
                </a:solidFill>
                <a:latin typeface="Segoe UI" panose="020B0502040204020203" pitchFamily="34" charset="0"/>
                <a:cs typeface="Segoe UI Semibold" panose="020B0702040204020203" pitchFamily="34" charset="0"/>
              </a:rPr>
            </a:br>
            <a:r>
              <a:rPr lang="en-US" sz="1400" b="0" spc="0" dirty="0">
                <a:solidFill>
                  <a:srgbClr val="0078D4"/>
                </a:solidFill>
                <a:latin typeface="Segoe UI" panose="020B0502040204020203" pitchFamily="34" charset="0"/>
                <a:cs typeface="Segoe UI Semibold" panose="020B0702040204020203" pitchFamily="34" charset="0"/>
              </a:rPr>
              <a:t>This includes </a:t>
            </a:r>
            <a:r>
              <a:rPr lang="en-US" sz="1400" b="0" spc="0" dirty="0">
                <a:solidFill>
                  <a:srgbClr val="0078D4"/>
                </a:solidFill>
                <a:latin typeface="Segoe UI" panose="020B0502040204020203" pitchFamily="34" charset="0"/>
              </a:rPr>
              <a:t>in the cloud (e.g., AKS, EKS, GKE, etc.) or on-premises with OpenShift—any Kubernetes workload that requires scaling by events instead of traditional CPU or memory scaling can leverage this component.</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105539" cy="410369"/>
          </a:xfrm>
        </p:spPr>
        <p:txBody>
          <a:bodyPr/>
          <a:lstStyle/>
          <a:p>
            <a:r>
              <a:rPr lang="en-US" dirty="0"/>
              <a:t>Kubernetes-based event-driven auto-scaling (KEDA)</a:t>
            </a:r>
          </a:p>
        </p:txBody>
      </p:sp>
      <p:sp>
        <p:nvSpPr>
          <p:cNvPr id="56" name="Rectangle: Rounded Corners 55">
            <a:extLst>
              <a:ext uri="{FF2B5EF4-FFF2-40B4-BE49-F238E27FC236}">
                <a16:creationId xmlns:a16="http://schemas.microsoft.com/office/drawing/2014/main" id="{922EBF8D-4330-439B-9AB4-0551D469C302}"/>
              </a:ext>
            </a:extLst>
          </p:cNvPr>
          <p:cNvSpPr/>
          <p:nvPr/>
        </p:nvSpPr>
        <p:spPr bwMode="auto">
          <a:xfrm>
            <a:off x="7243145" y="2360317"/>
            <a:ext cx="4204337" cy="3332912"/>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57" name="Title 1">
            <a:extLst>
              <a:ext uri="{FF2B5EF4-FFF2-40B4-BE49-F238E27FC236}">
                <a16:creationId xmlns:a16="http://schemas.microsoft.com/office/drawing/2014/main" id="{2818BA0D-C402-4BB0-93FB-BBAC73C0B354}"/>
              </a:ext>
            </a:extLst>
          </p:cNvPr>
          <p:cNvSpPr txBox="1">
            <a:spLocks/>
          </p:cNvSpPr>
          <p:nvPr/>
        </p:nvSpPr>
        <p:spPr>
          <a:xfrm>
            <a:off x="8493257" y="2061031"/>
            <a:ext cx="1704111"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400" spc="0" dirty="0">
                <a:solidFill>
                  <a:srgbClr val="000000"/>
                </a:solidFill>
                <a:latin typeface="Segoe UI Semibold" panose="020B0702040204020203" pitchFamily="34" charset="0"/>
                <a:cs typeface="Segoe UI Semibold" panose="020B0702040204020203" pitchFamily="34" charset="0"/>
              </a:rPr>
              <a:t>Kubernetes cluster</a:t>
            </a:r>
          </a:p>
        </p:txBody>
      </p:sp>
      <p:grpSp>
        <p:nvGrpSpPr>
          <p:cNvPr id="58" name="Group 57">
            <a:extLst>
              <a:ext uri="{FF2B5EF4-FFF2-40B4-BE49-F238E27FC236}">
                <a16:creationId xmlns:a16="http://schemas.microsoft.com/office/drawing/2014/main" id="{5C9AA5E9-D3D8-4F6C-8BB9-A177D85EA4E9}"/>
              </a:ext>
            </a:extLst>
          </p:cNvPr>
          <p:cNvGrpSpPr/>
          <p:nvPr/>
        </p:nvGrpSpPr>
        <p:grpSpPr>
          <a:xfrm>
            <a:off x="5841982" y="3569684"/>
            <a:ext cx="577564" cy="577564"/>
            <a:chOff x="5759976" y="2830661"/>
            <a:chExt cx="822960" cy="822960"/>
          </a:xfrm>
        </p:grpSpPr>
        <p:sp>
          <p:nvSpPr>
            <p:cNvPr id="59" name="Oval 58">
              <a:extLst>
                <a:ext uri="{FF2B5EF4-FFF2-40B4-BE49-F238E27FC236}">
                  <a16:creationId xmlns:a16="http://schemas.microsoft.com/office/drawing/2014/main" id="{B594D023-4C77-4E60-A287-1D94AE8DDCFE}"/>
                </a:ext>
              </a:extLst>
            </p:cNvPr>
            <p:cNvSpPr/>
            <p:nvPr/>
          </p:nvSpPr>
          <p:spPr bwMode="auto">
            <a:xfrm>
              <a:off x="5759976" y="2830661"/>
              <a:ext cx="822960" cy="822960"/>
            </a:xfrm>
            <a:prstGeom prst="ellipse">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60" name="LightningBolt_E945" title="Icon of a lightning bolt">
              <a:extLst>
                <a:ext uri="{FF2B5EF4-FFF2-40B4-BE49-F238E27FC236}">
                  <a16:creationId xmlns:a16="http://schemas.microsoft.com/office/drawing/2014/main" id="{44F76E7A-8EC8-40A7-9108-852A64482A41}"/>
                </a:ext>
              </a:extLst>
            </p:cNvPr>
            <p:cNvSpPr>
              <a:spLocks noChangeAspect="1"/>
            </p:cNvSpPr>
            <p:nvPr/>
          </p:nvSpPr>
          <p:spPr bwMode="auto">
            <a:xfrm>
              <a:off x="5991609" y="2991170"/>
              <a:ext cx="359694" cy="501942"/>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1" name="Title 1">
            <a:extLst>
              <a:ext uri="{FF2B5EF4-FFF2-40B4-BE49-F238E27FC236}">
                <a16:creationId xmlns:a16="http://schemas.microsoft.com/office/drawing/2014/main" id="{9CB3936F-B86F-42B2-805A-E94E60F5BC69}"/>
              </a:ext>
            </a:extLst>
          </p:cNvPr>
          <p:cNvSpPr txBox="1">
            <a:spLocks/>
          </p:cNvSpPr>
          <p:nvPr/>
        </p:nvSpPr>
        <p:spPr>
          <a:xfrm>
            <a:off x="5444938" y="3117289"/>
            <a:ext cx="1371652"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dirty="0">
                <a:solidFill>
                  <a:srgbClr val="000000"/>
                </a:solidFill>
                <a:latin typeface="Segoe UI Semibold" panose="020B0702040204020203" pitchFamily="34" charset="0"/>
                <a:cs typeface="Segoe UI Semibold" panose="020B0702040204020203" pitchFamily="34" charset="0"/>
              </a:rPr>
              <a:t>External </a:t>
            </a:r>
            <a:br>
              <a:rPr lang="en-US" sz="1200" spc="0" dirty="0">
                <a:solidFill>
                  <a:srgbClr val="000000"/>
                </a:solidFill>
                <a:latin typeface="Segoe UI Semibold" panose="020B0702040204020203" pitchFamily="34" charset="0"/>
                <a:cs typeface="Segoe UI Semibold" panose="020B0702040204020203" pitchFamily="34" charset="0"/>
              </a:rPr>
            </a:br>
            <a:r>
              <a:rPr lang="en-US" sz="1200" spc="0" dirty="0">
                <a:solidFill>
                  <a:srgbClr val="000000"/>
                </a:solidFill>
                <a:latin typeface="Segoe UI Semibold" panose="020B0702040204020203" pitchFamily="34" charset="0"/>
                <a:cs typeface="Segoe UI Semibold" panose="020B0702040204020203" pitchFamily="34" charset="0"/>
              </a:rPr>
              <a:t>trigger source</a:t>
            </a:r>
          </a:p>
        </p:txBody>
      </p:sp>
      <p:sp>
        <p:nvSpPr>
          <p:cNvPr id="62" name="Title 1">
            <a:extLst>
              <a:ext uri="{FF2B5EF4-FFF2-40B4-BE49-F238E27FC236}">
                <a16:creationId xmlns:a16="http://schemas.microsoft.com/office/drawing/2014/main" id="{F48079D5-328C-49DC-B191-DC3727E1B30F}"/>
              </a:ext>
            </a:extLst>
          </p:cNvPr>
          <p:cNvSpPr txBox="1">
            <a:spLocks/>
          </p:cNvSpPr>
          <p:nvPr/>
        </p:nvSpPr>
        <p:spPr>
          <a:xfrm>
            <a:off x="7843036" y="5202348"/>
            <a:ext cx="1063266" cy="28813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836" spc="0" dirty="0">
                <a:solidFill>
                  <a:srgbClr val="000000"/>
                </a:solidFill>
                <a:latin typeface="Segoe UI Semibold" panose="020B0702040204020203" pitchFamily="34" charset="0"/>
                <a:cs typeface="Segoe UI Semibold" panose="020B0702040204020203" pitchFamily="34" charset="0"/>
              </a:rPr>
              <a:t>KEDA</a:t>
            </a:r>
          </a:p>
        </p:txBody>
      </p:sp>
      <p:sp>
        <p:nvSpPr>
          <p:cNvPr id="63" name="Rectangle: Rounded Corners 62">
            <a:extLst>
              <a:ext uri="{FF2B5EF4-FFF2-40B4-BE49-F238E27FC236}">
                <a16:creationId xmlns:a16="http://schemas.microsoft.com/office/drawing/2014/main" id="{252001D9-D1F9-4C18-B7BC-BEBA0E2AB39A}"/>
              </a:ext>
            </a:extLst>
          </p:cNvPr>
          <p:cNvSpPr/>
          <p:nvPr/>
        </p:nvSpPr>
        <p:spPr bwMode="auto">
          <a:xfrm>
            <a:off x="9576913" y="3034829"/>
            <a:ext cx="1624161" cy="164727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dirty="0">
              <a:solidFill>
                <a:srgbClr val="505050"/>
              </a:solidFill>
              <a:latin typeface="Segoe UI"/>
              <a:cs typeface="Segoe UI" pitchFamily="34" charset="0"/>
            </a:endParaRPr>
          </a:p>
        </p:txBody>
      </p:sp>
      <p:grpSp>
        <p:nvGrpSpPr>
          <p:cNvPr id="64" name="Group 63">
            <a:extLst>
              <a:ext uri="{FF2B5EF4-FFF2-40B4-BE49-F238E27FC236}">
                <a16:creationId xmlns:a16="http://schemas.microsoft.com/office/drawing/2014/main" id="{71BA3E7B-D91C-4DE1-83B7-DD71E8D9C050}"/>
              </a:ext>
            </a:extLst>
          </p:cNvPr>
          <p:cNvGrpSpPr/>
          <p:nvPr/>
        </p:nvGrpSpPr>
        <p:grpSpPr>
          <a:xfrm>
            <a:off x="9740051" y="3177263"/>
            <a:ext cx="1297884" cy="284721"/>
            <a:chOff x="10279438" y="3177263"/>
            <a:chExt cx="1297884" cy="284721"/>
          </a:xfrm>
        </p:grpSpPr>
        <p:sp>
          <p:nvSpPr>
            <p:cNvPr id="65" name="Freeform: Shape 64">
              <a:extLst>
                <a:ext uri="{FF2B5EF4-FFF2-40B4-BE49-F238E27FC236}">
                  <a16:creationId xmlns:a16="http://schemas.microsoft.com/office/drawing/2014/main" id="{51145D52-3135-4C19-8A0A-E987D0078386}"/>
                </a:ext>
              </a:extLst>
            </p:cNvPr>
            <p:cNvSpPr/>
            <p:nvPr/>
          </p:nvSpPr>
          <p:spPr>
            <a:xfrm>
              <a:off x="10279438" y="3177271"/>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6" name="Freeform: Shape 65">
              <a:extLst>
                <a:ext uri="{FF2B5EF4-FFF2-40B4-BE49-F238E27FC236}">
                  <a16:creationId xmlns:a16="http://schemas.microsoft.com/office/drawing/2014/main" id="{55CBC8FD-9997-414B-A910-C5DC0AA14AA1}"/>
                </a:ext>
              </a:extLst>
            </p:cNvPr>
            <p:cNvSpPr/>
            <p:nvPr/>
          </p:nvSpPr>
          <p:spPr>
            <a:xfrm>
              <a:off x="10625468" y="3177269"/>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7" name="Freeform: Shape 66">
              <a:extLst>
                <a:ext uri="{FF2B5EF4-FFF2-40B4-BE49-F238E27FC236}">
                  <a16:creationId xmlns:a16="http://schemas.microsoft.com/office/drawing/2014/main" id="{CBA72172-E0DA-4E26-90C5-CBD24C5A5322}"/>
                </a:ext>
              </a:extLst>
            </p:cNvPr>
            <p:cNvSpPr/>
            <p:nvPr/>
          </p:nvSpPr>
          <p:spPr>
            <a:xfrm>
              <a:off x="10971498" y="3177263"/>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sp>
          <p:nvSpPr>
            <p:cNvPr id="68" name="Freeform: Shape 67">
              <a:extLst>
                <a:ext uri="{FF2B5EF4-FFF2-40B4-BE49-F238E27FC236}">
                  <a16:creationId xmlns:a16="http://schemas.microsoft.com/office/drawing/2014/main" id="{31F28CE8-6BDD-4CFE-A773-133C04FECAA2}"/>
                </a:ext>
              </a:extLst>
            </p:cNvPr>
            <p:cNvSpPr/>
            <p:nvPr/>
          </p:nvSpPr>
          <p:spPr>
            <a:xfrm>
              <a:off x="11317527" y="3177263"/>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191">
                <a:defRPr/>
              </a:pPr>
              <a:endParaRPr lang="en-US" sz="1764">
                <a:solidFill>
                  <a:srgbClr val="FFFFFF"/>
                </a:solidFill>
                <a:latin typeface="Segoe UI"/>
              </a:endParaRPr>
            </a:p>
          </p:txBody>
        </p:sp>
      </p:grpSp>
      <p:sp>
        <p:nvSpPr>
          <p:cNvPr id="69" name="Title 1">
            <a:extLst>
              <a:ext uri="{FF2B5EF4-FFF2-40B4-BE49-F238E27FC236}">
                <a16:creationId xmlns:a16="http://schemas.microsoft.com/office/drawing/2014/main" id="{53626A93-34FC-4451-9585-1BF776242133}"/>
              </a:ext>
            </a:extLst>
          </p:cNvPr>
          <p:cNvSpPr txBox="1">
            <a:spLocks/>
          </p:cNvSpPr>
          <p:nvPr/>
        </p:nvSpPr>
        <p:spPr>
          <a:xfrm>
            <a:off x="9809808" y="2766221"/>
            <a:ext cx="115837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dirty="0">
                <a:solidFill>
                  <a:srgbClr val="000000"/>
                </a:solidFill>
                <a:latin typeface="Segoe UI Semibold" panose="020B0702040204020203" pitchFamily="34" charset="0"/>
                <a:cs typeface="Segoe UI Semibold" panose="020B0702040204020203" pitchFamily="34" charset="0"/>
              </a:rPr>
              <a:t>AKS cluster</a:t>
            </a:r>
          </a:p>
        </p:txBody>
      </p:sp>
      <p:grpSp>
        <p:nvGrpSpPr>
          <p:cNvPr id="70" name="Group 69">
            <a:extLst>
              <a:ext uri="{FF2B5EF4-FFF2-40B4-BE49-F238E27FC236}">
                <a16:creationId xmlns:a16="http://schemas.microsoft.com/office/drawing/2014/main" id="{37031437-187C-4CC6-8131-2D433295B532}"/>
              </a:ext>
            </a:extLst>
          </p:cNvPr>
          <p:cNvGrpSpPr/>
          <p:nvPr/>
        </p:nvGrpSpPr>
        <p:grpSpPr>
          <a:xfrm>
            <a:off x="7489552" y="2606609"/>
            <a:ext cx="1770235" cy="2503715"/>
            <a:chOff x="8028939" y="2606609"/>
            <a:chExt cx="1770235" cy="2503715"/>
          </a:xfrm>
        </p:grpSpPr>
        <p:sp>
          <p:nvSpPr>
            <p:cNvPr id="71" name="Rectangle: Rounded Corners 118">
              <a:extLst>
                <a:ext uri="{FF2B5EF4-FFF2-40B4-BE49-F238E27FC236}">
                  <a16:creationId xmlns:a16="http://schemas.microsoft.com/office/drawing/2014/main" id="{4F162CF3-3DF7-4544-9A36-1AAF72CCBD67}"/>
                </a:ext>
              </a:extLst>
            </p:cNvPr>
            <p:cNvSpPr/>
            <p:nvPr/>
          </p:nvSpPr>
          <p:spPr bwMode="auto">
            <a:xfrm rot="16200000">
              <a:off x="7662199" y="2973349"/>
              <a:ext cx="2503715" cy="1770235"/>
            </a:xfrm>
            <a:prstGeom prst="roundRect">
              <a:avLst>
                <a:gd name="adj" fmla="val 3125"/>
              </a:avLst>
            </a:prstGeom>
            <a:solidFill>
              <a:srgbClr val="FCFDFE"/>
            </a:solidFill>
            <a:ln w="28575">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3C3C41"/>
                </a:solidFill>
                <a:latin typeface="Segoe UI"/>
                <a:cs typeface="Segoe UI" pitchFamily="34" charset="0"/>
              </a:endParaRPr>
            </a:p>
          </p:txBody>
        </p:sp>
        <p:grpSp>
          <p:nvGrpSpPr>
            <p:cNvPr id="73" name="Group 72">
              <a:extLst>
                <a:ext uri="{FF2B5EF4-FFF2-40B4-BE49-F238E27FC236}">
                  <a16:creationId xmlns:a16="http://schemas.microsoft.com/office/drawing/2014/main" id="{BB03C5F7-C621-4913-9887-6331F288D569}"/>
                </a:ext>
              </a:extLst>
            </p:cNvPr>
            <p:cNvGrpSpPr/>
            <p:nvPr/>
          </p:nvGrpSpPr>
          <p:grpSpPr>
            <a:xfrm>
              <a:off x="8203375" y="2766783"/>
              <a:ext cx="1421363" cy="653908"/>
              <a:chOff x="8237632" y="2743151"/>
              <a:chExt cx="1421363" cy="653908"/>
            </a:xfrm>
          </p:grpSpPr>
          <p:sp>
            <p:nvSpPr>
              <p:cNvPr id="83" name="Rectangle: Rounded Corners 118">
                <a:extLst>
                  <a:ext uri="{FF2B5EF4-FFF2-40B4-BE49-F238E27FC236}">
                    <a16:creationId xmlns:a16="http://schemas.microsoft.com/office/drawing/2014/main" id="{D83418E8-4FED-410D-9AFE-9E4C4EE5CBB1}"/>
                  </a:ext>
                </a:extLst>
              </p:cNvPr>
              <p:cNvSpPr/>
              <p:nvPr/>
            </p:nvSpPr>
            <p:spPr bwMode="auto">
              <a:xfrm>
                <a:off x="8237632" y="2837497"/>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dirty="0">
                  <a:solidFill>
                    <a:srgbClr val="3C3C41"/>
                  </a:solidFill>
                  <a:latin typeface="Segoe UI"/>
                  <a:cs typeface="Segoe UI" pitchFamily="34" charset="0"/>
                </a:endParaRPr>
              </a:p>
            </p:txBody>
          </p:sp>
          <p:sp>
            <p:nvSpPr>
              <p:cNvPr id="84" name="Title 1">
                <a:extLst>
                  <a:ext uri="{FF2B5EF4-FFF2-40B4-BE49-F238E27FC236}">
                    <a16:creationId xmlns:a16="http://schemas.microsoft.com/office/drawing/2014/main" id="{A062C01D-B101-42AE-A1C3-07C0E84BB9E9}"/>
                  </a:ext>
                </a:extLst>
              </p:cNvPr>
              <p:cNvSpPr txBox="1">
                <a:spLocks/>
              </p:cNvSpPr>
              <p:nvPr/>
            </p:nvSpPr>
            <p:spPr>
              <a:xfrm>
                <a:off x="8659080" y="2743151"/>
                <a:ext cx="578466"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dirty="0">
                    <a:solidFill>
                      <a:srgbClr val="000000"/>
                    </a:solidFill>
                    <a:latin typeface="Segoe UI Semibold" panose="020B0702040204020203" pitchFamily="34" charset="0"/>
                    <a:cs typeface="Segoe UI Semibold" panose="020B0702040204020203" pitchFamily="34" charset="0"/>
                  </a:rPr>
                  <a:t>Scaler</a:t>
                </a:r>
              </a:p>
            </p:txBody>
          </p:sp>
        </p:grpSp>
        <p:grpSp>
          <p:nvGrpSpPr>
            <p:cNvPr id="74" name="Group 73">
              <a:extLst>
                <a:ext uri="{FF2B5EF4-FFF2-40B4-BE49-F238E27FC236}">
                  <a16:creationId xmlns:a16="http://schemas.microsoft.com/office/drawing/2014/main" id="{50D98591-3AB2-4CE5-B076-B6BA60CDC3CE}"/>
                </a:ext>
              </a:extLst>
            </p:cNvPr>
            <p:cNvGrpSpPr/>
            <p:nvPr/>
          </p:nvGrpSpPr>
          <p:grpSpPr>
            <a:xfrm>
              <a:off x="8203375" y="3532860"/>
              <a:ext cx="1421363" cy="653009"/>
              <a:chOff x="8237632" y="3508780"/>
              <a:chExt cx="1421363" cy="653009"/>
            </a:xfrm>
          </p:grpSpPr>
          <p:sp>
            <p:nvSpPr>
              <p:cNvPr id="81" name="Rectangle: Rounded Corners 118">
                <a:extLst>
                  <a:ext uri="{FF2B5EF4-FFF2-40B4-BE49-F238E27FC236}">
                    <a16:creationId xmlns:a16="http://schemas.microsoft.com/office/drawing/2014/main" id="{EAF8B741-C20D-4161-B86A-5938C1FF31F3}"/>
                  </a:ext>
                </a:extLst>
              </p:cNvPr>
              <p:cNvSpPr/>
              <p:nvPr/>
            </p:nvSpPr>
            <p:spPr bwMode="auto">
              <a:xfrm>
                <a:off x="8237632" y="3602227"/>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dirty="0">
                  <a:solidFill>
                    <a:srgbClr val="3C3C41"/>
                  </a:solidFill>
                  <a:latin typeface="Segoe UI"/>
                  <a:cs typeface="Segoe UI" pitchFamily="34" charset="0"/>
                </a:endParaRPr>
              </a:p>
            </p:txBody>
          </p:sp>
          <p:sp>
            <p:nvSpPr>
              <p:cNvPr id="82" name="Title 1">
                <a:extLst>
                  <a:ext uri="{FF2B5EF4-FFF2-40B4-BE49-F238E27FC236}">
                    <a16:creationId xmlns:a16="http://schemas.microsoft.com/office/drawing/2014/main" id="{BE5F916A-59F0-48CC-94E7-83C59A17E814}"/>
                  </a:ext>
                </a:extLst>
              </p:cNvPr>
              <p:cNvSpPr txBox="1">
                <a:spLocks/>
              </p:cNvSpPr>
              <p:nvPr/>
            </p:nvSpPr>
            <p:spPr>
              <a:xfrm>
                <a:off x="8546594" y="3508780"/>
                <a:ext cx="803438"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dirty="0">
                    <a:solidFill>
                      <a:srgbClr val="000000"/>
                    </a:solidFill>
                    <a:latin typeface="Segoe UI Semibold" panose="020B0702040204020203" pitchFamily="34" charset="0"/>
                    <a:cs typeface="Segoe UI Semibold" panose="020B0702040204020203" pitchFamily="34" charset="0"/>
                  </a:rPr>
                  <a:t>Controller</a:t>
                </a:r>
              </a:p>
            </p:txBody>
          </p:sp>
        </p:grpSp>
        <p:grpSp>
          <p:nvGrpSpPr>
            <p:cNvPr id="75" name="Group 74">
              <a:extLst>
                <a:ext uri="{FF2B5EF4-FFF2-40B4-BE49-F238E27FC236}">
                  <a16:creationId xmlns:a16="http://schemas.microsoft.com/office/drawing/2014/main" id="{73FD494E-CA9F-4904-8720-9DACA7A180E6}"/>
                </a:ext>
              </a:extLst>
            </p:cNvPr>
            <p:cNvGrpSpPr/>
            <p:nvPr/>
          </p:nvGrpSpPr>
          <p:grpSpPr>
            <a:xfrm>
              <a:off x="8203375" y="4298037"/>
              <a:ext cx="1421363" cy="652113"/>
              <a:chOff x="8237632" y="4274405"/>
              <a:chExt cx="1421363" cy="652113"/>
            </a:xfrm>
          </p:grpSpPr>
          <p:sp>
            <p:nvSpPr>
              <p:cNvPr id="79" name="Rectangle: Rounded Corners 118">
                <a:extLst>
                  <a:ext uri="{FF2B5EF4-FFF2-40B4-BE49-F238E27FC236}">
                    <a16:creationId xmlns:a16="http://schemas.microsoft.com/office/drawing/2014/main" id="{D9249BE2-2265-4EE9-93EE-2D46CD05FACB}"/>
                  </a:ext>
                </a:extLst>
              </p:cNvPr>
              <p:cNvSpPr/>
              <p:nvPr/>
            </p:nvSpPr>
            <p:spPr bwMode="auto">
              <a:xfrm>
                <a:off x="8237632" y="4366956"/>
                <a:ext cx="1421363" cy="559562"/>
              </a:xfrm>
              <a:prstGeom prst="roundRect">
                <a:avLst>
                  <a:gd name="adj" fmla="val 3125"/>
                </a:avLst>
              </a:prstGeom>
              <a:solidFill>
                <a:srgbClr val="FCFDFE"/>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dirty="0">
                  <a:solidFill>
                    <a:srgbClr val="3C3C41"/>
                  </a:solidFill>
                  <a:latin typeface="Segoe UI"/>
                  <a:cs typeface="Segoe UI" pitchFamily="34" charset="0"/>
                </a:endParaRPr>
              </a:p>
            </p:txBody>
          </p:sp>
          <p:sp>
            <p:nvSpPr>
              <p:cNvPr id="80" name="Title 1">
                <a:extLst>
                  <a:ext uri="{FF2B5EF4-FFF2-40B4-BE49-F238E27FC236}">
                    <a16:creationId xmlns:a16="http://schemas.microsoft.com/office/drawing/2014/main" id="{806B9AFA-2805-40CF-8946-3A326DE787CB}"/>
                  </a:ext>
                </a:extLst>
              </p:cNvPr>
              <p:cNvSpPr txBox="1">
                <a:spLocks/>
              </p:cNvSpPr>
              <p:nvPr/>
            </p:nvSpPr>
            <p:spPr>
              <a:xfrm>
                <a:off x="8319809" y="4274405"/>
                <a:ext cx="1257009" cy="184666"/>
              </a:xfrm>
              <a:prstGeom prst="rect">
                <a:avLst/>
              </a:prstGeom>
              <a:solidFill>
                <a:srgbClr val="FCFDF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200" spc="0" dirty="0">
                    <a:solidFill>
                      <a:srgbClr val="000000"/>
                    </a:solidFill>
                    <a:latin typeface="Segoe UI Semibold" panose="020B0702040204020203" pitchFamily="34" charset="0"/>
                    <a:cs typeface="Segoe UI Semibold" panose="020B0702040204020203" pitchFamily="34" charset="0"/>
                  </a:rPr>
                  <a:t>Metrics adapter</a:t>
                </a:r>
              </a:p>
            </p:txBody>
          </p:sp>
        </p:grpSp>
        <p:sp>
          <p:nvSpPr>
            <p:cNvPr id="76" name="MiniExpand_E93A" title="Icon of a rectangle on the lower-left inside a larger rectangle with an arrow pointed to the upper-right corner">
              <a:extLst>
                <a:ext uri="{FF2B5EF4-FFF2-40B4-BE49-F238E27FC236}">
                  <a16:creationId xmlns:a16="http://schemas.microsoft.com/office/drawing/2014/main" id="{66D3A5B2-07C9-455F-9482-5A64C9C9EDC0}"/>
                </a:ext>
              </a:extLst>
            </p:cNvPr>
            <p:cNvSpPr>
              <a:spLocks noChangeAspect="1" noEditPoints="1"/>
            </p:cNvSpPr>
            <p:nvPr/>
          </p:nvSpPr>
          <p:spPr bwMode="auto">
            <a:xfrm>
              <a:off x="8759401" y="3052220"/>
              <a:ext cx="309311" cy="261824"/>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7" name="remote" title="Icon of a remote control">
              <a:extLst>
                <a:ext uri="{FF2B5EF4-FFF2-40B4-BE49-F238E27FC236}">
                  <a16:creationId xmlns:a16="http://schemas.microsoft.com/office/drawing/2014/main" id="{288F9FC4-2549-4206-A86F-E14E70B3ABC8}"/>
                </a:ext>
              </a:extLst>
            </p:cNvPr>
            <p:cNvSpPr>
              <a:spLocks noChangeAspect="1" noEditPoints="1"/>
            </p:cNvSpPr>
            <p:nvPr/>
          </p:nvSpPr>
          <p:spPr bwMode="auto">
            <a:xfrm>
              <a:off x="8845026" y="3781905"/>
              <a:ext cx="138060" cy="330423"/>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raph_9" title="Icon of a line chart with connected circles at varying points">
              <a:extLst>
                <a:ext uri="{FF2B5EF4-FFF2-40B4-BE49-F238E27FC236}">
                  <a16:creationId xmlns:a16="http://schemas.microsoft.com/office/drawing/2014/main" id="{382B1A33-BD56-484D-B2B9-8AC8FC92EF0B}"/>
                </a:ext>
              </a:extLst>
            </p:cNvPr>
            <p:cNvSpPr>
              <a:spLocks noChangeAspect="1" noEditPoints="1"/>
            </p:cNvSpPr>
            <p:nvPr/>
          </p:nvSpPr>
          <p:spPr bwMode="auto">
            <a:xfrm>
              <a:off x="8776090" y="4578171"/>
              <a:ext cx="275932" cy="248986"/>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cxnSp>
        <p:nvCxnSpPr>
          <p:cNvPr id="85" name="Straight Arrow Connector 84">
            <a:extLst>
              <a:ext uri="{FF2B5EF4-FFF2-40B4-BE49-F238E27FC236}">
                <a16:creationId xmlns:a16="http://schemas.microsoft.com/office/drawing/2014/main" id="{F04FAF44-DF13-4BE2-BFC0-30F79ACF37CE}"/>
              </a:ext>
            </a:extLst>
          </p:cNvPr>
          <p:cNvCxnSpPr>
            <a:stCxn id="59" idx="6"/>
          </p:cNvCxnSpPr>
          <p:nvPr/>
        </p:nvCxnSpPr>
        <p:spPr>
          <a:xfrm flipV="1">
            <a:off x="6419546" y="3849914"/>
            <a:ext cx="798953" cy="8552"/>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1340597B-7692-45E1-BB6E-47DD1CC9B096}"/>
              </a:ext>
            </a:extLst>
          </p:cNvPr>
          <p:cNvGrpSpPr/>
          <p:nvPr/>
        </p:nvGrpSpPr>
        <p:grpSpPr>
          <a:xfrm>
            <a:off x="9740051" y="3177263"/>
            <a:ext cx="1297884" cy="284721"/>
            <a:chOff x="7966103" y="3693834"/>
            <a:chExt cx="1272549" cy="279164"/>
          </a:xfrm>
        </p:grpSpPr>
        <p:sp>
          <p:nvSpPr>
            <p:cNvPr id="129" name="Freeform: Shape 128">
              <a:extLst>
                <a:ext uri="{FF2B5EF4-FFF2-40B4-BE49-F238E27FC236}">
                  <a16:creationId xmlns:a16="http://schemas.microsoft.com/office/drawing/2014/main" id="{658DF6DB-C8F0-4A15-8FD2-FBF972AECE62}"/>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32" name="Freeform: Shape 131">
              <a:extLst>
                <a:ext uri="{FF2B5EF4-FFF2-40B4-BE49-F238E27FC236}">
                  <a16:creationId xmlns:a16="http://schemas.microsoft.com/office/drawing/2014/main" id="{E6236AA8-800F-4E0A-9FCB-43C2B338DDC2}"/>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0" name="Freeform: Shape 139">
              <a:extLst>
                <a:ext uri="{FF2B5EF4-FFF2-40B4-BE49-F238E27FC236}">
                  <a16:creationId xmlns:a16="http://schemas.microsoft.com/office/drawing/2014/main" id="{C5676481-FB4C-43E8-A2DD-3799000EF167}"/>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1" name="Freeform: Shape 140">
              <a:extLst>
                <a:ext uri="{FF2B5EF4-FFF2-40B4-BE49-F238E27FC236}">
                  <a16:creationId xmlns:a16="http://schemas.microsoft.com/office/drawing/2014/main" id="{9CDD559F-3DF9-4D15-8E06-EF5887704C7B}"/>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42" name="Group 141">
            <a:extLst>
              <a:ext uri="{FF2B5EF4-FFF2-40B4-BE49-F238E27FC236}">
                <a16:creationId xmlns:a16="http://schemas.microsoft.com/office/drawing/2014/main" id="{ACED0055-8D43-4D05-825E-12183F97BA68}"/>
              </a:ext>
            </a:extLst>
          </p:cNvPr>
          <p:cNvGrpSpPr/>
          <p:nvPr/>
        </p:nvGrpSpPr>
        <p:grpSpPr>
          <a:xfrm>
            <a:off x="9740051" y="3537643"/>
            <a:ext cx="1297884" cy="284721"/>
            <a:chOff x="7966103" y="3693834"/>
            <a:chExt cx="1272549" cy="279164"/>
          </a:xfrm>
        </p:grpSpPr>
        <p:sp>
          <p:nvSpPr>
            <p:cNvPr id="144" name="Freeform: Shape 143">
              <a:extLst>
                <a:ext uri="{FF2B5EF4-FFF2-40B4-BE49-F238E27FC236}">
                  <a16:creationId xmlns:a16="http://schemas.microsoft.com/office/drawing/2014/main" id="{C649FEEB-E96E-4C65-9076-99E5FF23231C}"/>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6" name="Freeform: Shape 145">
              <a:extLst>
                <a:ext uri="{FF2B5EF4-FFF2-40B4-BE49-F238E27FC236}">
                  <a16:creationId xmlns:a16="http://schemas.microsoft.com/office/drawing/2014/main" id="{AC399749-97F3-466A-9BD4-9AFCBE9133DD}"/>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7" name="Freeform: Shape 146">
              <a:extLst>
                <a:ext uri="{FF2B5EF4-FFF2-40B4-BE49-F238E27FC236}">
                  <a16:creationId xmlns:a16="http://schemas.microsoft.com/office/drawing/2014/main" id="{05CACB73-5BA1-41B3-A11E-7F2EB137ADCB}"/>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48" name="Freeform: Shape 147">
              <a:extLst>
                <a:ext uri="{FF2B5EF4-FFF2-40B4-BE49-F238E27FC236}">
                  <a16:creationId xmlns:a16="http://schemas.microsoft.com/office/drawing/2014/main" id="{94C994CD-05BE-48B8-BB3E-3043AB078DAA}"/>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49" name="Group 148">
            <a:extLst>
              <a:ext uri="{FF2B5EF4-FFF2-40B4-BE49-F238E27FC236}">
                <a16:creationId xmlns:a16="http://schemas.microsoft.com/office/drawing/2014/main" id="{CF4FE1E4-C3F7-4FBB-AC50-AA624C027764}"/>
              </a:ext>
            </a:extLst>
          </p:cNvPr>
          <p:cNvGrpSpPr/>
          <p:nvPr/>
        </p:nvGrpSpPr>
        <p:grpSpPr>
          <a:xfrm>
            <a:off x="9740051" y="3896230"/>
            <a:ext cx="1297884" cy="284721"/>
            <a:chOff x="7966103" y="3693834"/>
            <a:chExt cx="1272549" cy="279164"/>
          </a:xfrm>
        </p:grpSpPr>
        <p:sp>
          <p:nvSpPr>
            <p:cNvPr id="150" name="Freeform: Shape 149">
              <a:extLst>
                <a:ext uri="{FF2B5EF4-FFF2-40B4-BE49-F238E27FC236}">
                  <a16:creationId xmlns:a16="http://schemas.microsoft.com/office/drawing/2014/main" id="{94A47ED5-6CEF-48C5-902E-40A2DB553430}"/>
                </a:ext>
              </a:extLst>
            </p:cNvPr>
            <p:cNvSpPr/>
            <p:nvPr/>
          </p:nvSpPr>
          <p:spPr>
            <a:xfrm>
              <a:off x="7966103" y="3693842"/>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1" name="Freeform: Shape 150">
              <a:extLst>
                <a:ext uri="{FF2B5EF4-FFF2-40B4-BE49-F238E27FC236}">
                  <a16:creationId xmlns:a16="http://schemas.microsoft.com/office/drawing/2014/main" id="{C83E418C-A67E-4344-8386-280172FF9F70}"/>
                </a:ext>
              </a:extLst>
            </p:cNvPr>
            <p:cNvSpPr/>
            <p:nvPr/>
          </p:nvSpPr>
          <p:spPr>
            <a:xfrm>
              <a:off x="8305378" y="3693840"/>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2" name="Freeform: Shape 151">
              <a:extLst>
                <a:ext uri="{FF2B5EF4-FFF2-40B4-BE49-F238E27FC236}">
                  <a16:creationId xmlns:a16="http://schemas.microsoft.com/office/drawing/2014/main" id="{6651DE9F-E0B5-4F17-AB06-99633EA0285E}"/>
                </a:ext>
              </a:extLst>
            </p:cNvPr>
            <p:cNvSpPr/>
            <p:nvPr/>
          </p:nvSpPr>
          <p:spPr>
            <a:xfrm>
              <a:off x="8644654"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3" name="Freeform: Shape 152">
              <a:extLst>
                <a:ext uri="{FF2B5EF4-FFF2-40B4-BE49-F238E27FC236}">
                  <a16:creationId xmlns:a16="http://schemas.microsoft.com/office/drawing/2014/main" id="{8E0B8351-2085-4FE3-AF22-82C0ABFFAF84}"/>
                </a:ext>
              </a:extLst>
            </p:cNvPr>
            <p:cNvSpPr/>
            <p:nvPr/>
          </p:nvSpPr>
          <p:spPr>
            <a:xfrm>
              <a:off x="8983928" y="3693834"/>
              <a:ext cx="254724" cy="27915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54" name="Group 153">
            <a:extLst>
              <a:ext uri="{FF2B5EF4-FFF2-40B4-BE49-F238E27FC236}">
                <a16:creationId xmlns:a16="http://schemas.microsoft.com/office/drawing/2014/main" id="{150D91F1-9786-4428-9109-E5E09D16CEA5}"/>
              </a:ext>
            </a:extLst>
          </p:cNvPr>
          <p:cNvGrpSpPr/>
          <p:nvPr/>
        </p:nvGrpSpPr>
        <p:grpSpPr>
          <a:xfrm>
            <a:off x="9740051" y="4254810"/>
            <a:ext cx="1297884" cy="284721"/>
            <a:chOff x="11007372" y="4640300"/>
            <a:chExt cx="1297884" cy="284721"/>
          </a:xfrm>
        </p:grpSpPr>
        <p:sp>
          <p:nvSpPr>
            <p:cNvPr id="155" name="Freeform: Shape 154">
              <a:extLst>
                <a:ext uri="{FF2B5EF4-FFF2-40B4-BE49-F238E27FC236}">
                  <a16:creationId xmlns:a16="http://schemas.microsoft.com/office/drawing/2014/main" id="{AB0BEEBF-6D15-41B6-9062-7D0BDAE3FE22}"/>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6" name="Freeform: Shape 155">
              <a:extLst>
                <a:ext uri="{FF2B5EF4-FFF2-40B4-BE49-F238E27FC236}">
                  <a16:creationId xmlns:a16="http://schemas.microsoft.com/office/drawing/2014/main" id="{F61260E9-3AD4-4D12-B349-CE943B59FAC4}"/>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7" name="Freeform: Shape 156">
              <a:extLst>
                <a:ext uri="{FF2B5EF4-FFF2-40B4-BE49-F238E27FC236}">
                  <a16:creationId xmlns:a16="http://schemas.microsoft.com/office/drawing/2014/main" id="{49557DE2-0A2C-4C67-96DC-ABCA2326CBE9}"/>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58" name="Freeform: Shape 157">
              <a:extLst>
                <a:ext uri="{FF2B5EF4-FFF2-40B4-BE49-F238E27FC236}">
                  <a16:creationId xmlns:a16="http://schemas.microsoft.com/office/drawing/2014/main" id="{86500FBE-92B1-4CB8-97C3-96013B862FD6}"/>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59" name="Group 158">
            <a:extLst>
              <a:ext uri="{FF2B5EF4-FFF2-40B4-BE49-F238E27FC236}">
                <a16:creationId xmlns:a16="http://schemas.microsoft.com/office/drawing/2014/main" id="{2C202532-7FD3-4545-A621-BE1E3EC4F3D5}"/>
              </a:ext>
            </a:extLst>
          </p:cNvPr>
          <p:cNvGrpSpPr/>
          <p:nvPr/>
        </p:nvGrpSpPr>
        <p:grpSpPr>
          <a:xfrm>
            <a:off x="9740051" y="3896230"/>
            <a:ext cx="1297884" cy="284721"/>
            <a:chOff x="11007372" y="4640300"/>
            <a:chExt cx="1297884" cy="284721"/>
          </a:xfrm>
        </p:grpSpPr>
        <p:sp>
          <p:nvSpPr>
            <p:cNvPr id="160" name="Freeform: Shape 159">
              <a:extLst>
                <a:ext uri="{FF2B5EF4-FFF2-40B4-BE49-F238E27FC236}">
                  <a16:creationId xmlns:a16="http://schemas.microsoft.com/office/drawing/2014/main" id="{E017E21C-56FF-425D-9E1E-053D3C8CA416}"/>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1" name="Freeform: Shape 160">
              <a:extLst>
                <a:ext uri="{FF2B5EF4-FFF2-40B4-BE49-F238E27FC236}">
                  <a16:creationId xmlns:a16="http://schemas.microsoft.com/office/drawing/2014/main" id="{EF0B7114-D13E-489C-BC0B-711933FB81B5}"/>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2" name="Freeform: Shape 161">
              <a:extLst>
                <a:ext uri="{FF2B5EF4-FFF2-40B4-BE49-F238E27FC236}">
                  <a16:creationId xmlns:a16="http://schemas.microsoft.com/office/drawing/2014/main" id="{09486433-8A6D-4902-AAD8-E71523A671CB}"/>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3" name="Freeform: Shape 162">
              <a:extLst>
                <a:ext uri="{FF2B5EF4-FFF2-40B4-BE49-F238E27FC236}">
                  <a16:creationId xmlns:a16="http://schemas.microsoft.com/office/drawing/2014/main" id="{83039B2F-62CC-4AE6-ABED-6DE621CA256D}"/>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grpSp>
        <p:nvGrpSpPr>
          <p:cNvPr id="164" name="Group 163">
            <a:extLst>
              <a:ext uri="{FF2B5EF4-FFF2-40B4-BE49-F238E27FC236}">
                <a16:creationId xmlns:a16="http://schemas.microsoft.com/office/drawing/2014/main" id="{66702F82-3AF9-45F9-8A35-7EBA6B206360}"/>
              </a:ext>
            </a:extLst>
          </p:cNvPr>
          <p:cNvGrpSpPr/>
          <p:nvPr/>
        </p:nvGrpSpPr>
        <p:grpSpPr>
          <a:xfrm>
            <a:off x="9740051" y="3537643"/>
            <a:ext cx="1297884" cy="284721"/>
            <a:chOff x="11007372" y="4640300"/>
            <a:chExt cx="1297884" cy="284721"/>
          </a:xfrm>
        </p:grpSpPr>
        <p:sp>
          <p:nvSpPr>
            <p:cNvPr id="165" name="Freeform: Shape 164">
              <a:extLst>
                <a:ext uri="{FF2B5EF4-FFF2-40B4-BE49-F238E27FC236}">
                  <a16:creationId xmlns:a16="http://schemas.microsoft.com/office/drawing/2014/main" id="{06D03FF6-44FF-4F57-A238-7D5B1A1E73BF}"/>
                </a:ext>
              </a:extLst>
            </p:cNvPr>
            <p:cNvSpPr/>
            <p:nvPr/>
          </p:nvSpPr>
          <p:spPr>
            <a:xfrm>
              <a:off x="11007372" y="4640308"/>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6" name="Freeform: Shape 165">
              <a:extLst>
                <a:ext uri="{FF2B5EF4-FFF2-40B4-BE49-F238E27FC236}">
                  <a16:creationId xmlns:a16="http://schemas.microsoft.com/office/drawing/2014/main" id="{05CED4BA-A404-4799-97FB-7E08CD7E5828}"/>
                </a:ext>
              </a:extLst>
            </p:cNvPr>
            <p:cNvSpPr/>
            <p:nvPr/>
          </p:nvSpPr>
          <p:spPr>
            <a:xfrm>
              <a:off x="11353402" y="4640306"/>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7" name="Freeform: Shape 166">
              <a:extLst>
                <a:ext uri="{FF2B5EF4-FFF2-40B4-BE49-F238E27FC236}">
                  <a16:creationId xmlns:a16="http://schemas.microsoft.com/office/drawing/2014/main" id="{D67F579E-8185-43C1-AEAC-E62DCFC6224B}"/>
                </a:ext>
              </a:extLst>
            </p:cNvPr>
            <p:cNvSpPr/>
            <p:nvPr/>
          </p:nvSpPr>
          <p:spPr>
            <a:xfrm>
              <a:off x="11699432"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sp>
          <p:nvSpPr>
            <p:cNvPr id="168" name="Freeform: Shape 167">
              <a:extLst>
                <a:ext uri="{FF2B5EF4-FFF2-40B4-BE49-F238E27FC236}">
                  <a16:creationId xmlns:a16="http://schemas.microsoft.com/office/drawing/2014/main" id="{7464EE6D-FF90-4061-B7D5-A7B078D536CA}"/>
                </a:ext>
              </a:extLst>
            </p:cNvPr>
            <p:cNvSpPr/>
            <p:nvPr/>
          </p:nvSpPr>
          <p:spPr>
            <a:xfrm>
              <a:off x="12045461" y="4640300"/>
              <a:ext cx="259795" cy="2847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FFFF"/>
              </a:solidFill>
              <a:prstDash val="dash"/>
              <a:round/>
            </a:ln>
          </p:spPr>
          <p:txBody>
            <a:bodyPr wrap="square">
              <a:noAutofit/>
            </a:bodyPr>
            <a:lstStyle/>
            <a:p>
              <a:pPr defTabSz="914191">
                <a:defRPr/>
              </a:pPr>
              <a:endParaRPr lang="en-US" sz="1764">
                <a:solidFill>
                  <a:srgbClr val="FFFFFF"/>
                </a:solidFill>
                <a:latin typeface="Segoe UI"/>
              </a:endParaRPr>
            </a:p>
          </p:txBody>
        </p:sp>
      </p:grpSp>
    </p:spTree>
    <p:extLst>
      <p:ext uri="{BB962C8B-B14F-4D97-AF65-F5344CB8AC3E}">
        <p14:creationId xmlns:p14="http://schemas.microsoft.com/office/powerpoint/2010/main" val="84648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arn(outVertical)">
                                      <p:cBhvr>
                                        <p:cTn id="7" dur="500"/>
                                        <p:tgtEl>
                                          <p:spTgt spid="8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down)">
                                      <p:cBhvr>
                                        <p:cTn id="11" dur="500"/>
                                        <p:tgtEl>
                                          <p:spTgt spid="7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42" presetClass="path" presetSubtype="0" accel="50000" decel="50000" fill="hold" nodeType="withEffect">
                                  <p:stCondLst>
                                    <p:cond delay="0"/>
                                  </p:stCondLst>
                                  <p:childTnLst>
                                    <p:animMotion origin="layout" path="M -3.16314E-6 -1.18021E-7 L -3.16314E-6 0.05266 " pathEditMode="relative" rAng="0" ptsTypes="AA">
                                      <p:cBhvr>
                                        <p:cTn id="24" dur="500" fill="hold"/>
                                        <p:tgtEl>
                                          <p:spTgt spid="87"/>
                                        </p:tgtEl>
                                        <p:attrNameLst>
                                          <p:attrName>ppt_x</p:attrName>
                                          <p:attrName>ppt_y</p:attrName>
                                        </p:attrNameLst>
                                      </p:cBhvr>
                                      <p:rCtr x="0" y="2633"/>
                                    </p:animMotion>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142"/>
                                        </p:tgtEl>
                                        <p:attrNameLst>
                                          <p:attrName>style.visibility</p:attrName>
                                        </p:attrNameLst>
                                      </p:cBhvr>
                                      <p:to>
                                        <p:strVal val="visible"/>
                                      </p:to>
                                    </p:set>
                                  </p:childTnLst>
                                </p:cTn>
                              </p:par>
                              <p:par>
                                <p:cTn id="28" presetID="42" presetClass="path" presetSubtype="0" accel="50000" decel="50000" fill="hold" nodeType="withEffect">
                                  <p:stCondLst>
                                    <p:cond delay="0"/>
                                  </p:stCondLst>
                                  <p:childTnLst>
                                    <p:animMotion origin="layout" path="M -3.16314E-6 -7.71675E-7 L -3.16314E-6 0.05107 " pathEditMode="relative" rAng="0" ptsTypes="AA">
                                      <p:cBhvr>
                                        <p:cTn id="29" dur="500" fill="hold"/>
                                        <p:tgtEl>
                                          <p:spTgt spid="142"/>
                                        </p:tgtEl>
                                        <p:attrNameLst>
                                          <p:attrName>ppt_x</p:attrName>
                                          <p:attrName>ppt_y</p:attrName>
                                        </p:attrNameLst>
                                      </p:cBhvr>
                                      <p:rCtr x="0" y="2542"/>
                                    </p:animMotion>
                                  </p:childTnLst>
                                </p:cTn>
                              </p:par>
                              <p:par>
                                <p:cTn id="30" presetID="8" presetClass="emph" presetSubtype="0" fill="hold" nodeType="withEffect">
                                  <p:stCondLst>
                                    <p:cond delay="0"/>
                                  </p:stCondLst>
                                  <p:childTnLst>
                                    <p:animRot by="21600000">
                                      <p:cBhvr>
                                        <p:cTn id="31" dur="500" fill="hold"/>
                                        <p:tgtEl>
                                          <p:spTgt spid="58"/>
                                        </p:tgtEl>
                                        <p:attrNameLst>
                                          <p:attrName>r</p:attrName>
                                        </p:attrNameLst>
                                      </p:cBhvr>
                                    </p:animRot>
                                  </p:childTnLst>
                                </p:cTn>
                              </p:par>
                            </p:childTnLst>
                          </p:cTn>
                        </p:par>
                        <p:par>
                          <p:cTn id="32" fill="hold">
                            <p:stCondLst>
                              <p:cond delay="2500"/>
                            </p:stCondLst>
                            <p:childTnLst>
                              <p:par>
                                <p:cTn id="33" presetID="1" presetClass="entr" presetSubtype="0" fill="hold" nodeType="afterEffect">
                                  <p:stCondLst>
                                    <p:cond delay="0"/>
                                  </p:stCondLst>
                                  <p:childTnLst>
                                    <p:set>
                                      <p:cBhvr>
                                        <p:cTn id="34" dur="1" fill="hold">
                                          <p:stCondLst>
                                            <p:cond delay="0"/>
                                          </p:stCondLst>
                                        </p:cTn>
                                        <p:tgtEl>
                                          <p:spTgt spid="149"/>
                                        </p:tgtEl>
                                        <p:attrNameLst>
                                          <p:attrName>style.visibility</p:attrName>
                                        </p:attrNameLst>
                                      </p:cBhvr>
                                      <p:to>
                                        <p:strVal val="visible"/>
                                      </p:to>
                                    </p:set>
                                  </p:childTnLst>
                                </p:cTn>
                              </p:par>
                              <p:par>
                                <p:cTn id="35" presetID="42" presetClass="path" presetSubtype="0" accel="50000" decel="50000" fill="hold" nodeType="withEffect">
                                  <p:stCondLst>
                                    <p:cond delay="0"/>
                                  </p:stCondLst>
                                  <p:childTnLst>
                                    <p:animMotion origin="layout" path="M -3.16314E-6 -4.4621E-6 L -0.00012 0.0513 " pathEditMode="relative" rAng="0" ptsTypes="AA">
                                      <p:cBhvr>
                                        <p:cTn id="36" dur="500" fill="hold"/>
                                        <p:tgtEl>
                                          <p:spTgt spid="149"/>
                                        </p:tgtEl>
                                        <p:attrNameLst>
                                          <p:attrName>ppt_x</p:attrName>
                                          <p:attrName>ppt_y</p:attrName>
                                        </p:attrNameLst>
                                      </p:cBhvr>
                                      <p:rCtr x="-13" y="2565"/>
                                    </p:animMotion>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154"/>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149"/>
                                        </p:tgtEl>
                                        <p:attrNameLst>
                                          <p:attrName>style.visibility</p:attrName>
                                        </p:attrNameLst>
                                      </p:cBhvr>
                                      <p:to>
                                        <p:strVal val="hidden"/>
                                      </p:to>
                                    </p:set>
                                  </p:childTnLst>
                                </p:cTn>
                              </p:par>
                              <p:par>
                                <p:cTn id="42" presetID="64" presetClass="path" presetSubtype="0" accel="50000" decel="50000" fill="hold" nodeType="withEffect">
                                  <p:stCondLst>
                                    <p:cond delay="0"/>
                                  </p:stCondLst>
                                  <p:childTnLst>
                                    <p:animMotion origin="layout" path="M -3.16314E-6 1.84748E-6 L -3.16314E-6 -0.0513 " pathEditMode="relative" rAng="0" ptsTypes="AA">
                                      <p:cBhvr>
                                        <p:cTn id="43" dur="500" fill="hold"/>
                                        <p:tgtEl>
                                          <p:spTgt spid="154"/>
                                        </p:tgtEl>
                                        <p:attrNameLst>
                                          <p:attrName>ppt_x</p:attrName>
                                          <p:attrName>ppt_y</p:attrName>
                                        </p:attrNameLst>
                                      </p:cBhvr>
                                      <p:rCtr x="0" y="-2565"/>
                                    </p:animMotion>
                                  </p:childTnLst>
                                </p:cTn>
                              </p:par>
                              <p:par>
                                <p:cTn id="44" presetID="8" presetClass="emph" presetSubtype="0" fill="hold" nodeType="withEffect">
                                  <p:stCondLst>
                                    <p:cond delay="0"/>
                                  </p:stCondLst>
                                  <p:childTnLst>
                                    <p:animRot by="21600000">
                                      <p:cBhvr>
                                        <p:cTn id="45" dur="500" fill="hold"/>
                                        <p:tgtEl>
                                          <p:spTgt spid="58"/>
                                        </p:tgtEl>
                                        <p:attrNameLst>
                                          <p:attrName>r</p:attrName>
                                        </p:attrNameLst>
                                      </p:cBhvr>
                                    </p:animRot>
                                  </p:childTnLst>
                                </p:cTn>
                              </p:par>
                            </p:childTnLst>
                          </p:cTn>
                        </p:par>
                        <p:par>
                          <p:cTn id="46" fill="hold">
                            <p:stCondLst>
                              <p:cond delay="3500"/>
                            </p:stCondLst>
                            <p:childTnLst>
                              <p:par>
                                <p:cTn id="47" presetID="1" presetClass="exit" presetSubtype="0" fill="hold" nodeType="afterEffect">
                                  <p:stCondLst>
                                    <p:cond delay="0"/>
                                  </p:stCondLst>
                                  <p:childTnLst>
                                    <p:set>
                                      <p:cBhvr>
                                        <p:cTn id="48" dur="1" fill="hold">
                                          <p:stCondLst>
                                            <p:cond delay="0"/>
                                          </p:stCondLst>
                                        </p:cTn>
                                        <p:tgtEl>
                                          <p:spTgt spid="15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59"/>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42"/>
                                        </p:tgtEl>
                                        <p:attrNameLst>
                                          <p:attrName>style.visibility</p:attrName>
                                        </p:attrNameLst>
                                      </p:cBhvr>
                                      <p:to>
                                        <p:strVal val="hidden"/>
                                      </p:to>
                                    </p:set>
                                  </p:childTnLst>
                                </p:cTn>
                              </p:par>
                              <p:par>
                                <p:cTn id="53" presetID="64" presetClass="path" presetSubtype="0" accel="50000" decel="50000" fill="hold" nodeType="withEffect">
                                  <p:stCondLst>
                                    <p:cond delay="0"/>
                                  </p:stCondLst>
                                  <p:childTnLst>
                                    <p:animMotion origin="layout" path="M -3.16314E-6 -4.4621E-6 L -3.16314E-6 -0.05129 " pathEditMode="relative" rAng="0" ptsTypes="AA">
                                      <p:cBhvr>
                                        <p:cTn id="54" dur="500" fill="hold"/>
                                        <p:tgtEl>
                                          <p:spTgt spid="159"/>
                                        </p:tgtEl>
                                        <p:attrNameLst>
                                          <p:attrName>ppt_x</p:attrName>
                                          <p:attrName>ppt_y</p:attrName>
                                        </p:attrNameLst>
                                      </p:cBhvr>
                                      <p:rCtr x="0" y="-2565"/>
                                    </p:animMotion>
                                  </p:childTnLst>
                                </p:cTn>
                              </p:par>
                            </p:childTnLst>
                          </p:cTn>
                        </p:par>
                        <p:par>
                          <p:cTn id="55" fill="hold">
                            <p:stCondLst>
                              <p:cond delay="4000"/>
                            </p:stCondLst>
                            <p:childTnLst>
                              <p:par>
                                <p:cTn id="56" presetID="1" presetClass="entr" presetSubtype="0" fill="hold" nodeType="afterEffect">
                                  <p:stCondLst>
                                    <p:cond delay="0"/>
                                  </p:stCondLst>
                                  <p:childTnLst>
                                    <p:set>
                                      <p:cBhvr>
                                        <p:cTn id="57" dur="1" fill="hold">
                                          <p:stCondLst>
                                            <p:cond delay="0"/>
                                          </p:stCondLst>
                                        </p:cTn>
                                        <p:tgtEl>
                                          <p:spTgt spid="16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87"/>
                                        </p:tgtEl>
                                        <p:attrNameLst>
                                          <p:attrName>style.visibility</p:attrName>
                                        </p:attrNameLst>
                                      </p:cBhvr>
                                      <p:to>
                                        <p:strVal val="hidden"/>
                                      </p:to>
                                    </p:set>
                                  </p:childTnLst>
                                </p:cTn>
                              </p:par>
                              <p:par>
                                <p:cTn id="60" presetID="64" presetClass="path" presetSubtype="0" accel="50000" decel="50000" fill="hold" nodeType="withEffect">
                                  <p:stCondLst>
                                    <p:cond delay="0"/>
                                  </p:stCondLst>
                                  <p:childTnLst>
                                    <p:animMotion origin="layout" path="M -3.16314E-6 -7.71675E-7 L -3.16314E-6 -0.05152 " pathEditMode="relative" rAng="0" ptsTypes="AA">
                                      <p:cBhvr>
                                        <p:cTn id="61" dur="500" fill="hold"/>
                                        <p:tgtEl>
                                          <p:spTgt spid="164"/>
                                        </p:tgtEl>
                                        <p:attrNameLst>
                                          <p:attrName>ppt_x</p:attrName>
                                          <p:attrName>ppt_y</p:attrName>
                                        </p:attrNameLst>
                                      </p:cBhvr>
                                      <p:rCtr x="0" y="-2587"/>
                                    </p:animMotion>
                                  </p:childTnLst>
                                </p:cTn>
                              </p:par>
                              <p:par>
                                <p:cTn id="62" presetID="1" presetClass="exit" presetSubtype="0" fill="hold" nodeType="withEffect">
                                  <p:stCondLst>
                                    <p:cond delay="0"/>
                                  </p:stCondLst>
                                  <p:childTnLst>
                                    <p:set>
                                      <p:cBhvr>
                                        <p:cTn id="63" dur="1" fill="hold">
                                          <p:stCondLst>
                                            <p:cond delay="0"/>
                                          </p:stCondLst>
                                        </p:cTn>
                                        <p:tgtEl>
                                          <p:spTgt spid="159"/>
                                        </p:tgtEl>
                                        <p:attrNameLst>
                                          <p:attrName>style.visibility</p:attrName>
                                        </p:attrNameLst>
                                      </p:cBhvr>
                                      <p:to>
                                        <p:strVal val="hidden"/>
                                      </p:to>
                                    </p:set>
                                  </p:childTnLst>
                                </p:cTn>
                              </p:par>
                              <p:par>
                                <p:cTn id="64" presetID="8" presetClass="emph" presetSubtype="0" fill="hold" nodeType="withEffect">
                                  <p:stCondLst>
                                    <p:cond delay="0"/>
                                  </p:stCondLst>
                                  <p:childTnLst>
                                    <p:animRot by="21600000">
                                      <p:cBhvr>
                                        <p:cTn id="65" dur="500" fill="hold"/>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6">
            <a:extLst>
              <a:ext uri="{FF2B5EF4-FFF2-40B4-BE49-F238E27FC236}">
                <a16:creationId xmlns:a16="http://schemas.microsoft.com/office/drawing/2014/main" id="{A588BBAC-6994-45DD-B39B-92A188FDCF4B}"/>
              </a:ext>
            </a:extLst>
          </p:cNvPr>
          <p:cNvSpPr txBox="1">
            <a:spLocks/>
          </p:cNvSpPr>
          <p:nvPr/>
        </p:nvSpPr>
        <p:spPr>
          <a:xfrm>
            <a:off x="465138" y="2006209"/>
            <a:ext cx="4347246" cy="263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Aft>
                <a:spcPts val="1800"/>
              </a:spcAft>
              <a:defRPr/>
            </a:pPr>
            <a:r>
              <a:rPr lang="en-US" sz="1400" b="0" spc="0" dirty="0">
                <a:solidFill>
                  <a:srgbClr val="0078D4"/>
                </a:solidFill>
                <a:latin typeface="Segoe UI" panose="020B0502040204020203" pitchFamily="34" charset="0"/>
              </a:rPr>
              <a:t>SMI defines a set of APIs that can be implemented by individual mesh providers. Service meshes and tools can either integrate directly with SMI or an adapter can consume SMI and drive native mesh APIs. </a:t>
            </a:r>
          </a:p>
          <a:p>
            <a:pPr marL="274320" indent="-274320" fontAlgn="base">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Standard interface</a:t>
            </a:r>
            <a:r>
              <a:rPr lang="en-US" sz="1400" b="0" spc="0" dirty="0">
                <a:solidFill>
                  <a:srgbClr val="0078D4"/>
                </a:solidFill>
                <a:latin typeface="Segoe UI" panose="020B0502040204020203" pitchFamily="34" charset="0"/>
              </a:rPr>
              <a:t> for service mesh on Kubernetes​</a:t>
            </a:r>
          </a:p>
          <a:p>
            <a:pPr marL="274320" indent="-274320" fontAlgn="base">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Basic feature set</a:t>
            </a:r>
            <a:r>
              <a:rPr lang="en-US" sz="1400" b="0" spc="0" dirty="0">
                <a:solidFill>
                  <a:srgbClr val="0078D4"/>
                </a:solidFill>
                <a:latin typeface="Segoe UI" panose="020B0502040204020203" pitchFamily="34" charset="0"/>
              </a:rPr>
              <a:t> to address most common scenarios​</a:t>
            </a:r>
          </a:p>
          <a:p>
            <a:pPr marL="274320" indent="-274320" fontAlgn="base">
              <a:spcAft>
                <a:spcPts val="1800"/>
              </a:spcAft>
              <a:buFont typeface="Arial" panose="020B0604020202020204" pitchFamily="34" charset="0"/>
              <a:buChar char="•"/>
              <a:defRPr/>
            </a:pPr>
            <a:r>
              <a:rPr lang="en-US" sz="1400" b="0" spc="0" dirty="0">
                <a:solidFill>
                  <a:srgbClr val="0078D4"/>
                </a:solidFill>
                <a:latin typeface="Segoe UI" panose="020B0502040204020203" pitchFamily="34" charset="0"/>
              </a:rPr>
              <a:t>​</a:t>
            </a:r>
            <a:r>
              <a:rPr lang="en-US" sz="1400" b="0" spc="0" dirty="0">
                <a:solidFill>
                  <a:srgbClr val="0078D4"/>
                </a:solidFill>
                <a:latin typeface="Segoe UI Semibold" panose="020B0702040204020203" pitchFamily="34" charset="0"/>
                <a:cs typeface="Segoe UI Semibold" panose="020B0702040204020203" pitchFamily="34" charset="0"/>
              </a:rPr>
              <a:t>Extensible</a:t>
            </a:r>
            <a:r>
              <a:rPr lang="en-US" sz="1400" b="0" spc="0" dirty="0">
                <a:solidFill>
                  <a:srgbClr val="0078D4"/>
                </a:solidFill>
                <a:latin typeface="Segoe UI" panose="020B0502040204020203" pitchFamily="34" charset="0"/>
              </a:rPr>
              <a:t> to support new features as they become widely available​ </a:t>
            </a:r>
          </a:p>
        </p:txBody>
      </p:sp>
      <p:sp>
        <p:nvSpPr>
          <p:cNvPr id="128" name="Title 3">
            <a:extLst>
              <a:ext uri="{FF2B5EF4-FFF2-40B4-BE49-F238E27FC236}">
                <a16:creationId xmlns:a16="http://schemas.microsoft.com/office/drawing/2014/main" id="{DCAACC54-65DB-4AA7-8A00-F4D018D39510}"/>
              </a:ext>
            </a:extLst>
          </p:cNvPr>
          <p:cNvSpPr>
            <a:spLocks noGrp="1"/>
          </p:cNvSpPr>
          <p:nvPr>
            <p:ph type="title"/>
          </p:nvPr>
        </p:nvSpPr>
        <p:spPr>
          <a:xfrm>
            <a:off x="465138" y="632779"/>
            <a:ext cx="11105539" cy="410369"/>
          </a:xfrm>
        </p:spPr>
        <p:txBody>
          <a:bodyPr/>
          <a:lstStyle/>
          <a:p>
            <a:r>
              <a:rPr lang="en-US" dirty="0"/>
              <a:t>Service Mesh Interface (SMI)</a:t>
            </a:r>
          </a:p>
        </p:txBody>
      </p:sp>
      <p:grpSp>
        <p:nvGrpSpPr>
          <p:cNvPr id="86" name="Group 85">
            <a:extLst>
              <a:ext uri="{FF2B5EF4-FFF2-40B4-BE49-F238E27FC236}">
                <a16:creationId xmlns:a16="http://schemas.microsoft.com/office/drawing/2014/main" id="{48337D40-7FEF-41B2-868B-2B5B099DE49C}"/>
              </a:ext>
            </a:extLst>
          </p:cNvPr>
          <p:cNvGrpSpPr/>
          <p:nvPr/>
        </p:nvGrpSpPr>
        <p:grpSpPr>
          <a:xfrm>
            <a:off x="5389468" y="1805557"/>
            <a:ext cx="6414932" cy="4254272"/>
            <a:chOff x="5163094" y="1753178"/>
            <a:chExt cx="6414932" cy="4254272"/>
          </a:xfrm>
        </p:grpSpPr>
        <p:sp>
          <p:nvSpPr>
            <p:cNvPr id="88" name="Rectangle: Rounded Corners 87">
              <a:extLst>
                <a:ext uri="{FF2B5EF4-FFF2-40B4-BE49-F238E27FC236}">
                  <a16:creationId xmlns:a16="http://schemas.microsoft.com/office/drawing/2014/main" id="{F2BAFE5C-FFB0-4101-B7B4-1E75F01E09B3}"/>
                </a:ext>
              </a:extLst>
            </p:cNvPr>
            <p:cNvSpPr/>
            <p:nvPr/>
          </p:nvSpPr>
          <p:spPr>
            <a:xfrm>
              <a:off x="5163095"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Semibold" panose="020B0702040204020203" pitchFamily="34" charset="0"/>
                  <a:cs typeface="Segoe UI Semibold" panose="020B0702040204020203" pitchFamily="34" charset="0"/>
                </a:rPr>
                <a:t>Apps</a:t>
              </a:r>
            </a:p>
          </p:txBody>
        </p:sp>
        <p:sp>
          <p:nvSpPr>
            <p:cNvPr id="89" name="Rectangle: Rounded Corners 88">
              <a:extLst>
                <a:ext uri="{FF2B5EF4-FFF2-40B4-BE49-F238E27FC236}">
                  <a16:creationId xmlns:a16="http://schemas.microsoft.com/office/drawing/2014/main" id="{70CCBF86-5C36-4635-96EA-DEC22521D5A2}"/>
                </a:ext>
              </a:extLst>
            </p:cNvPr>
            <p:cNvSpPr/>
            <p:nvPr/>
          </p:nvSpPr>
          <p:spPr>
            <a:xfrm>
              <a:off x="7404687"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Semibold" panose="020B0702040204020203" pitchFamily="34" charset="0"/>
                  <a:cs typeface="Segoe UI Semibold" panose="020B0702040204020203" pitchFamily="34" charset="0"/>
                </a:rPr>
                <a:t>Tooling</a:t>
              </a:r>
            </a:p>
          </p:txBody>
        </p:sp>
        <p:sp>
          <p:nvSpPr>
            <p:cNvPr id="90" name="Rectangle: Rounded Corners 89">
              <a:extLst>
                <a:ext uri="{FF2B5EF4-FFF2-40B4-BE49-F238E27FC236}">
                  <a16:creationId xmlns:a16="http://schemas.microsoft.com/office/drawing/2014/main" id="{045262EB-8164-4629-98C0-23FB6F0262CC}"/>
                </a:ext>
              </a:extLst>
            </p:cNvPr>
            <p:cNvSpPr/>
            <p:nvPr/>
          </p:nvSpPr>
          <p:spPr>
            <a:xfrm>
              <a:off x="9646279" y="1753178"/>
              <a:ext cx="1931747" cy="952926"/>
            </a:xfrm>
            <a:prstGeom prst="roundRect">
              <a:avLst>
                <a:gd name="adj" fmla="val 11111"/>
              </a:avLst>
            </a:prstGeom>
            <a:no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Semibold" panose="020B0702040204020203" pitchFamily="34" charset="0"/>
                  <a:cs typeface="Segoe UI Semibold" panose="020B0702040204020203" pitchFamily="34" charset="0"/>
                </a:rPr>
                <a:t>Ecosystem</a:t>
              </a:r>
            </a:p>
          </p:txBody>
        </p:sp>
        <p:sp>
          <p:nvSpPr>
            <p:cNvPr id="91" name="Rectangle: Rounded Corners 90">
              <a:extLst>
                <a:ext uri="{FF2B5EF4-FFF2-40B4-BE49-F238E27FC236}">
                  <a16:creationId xmlns:a16="http://schemas.microsoft.com/office/drawing/2014/main" id="{AB4AF1D2-D553-461E-9526-FCB557482328}"/>
                </a:ext>
              </a:extLst>
            </p:cNvPr>
            <p:cNvSpPr/>
            <p:nvPr/>
          </p:nvSpPr>
          <p:spPr>
            <a:xfrm>
              <a:off x="5163095"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2" descr="Image result for istio logo png">
              <a:extLst>
                <a:ext uri="{FF2B5EF4-FFF2-40B4-BE49-F238E27FC236}">
                  <a16:creationId xmlns:a16="http://schemas.microsoft.com/office/drawing/2014/main" id="{FB7E03C6-35BA-405C-9725-38DAA73E07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1940" y="4804622"/>
              <a:ext cx="793186" cy="415101"/>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12122E95-7D0F-45EC-8C7F-91A7BBAF97C1}"/>
                </a:ext>
              </a:extLst>
            </p:cNvPr>
            <p:cNvSpPr/>
            <p:nvPr/>
          </p:nvSpPr>
          <p:spPr>
            <a:xfrm>
              <a:off x="6784446"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descr="Consul logo">
              <a:extLst>
                <a:ext uri="{FF2B5EF4-FFF2-40B4-BE49-F238E27FC236}">
                  <a16:creationId xmlns:a16="http://schemas.microsoft.com/office/drawing/2014/main" id="{2725ED3F-DC8F-46ED-8FA4-6E0C9EA73ADA}"/>
                </a:ext>
              </a:extLst>
            </p:cNvPr>
            <p:cNvPicPr>
              <a:picLocks noChangeAspect="1"/>
            </p:cNvPicPr>
            <p:nvPr/>
          </p:nvPicPr>
          <p:blipFill>
            <a:blip r:embed="rId4"/>
            <a:stretch>
              <a:fillRect/>
            </a:stretch>
          </p:blipFill>
          <p:spPr>
            <a:xfrm>
              <a:off x="6927693" y="4751712"/>
              <a:ext cx="1264381" cy="520920"/>
            </a:xfrm>
            <a:prstGeom prst="rect">
              <a:avLst/>
            </a:prstGeom>
          </p:spPr>
        </p:pic>
        <p:sp>
          <p:nvSpPr>
            <p:cNvPr id="95" name="Rectangle: Rounded Corners 94">
              <a:extLst>
                <a:ext uri="{FF2B5EF4-FFF2-40B4-BE49-F238E27FC236}">
                  <a16:creationId xmlns:a16="http://schemas.microsoft.com/office/drawing/2014/main" id="{09FA3EEE-BEE4-4A37-82FD-026D0ABA4134}"/>
                </a:ext>
              </a:extLst>
            </p:cNvPr>
            <p:cNvSpPr/>
            <p:nvPr/>
          </p:nvSpPr>
          <p:spPr>
            <a:xfrm>
              <a:off x="8405797"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descr="A close up of a logo&#10;&#10;Description automatically generated">
              <a:extLst>
                <a:ext uri="{FF2B5EF4-FFF2-40B4-BE49-F238E27FC236}">
                  <a16:creationId xmlns:a16="http://schemas.microsoft.com/office/drawing/2014/main" id="{E17D2BB3-BA42-436E-99A8-E2FB043BF3B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647183" y="4894147"/>
              <a:ext cx="1068105" cy="236051"/>
            </a:xfrm>
            <a:prstGeom prst="rect">
              <a:avLst/>
            </a:prstGeom>
          </p:spPr>
        </p:pic>
        <p:sp>
          <p:nvSpPr>
            <p:cNvPr id="97" name="Rectangle: Rounded Corners 96">
              <a:extLst>
                <a:ext uri="{FF2B5EF4-FFF2-40B4-BE49-F238E27FC236}">
                  <a16:creationId xmlns:a16="http://schemas.microsoft.com/office/drawing/2014/main" id="{8958436F-58EC-4DE9-86D5-06A44671B15B}"/>
                </a:ext>
              </a:extLst>
            </p:cNvPr>
            <p:cNvSpPr/>
            <p:nvPr/>
          </p:nvSpPr>
          <p:spPr>
            <a:xfrm>
              <a:off x="10027149" y="4633910"/>
              <a:ext cx="1550876" cy="756525"/>
            </a:xfrm>
            <a:prstGeom prst="roundRect">
              <a:avLst>
                <a:gd name="adj" fmla="val 11111"/>
              </a:avLst>
            </a:prstGeom>
            <a:solidFill>
              <a:schemeClr val="bg1"/>
            </a:solidFill>
            <a:ln w="12700">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Semibold" panose="020B0702040204020203" pitchFamily="34" charset="0"/>
                  <a:cs typeface="Segoe UI Semibold" panose="020B0702040204020203" pitchFamily="34" charset="0"/>
                </a:rPr>
                <a:t>…and more</a:t>
              </a:r>
            </a:p>
          </p:txBody>
        </p:sp>
        <p:cxnSp>
          <p:nvCxnSpPr>
            <p:cNvPr id="98" name="Straight Arrow Connector 97">
              <a:extLst>
                <a:ext uri="{FF2B5EF4-FFF2-40B4-BE49-F238E27FC236}">
                  <a16:creationId xmlns:a16="http://schemas.microsoft.com/office/drawing/2014/main" id="{846FC530-1A63-45DE-9DB5-8BF5CD13F730}"/>
                </a:ext>
              </a:extLst>
            </p:cNvPr>
            <p:cNvCxnSpPr/>
            <p:nvPr/>
          </p:nvCxnSpPr>
          <p:spPr>
            <a:xfrm>
              <a:off x="6128969"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5D7B09E-5DCC-4546-8A05-FBD81FC66A5F}"/>
                </a:ext>
              </a:extLst>
            </p:cNvPr>
            <p:cNvCxnSpPr/>
            <p:nvPr/>
          </p:nvCxnSpPr>
          <p:spPr>
            <a:xfrm>
              <a:off x="8369810"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F9E8F3-D99F-4F3A-9B3D-EDD5C144FD39}"/>
                </a:ext>
              </a:extLst>
            </p:cNvPr>
            <p:cNvCxnSpPr/>
            <p:nvPr/>
          </p:nvCxnSpPr>
          <p:spPr>
            <a:xfrm>
              <a:off x="10611402" y="2706104"/>
              <a:ext cx="1501" cy="42043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A2A0E46C-62E8-47FC-ADC1-A72B729214BC}"/>
                </a:ext>
              </a:extLst>
            </p:cNvPr>
            <p:cNvCxnSpPr>
              <a:cxnSpLocks/>
              <a:stCxn id="105" idx="2"/>
              <a:endCxn id="91" idx="0"/>
            </p:cNvCxnSpPr>
            <p:nvPr/>
          </p:nvCxnSpPr>
          <p:spPr>
            <a:xfrm flipH="1">
              <a:off x="5938533" y="4149910"/>
              <a:ext cx="243201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3154C73-5F61-41AF-9AE9-CB9B0E38AA7D}"/>
                </a:ext>
              </a:extLst>
            </p:cNvPr>
            <p:cNvCxnSpPr>
              <a:cxnSpLocks/>
              <a:stCxn id="105" idx="2"/>
              <a:endCxn id="93" idx="0"/>
            </p:cNvCxnSpPr>
            <p:nvPr/>
          </p:nvCxnSpPr>
          <p:spPr>
            <a:xfrm flipH="1">
              <a:off x="7559884" y="4149910"/>
              <a:ext cx="810666"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CB88344-36AC-47F7-B9AA-99CDE663BB29}"/>
                </a:ext>
              </a:extLst>
            </p:cNvPr>
            <p:cNvCxnSpPr>
              <a:cxnSpLocks/>
              <a:stCxn id="105" idx="2"/>
              <a:endCxn id="95" idx="0"/>
            </p:cNvCxnSpPr>
            <p:nvPr/>
          </p:nvCxnSpPr>
          <p:spPr>
            <a:xfrm>
              <a:off x="8370550" y="4149910"/>
              <a:ext cx="810685"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9522AEC-AF6C-4A8F-B265-721B22601838}"/>
                </a:ext>
              </a:extLst>
            </p:cNvPr>
            <p:cNvCxnSpPr>
              <a:cxnSpLocks/>
              <a:stCxn id="105" idx="2"/>
              <a:endCxn id="97" idx="0"/>
            </p:cNvCxnSpPr>
            <p:nvPr/>
          </p:nvCxnSpPr>
          <p:spPr>
            <a:xfrm>
              <a:off x="8370550" y="4149910"/>
              <a:ext cx="2432037" cy="484000"/>
            </a:xfrm>
            <a:prstGeom prst="straightConnector1">
              <a:avLst/>
            </a:prstGeom>
            <a:ln w="12700">
              <a:solidFill>
                <a:srgbClr val="000000"/>
              </a:solidFill>
              <a:tailEnd type="oval"/>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FEF6E79A-B983-46B0-B9EA-9AC0388D73EB}"/>
                </a:ext>
              </a:extLst>
            </p:cNvPr>
            <p:cNvSpPr/>
            <p:nvPr/>
          </p:nvSpPr>
          <p:spPr>
            <a:xfrm>
              <a:off x="5163094" y="3145724"/>
              <a:ext cx="6414911" cy="1004186"/>
            </a:xfrm>
            <a:prstGeom prst="roundRect">
              <a:avLst>
                <a:gd name="adj" fmla="val 11111"/>
              </a:avLst>
            </a:prstGeom>
            <a:solidFill>
              <a:srgbClr val="E3FFF9">
                <a:alpha val="25000"/>
              </a:srgbClr>
            </a:solidFill>
            <a:ln w="12700">
              <a:solidFill>
                <a:srgbClr val="42A7B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F3840B09-80B9-415D-8F0B-0CA1C2D2C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1710" y="3250433"/>
              <a:ext cx="794769" cy="794769"/>
            </a:xfrm>
            <a:prstGeom prst="rect">
              <a:avLst/>
            </a:prstGeom>
          </p:spPr>
        </p:pic>
        <p:sp>
          <p:nvSpPr>
            <p:cNvPr id="107" name="TextBox 106">
              <a:extLst>
                <a:ext uri="{FF2B5EF4-FFF2-40B4-BE49-F238E27FC236}">
                  <a16:creationId xmlns:a16="http://schemas.microsoft.com/office/drawing/2014/main" id="{687CB3EA-FB2B-4E19-8591-FCBB2B111E55}"/>
                </a:ext>
              </a:extLst>
            </p:cNvPr>
            <p:cNvSpPr txBox="1"/>
            <p:nvPr/>
          </p:nvSpPr>
          <p:spPr>
            <a:xfrm>
              <a:off x="6137910" y="3447762"/>
              <a:ext cx="3208020" cy="400110"/>
            </a:xfrm>
            <a:prstGeom prst="rect">
              <a:avLst/>
            </a:prstGeom>
            <a:noFill/>
          </p:spPr>
          <p:txBody>
            <a:bodyPr wrap="square" rtlCol="0">
              <a:spAutoFit/>
            </a:bodyPr>
            <a:lstStyle/>
            <a:p>
              <a:pPr lvl="0" algn="ctr">
                <a:defRPr/>
              </a:pPr>
              <a:r>
                <a:rPr kumimoji="0" lang="en-US" sz="2000" b="0" i="0" u="none" strike="noStrike" kern="1200" cap="none" spc="0" normalizeH="0" baseline="0" noProof="0" dirty="0">
                  <a:ln>
                    <a:noFill/>
                  </a:ln>
                  <a:solidFill>
                    <a:srgbClr val="42A7B6"/>
                  </a:solidFill>
                  <a:effectLst/>
                  <a:uLnTx/>
                  <a:uFillTx/>
                  <a:latin typeface="Segoe UI Semibold" panose="020B0702040204020203" pitchFamily="34" charset="0"/>
                  <a:cs typeface="Segoe UI Semibold" panose="020B0702040204020203" pitchFamily="34" charset="0"/>
                </a:rPr>
                <a:t>Service Mesh Interface</a:t>
              </a:r>
            </a:p>
          </p:txBody>
        </p:sp>
        <p:grpSp>
          <p:nvGrpSpPr>
            <p:cNvPr id="108" name="Group 107">
              <a:extLst>
                <a:ext uri="{FF2B5EF4-FFF2-40B4-BE49-F238E27FC236}">
                  <a16:creationId xmlns:a16="http://schemas.microsoft.com/office/drawing/2014/main" id="{62FECBCF-527F-4FA3-B305-79C17DA34117}"/>
                </a:ext>
              </a:extLst>
            </p:cNvPr>
            <p:cNvGrpSpPr/>
            <p:nvPr/>
          </p:nvGrpSpPr>
          <p:grpSpPr>
            <a:xfrm>
              <a:off x="9186304" y="3278433"/>
              <a:ext cx="831970" cy="738769"/>
              <a:chOff x="9517774" y="3887121"/>
              <a:chExt cx="831970" cy="738769"/>
            </a:xfrm>
          </p:grpSpPr>
          <p:sp>
            <p:nvSpPr>
              <p:cNvPr id="120" name="Rectangle: Rounded Corners 119">
                <a:extLst>
                  <a:ext uri="{FF2B5EF4-FFF2-40B4-BE49-F238E27FC236}">
                    <a16:creationId xmlns:a16="http://schemas.microsoft.com/office/drawing/2014/main" id="{F1D2ECA6-990D-4411-BA72-7F6C93AC9FF9}"/>
                  </a:ext>
                </a:extLst>
              </p:cNvPr>
              <p:cNvSpPr/>
              <p:nvPr/>
            </p:nvSpPr>
            <p:spPr>
              <a:xfrm>
                <a:off x="96822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arrow_17" title="Icon of a curved arrow that splits in two directions">
                <a:extLst>
                  <a:ext uri="{FF2B5EF4-FFF2-40B4-BE49-F238E27FC236}">
                    <a16:creationId xmlns:a16="http://schemas.microsoft.com/office/drawing/2014/main" id="{B140C98B-72DB-4610-B95B-86F9EF7AF221}"/>
                  </a:ext>
                </a:extLst>
              </p:cNvPr>
              <p:cNvSpPr>
                <a:spLocks noChangeAspect="1" noEditPoints="1"/>
              </p:cNvSpPr>
              <p:nvPr/>
            </p:nvSpPr>
            <p:spPr bwMode="auto">
              <a:xfrm>
                <a:off x="9807986" y="3990115"/>
                <a:ext cx="251546" cy="312262"/>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270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22" name="Title 1">
                <a:extLst>
                  <a:ext uri="{FF2B5EF4-FFF2-40B4-BE49-F238E27FC236}">
                    <a16:creationId xmlns:a16="http://schemas.microsoft.com/office/drawing/2014/main" id="{72A14616-36C7-4800-AD09-973E99575536}"/>
                  </a:ext>
                </a:extLst>
              </p:cNvPr>
              <p:cNvSpPr txBox="1">
                <a:spLocks/>
              </p:cNvSpPr>
              <p:nvPr/>
            </p:nvSpPr>
            <p:spPr>
              <a:xfrm>
                <a:off x="95177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Routing</a:t>
                </a:r>
              </a:p>
            </p:txBody>
          </p:sp>
        </p:grpSp>
        <p:grpSp>
          <p:nvGrpSpPr>
            <p:cNvPr id="109" name="Group 108">
              <a:extLst>
                <a:ext uri="{FF2B5EF4-FFF2-40B4-BE49-F238E27FC236}">
                  <a16:creationId xmlns:a16="http://schemas.microsoft.com/office/drawing/2014/main" id="{3A3A6833-471E-4974-91E2-EAE078EEAD8C}"/>
                </a:ext>
              </a:extLst>
            </p:cNvPr>
            <p:cNvGrpSpPr/>
            <p:nvPr/>
          </p:nvGrpSpPr>
          <p:grpSpPr>
            <a:xfrm>
              <a:off x="9961639" y="3278433"/>
              <a:ext cx="831970" cy="738769"/>
              <a:chOff x="10138804" y="3887121"/>
              <a:chExt cx="831970" cy="738769"/>
            </a:xfrm>
          </p:grpSpPr>
          <p:sp>
            <p:nvSpPr>
              <p:cNvPr id="117" name="Rectangle: Rounded Corners 116">
                <a:extLst>
                  <a:ext uri="{FF2B5EF4-FFF2-40B4-BE49-F238E27FC236}">
                    <a16:creationId xmlns:a16="http://schemas.microsoft.com/office/drawing/2014/main" id="{30C257F4-59BD-4268-ADE7-AE5AAFC7C1F8}"/>
                  </a:ext>
                </a:extLst>
              </p:cNvPr>
              <p:cNvSpPr/>
              <p:nvPr/>
            </p:nvSpPr>
            <p:spPr>
              <a:xfrm>
                <a:off x="1030332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binary" title="Icon of binary code, ones and zeros">
                <a:extLst>
                  <a:ext uri="{FF2B5EF4-FFF2-40B4-BE49-F238E27FC236}">
                    <a16:creationId xmlns:a16="http://schemas.microsoft.com/office/drawing/2014/main" id="{6BE1557D-93A3-490A-8FD9-CEBEB10C7739}"/>
                  </a:ext>
                </a:extLst>
              </p:cNvPr>
              <p:cNvSpPr>
                <a:spLocks noChangeAspect="1" noEditPoints="1"/>
              </p:cNvSpPr>
              <p:nvPr/>
            </p:nvSpPr>
            <p:spPr bwMode="auto">
              <a:xfrm>
                <a:off x="10420363" y="4022500"/>
                <a:ext cx="268853" cy="23215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Title 1">
                <a:extLst>
                  <a:ext uri="{FF2B5EF4-FFF2-40B4-BE49-F238E27FC236}">
                    <a16:creationId xmlns:a16="http://schemas.microsoft.com/office/drawing/2014/main" id="{26D223A8-CC67-465F-984A-6B336069F6ED}"/>
                  </a:ext>
                </a:extLst>
              </p:cNvPr>
              <p:cNvSpPr txBox="1">
                <a:spLocks/>
              </p:cNvSpPr>
              <p:nvPr/>
            </p:nvSpPr>
            <p:spPr>
              <a:xfrm>
                <a:off x="1013880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Telemetry</a:t>
                </a:r>
              </a:p>
            </p:txBody>
          </p:sp>
        </p:grpSp>
        <p:grpSp>
          <p:nvGrpSpPr>
            <p:cNvPr id="110" name="Group 109">
              <a:extLst>
                <a:ext uri="{FF2B5EF4-FFF2-40B4-BE49-F238E27FC236}">
                  <a16:creationId xmlns:a16="http://schemas.microsoft.com/office/drawing/2014/main" id="{ADD31163-BE08-4F86-BE90-0690C3DD48EC}"/>
                </a:ext>
              </a:extLst>
            </p:cNvPr>
            <p:cNvGrpSpPr/>
            <p:nvPr/>
          </p:nvGrpSpPr>
          <p:grpSpPr>
            <a:xfrm>
              <a:off x="10736974" y="3278433"/>
              <a:ext cx="831970" cy="738769"/>
              <a:chOff x="10736974" y="3887121"/>
              <a:chExt cx="831970" cy="738769"/>
            </a:xfrm>
          </p:grpSpPr>
          <p:sp>
            <p:nvSpPr>
              <p:cNvPr id="114" name="Rectangle: Rounded Corners 113">
                <a:extLst>
                  <a:ext uri="{FF2B5EF4-FFF2-40B4-BE49-F238E27FC236}">
                    <a16:creationId xmlns:a16="http://schemas.microsoft.com/office/drawing/2014/main" id="{5D4BC517-2C11-4666-8732-7AFEBC44FF30}"/>
                  </a:ext>
                </a:extLst>
              </p:cNvPr>
              <p:cNvSpPr/>
              <p:nvPr/>
            </p:nvSpPr>
            <p:spPr>
              <a:xfrm>
                <a:off x="10901499" y="3887121"/>
                <a:ext cx="502920" cy="502920"/>
              </a:xfrm>
              <a:prstGeom prst="roundRect">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cript_F03A" title="Icon of an unrolled document with writing on it">
                <a:extLst>
                  <a:ext uri="{FF2B5EF4-FFF2-40B4-BE49-F238E27FC236}">
                    <a16:creationId xmlns:a16="http://schemas.microsoft.com/office/drawing/2014/main" id="{EDF77B7E-FF24-424E-B41B-B8B62B99E70F}"/>
                  </a:ext>
                </a:extLst>
              </p:cNvPr>
              <p:cNvSpPr>
                <a:spLocks noChangeAspect="1" noEditPoints="1"/>
              </p:cNvSpPr>
              <p:nvPr/>
            </p:nvSpPr>
            <p:spPr bwMode="auto">
              <a:xfrm>
                <a:off x="11020491" y="4006045"/>
                <a:ext cx="264937" cy="265065"/>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Title 1">
                <a:extLst>
                  <a:ext uri="{FF2B5EF4-FFF2-40B4-BE49-F238E27FC236}">
                    <a16:creationId xmlns:a16="http://schemas.microsoft.com/office/drawing/2014/main" id="{48E5562E-EF09-4C41-97AE-0D6E3D59551B}"/>
                  </a:ext>
                </a:extLst>
              </p:cNvPr>
              <p:cNvSpPr txBox="1">
                <a:spLocks/>
              </p:cNvSpPr>
              <p:nvPr/>
            </p:nvSpPr>
            <p:spPr>
              <a:xfrm>
                <a:off x="10736974" y="4441224"/>
                <a:ext cx="831970" cy="184666"/>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200" spc="0" dirty="0">
                    <a:solidFill>
                      <a:srgbClr val="000000"/>
                    </a:solidFill>
                    <a:latin typeface="Segoe UI Semibold" panose="020B0702040204020203" pitchFamily="34" charset="0"/>
                    <a:cs typeface="Segoe UI Semibold" panose="020B0702040204020203" pitchFamily="34" charset="0"/>
                  </a:rPr>
                  <a:t>Policy</a:t>
                </a:r>
              </a:p>
            </p:txBody>
          </p:sp>
        </p:grpSp>
        <p:grpSp>
          <p:nvGrpSpPr>
            <p:cNvPr id="111" name="Group 110">
              <a:extLst>
                <a:ext uri="{FF2B5EF4-FFF2-40B4-BE49-F238E27FC236}">
                  <a16:creationId xmlns:a16="http://schemas.microsoft.com/office/drawing/2014/main" id="{EC51ECA4-0359-49C1-8F15-E04E4A2B2BCF}"/>
                </a:ext>
              </a:extLst>
            </p:cNvPr>
            <p:cNvGrpSpPr/>
            <p:nvPr/>
          </p:nvGrpSpPr>
          <p:grpSpPr>
            <a:xfrm>
              <a:off x="5163095" y="5668896"/>
              <a:ext cx="6414930" cy="338554"/>
              <a:chOff x="5163095" y="6043647"/>
              <a:chExt cx="6414930" cy="338554"/>
            </a:xfrm>
          </p:grpSpPr>
          <p:cxnSp>
            <p:nvCxnSpPr>
              <p:cNvPr id="112" name="Straight Connector 111">
                <a:extLst>
                  <a:ext uri="{FF2B5EF4-FFF2-40B4-BE49-F238E27FC236}">
                    <a16:creationId xmlns:a16="http://schemas.microsoft.com/office/drawing/2014/main" id="{FB995BAE-45FC-4F63-9912-C84999639D0B}"/>
                  </a:ext>
                </a:extLst>
              </p:cNvPr>
              <p:cNvCxnSpPr>
                <a:cxnSpLocks/>
              </p:cNvCxnSpPr>
              <p:nvPr/>
            </p:nvCxnSpPr>
            <p:spPr>
              <a:xfrm>
                <a:off x="5163095" y="6212924"/>
                <a:ext cx="6414930" cy="0"/>
              </a:xfrm>
              <a:prstGeom prst="line">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E717BF42-8A13-4D79-9A1A-D391BADDB929}"/>
                  </a:ext>
                </a:extLst>
              </p:cNvPr>
              <p:cNvSpPr/>
              <p:nvPr/>
            </p:nvSpPr>
            <p:spPr>
              <a:xfrm>
                <a:off x="7730480" y="6043647"/>
                <a:ext cx="1280160" cy="338554"/>
              </a:xfrm>
              <a:prstGeom prst="rect">
                <a:avLst/>
              </a:prstGeom>
              <a:solidFill>
                <a:srgbClr val="FFFFFF"/>
              </a:solidFill>
            </p:spPr>
            <p:txBody>
              <a:bodyPr wrap="none">
                <a:spAutoFit/>
              </a:bodyPr>
              <a:lstStyle/>
              <a:p>
                <a:pPr algn="ctr"/>
                <a:r>
                  <a:rPr lang="en-US" sz="1600" dirty="0">
                    <a:solidFill>
                      <a:srgbClr val="0078D4"/>
                    </a:solidFill>
                    <a:latin typeface="Segoe UI Semibold" panose="020B0702040204020203" pitchFamily="34" charset="0"/>
                    <a:cs typeface="Segoe UI Semibold" panose="020B0702040204020203" pitchFamily="34" charset="0"/>
                  </a:rPr>
                  <a:t>Kubernetes</a:t>
                </a:r>
                <a:endParaRPr lang="en-US" sz="1600" dirty="0">
                  <a:solidFill>
                    <a:srgbClr val="0078D4"/>
                  </a:solidFill>
                </a:endParaRPr>
              </a:p>
            </p:txBody>
          </p:sp>
        </p:grpSp>
      </p:grpSp>
    </p:spTree>
    <p:extLst>
      <p:ext uri="{BB962C8B-B14F-4D97-AF65-F5344CB8AC3E}">
        <p14:creationId xmlns:p14="http://schemas.microsoft.com/office/powerpoint/2010/main" val="338563267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787C-5EF9-4987-A1B7-B8F00E141FA9}"/>
              </a:ext>
            </a:extLst>
          </p:cNvPr>
          <p:cNvSpPr>
            <a:spLocks noGrp="1"/>
          </p:cNvSpPr>
          <p:nvPr>
            <p:ph type="title"/>
          </p:nvPr>
        </p:nvSpPr>
        <p:spPr>
          <a:xfrm>
            <a:off x="1289138" y="621655"/>
            <a:ext cx="3269700" cy="820738"/>
          </a:xfrm>
        </p:spPr>
        <p:txBody>
          <a:bodyPr/>
          <a:lstStyle/>
          <a:p>
            <a:r>
              <a:rPr lang="en-US" sz="3200" dirty="0">
                <a:highlight>
                  <a:srgbClr val="FFFF00"/>
                </a:highlight>
              </a:rPr>
              <a:t>Announcing </a:t>
            </a:r>
            <a:r>
              <a:rPr lang="en-US" sz="3200" dirty="0" err="1">
                <a:highlight>
                  <a:srgbClr val="FFFF00"/>
                </a:highlight>
              </a:rPr>
              <a:t>Dapr</a:t>
            </a:r>
            <a:endParaRPr lang="en-US" sz="3200" dirty="0">
              <a:highlight>
                <a:srgbClr val="FFFF00"/>
              </a:highlight>
            </a:endParaRPr>
          </a:p>
        </p:txBody>
      </p:sp>
      <p:pic>
        <p:nvPicPr>
          <p:cNvPr id="2050" name="Picture 2" descr="Image result for announcing">
            <a:extLst>
              <a:ext uri="{FF2B5EF4-FFF2-40B4-BE49-F238E27FC236}">
                <a16:creationId xmlns:a16="http://schemas.microsoft.com/office/drawing/2014/main" id="{DDA7228A-0321-45B2-8BE1-E42661593F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150" y="282925"/>
            <a:ext cx="743964" cy="7439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2652FB1-200B-4B40-B6FA-A4737899DBEF}"/>
              </a:ext>
            </a:extLst>
          </p:cNvPr>
          <p:cNvPicPr>
            <a:picLocks noChangeAspect="1"/>
          </p:cNvPicPr>
          <p:nvPr/>
        </p:nvPicPr>
        <p:blipFill>
          <a:blip r:embed="rId4"/>
          <a:stretch>
            <a:fillRect/>
          </a:stretch>
        </p:blipFill>
        <p:spPr>
          <a:xfrm>
            <a:off x="4849842" y="1255221"/>
            <a:ext cx="7586633" cy="4081550"/>
          </a:xfrm>
          <a:prstGeom prst="rect">
            <a:avLst/>
          </a:prstGeom>
        </p:spPr>
      </p:pic>
      <p:sp>
        <p:nvSpPr>
          <p:cNvPr id="4" name="Rectangle 3">
            <a:extLst>
              <a:ext uri="{FF2B5EF4-FFF2-40B4-BE49-F238E27FC236}">
                <a16:creationId xmlns:a16="http://schemas.microsoft.com/office/drawing/2014/main" id="{3E95ECC0-AEEA-4153-8457-C11E832FA624}"/>
              </a:ext>
            </a:extLst>
          </p:cNvPr>
          <p:cNvSpPr/>
          <p:nvPr/>
        </p:nvSpPr>
        <p:spPr>
          <a:xfrm>
            <a:off x="111587" y="1230997"/>
            <a:ext cx="4738255" cy="5632311"/>
          </a:xfrm>
          <a:prstGeom prst="rect">
            <a:avLst/>
          </a:prstGeom>
        </p:spPr>
        <p:txBody>
          <a:bodyPr wrap="square">
            <a:spAutoFit/>
          </a:bodyPr>
          <a:lstStyle/>
          <a:p>
            <a:pPr marL="285750" indent="-285750">
              <a:buFont typeface="Arial" panose="020B0604020202020204" pitchFamily="34" charset="0"/>
              <a:buChar char="•"/>
            </a:pPr>
            <a:r>
              <a:rPr lang="en-US" sz="2000" dirty="0"/>
              <a:t>Open source, portable, event-driven runtime helps to build resilient, microservice stateless and stateful applications that run on the cloud and edge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Embraces the diversity of all programming languages &amp; frameworks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Accessed by standard HTTP or </a:t>
            </a:r>
            <a:r>
              <a:rPr lang="en-US" sz="2000" dirty="0" err="1"/>
              <a:t>gRPC</a:t>
            </a:r>
            <a:r>
              <a:rPr lang="en-US" sz="2000" dirty="0"/>
              <a:t> APIs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Agnostic -&gt; you can run your applications locally, on any Kubernetes cluster, and other hosting environments that </a:t>
            </a:r>
            <a:r>
              <a:rPr lang="en-US" sz="2000" dirty="0" err="1"/>
              <a:t>Dapr</a:t>
            </a:r>
            <a:r>
              <a:rPr lang="en-US" sz="2000" dirty="0"/>
              <a:t> integrates with. </a:t>
            </a:r>
          </a:p>
        </p:txBody>
      </p:sp>
      <p:sp>
        <p:nvSpPr>
          <p:cNvPr id="5" name="Rectangle 4">
            <a:extLst>
              <a:ext uri="{FF2B5EF4-FFF2-40B4-BE49-F238E27FC236}">
                <a16:creationId xmlns:a16="http://schemas.microsoft.com/office/drawing/2014/main" id="{206BFC85-91B9-4A0E-A1D3-B3A9B06D193B}"/>
              </a:ext>
            </a:extLst>
          </p:cNvPr>
          <p:cNvSpPr/>
          <p:nvPr/>
        </p:nvSpPr>
        <p:spPr>
          <a:xfrm>
            <a:off x="8992057" y="5236802"/>
            <a:ext cx="3286477" cy="646331"/>
          </a:xfrm>
          <a:prstGeom prst="rect">
            <a:avLst/>
          </a:prstGeom>
        </p:spPr>
        <p:txBody>
          <a:bodyPr wrap="none">
            <a:spAutoFit/>
          </a:bodyPr>
          <a:lstStyle/>
          <a:p>
            <a:r>
              <a:rPr lang="en-US" sz="3600" dirty="0">
                <a:hlinkClick r:id="rId5"/>
              </a:rPr>
              <a:t>https://dapr.io/</a:t>
            </a:r>
            <a:endParaRPr lang="en-US" sz="3600" dirty="0"/>
          </a:p>
        </p:txBody>
      </p:sp>
      <p:sp>
        <p:nvSpPr>
          <p:cNvPr id="6" name="Rectangle 5">
            <a:extLst>
              <a:ext uri="{FF2B5EF4-FFF2-40B4-BE49-F238E27FC236}">
                <a16:creationId xmlns:a16="http://schemas.microsoft.com/office/drawing/2014/main" id="{88EF4B4C-8791-4A43-9E97-FA5D0FD23FCA}"/>
              </a:ext>
            </a:extLst>
          </p:cNvPr>
          <p:cNvSpPr/>
          <p:nvPr/>
        </p:nvSpPr>
        <p:spPr>
          <a:xfrm>
            <a:off x="6093864" y="5883133"/>
            <a:ext cx="6342611" cy="646331"/>
          </a:xfrm>
          <a:prstGeom prst="rect">
            <a:avLst/>
          </a:prstGeom>
        </p:spPr>
        <p:txBody>
          <a:bodyPr wrap="square">
            <a:spAutoFit/>
          </a:bodyPr>
          <a:lstStyle/>
          <a:p>
            <a:r>
              <a:rPr lang="en-US" dirty="0">
                <a:highlight>
                  <a:srgbClr val="FFFF00"/>
                </a:highlight>
              </a:rPr>
              <a:t>An event-driven, portable runtime for building microservices on cloud and edge.</a:t>
            </a:r>
          </a:p>
        </p:txBody>
      </p:sp>
      <p:pic>
        <p:nvPicPr>
          <p:cNvPr id="7" name="Picture 6">
            <a:extLst>
              <a:ext uri="{FF2B5EF4-FFF2-40B4-BE49-F238E27FC236}">
                <a16:creationId xmlns:a16="http://schemas.microsoft.com/office/drawing/2014/main" id="{1A69A384-B57C-44CE-8244-793C8943355B}"/>
              </a:ext>
            </a:extLst>
          </p:cNvPr>
          <p:cNvPicPr>
            <a:picLocks noChangeAspect="1"/>
          </p:cNvPicPr>
          <p:nvPr/>
        </p:nvPicPr>
        <p:blipFill>
          <a:blip r:embed="rId6"/>
          <a:stretch>
            <a:fillRect/>
          </a:stretch>
        </p:blipFill>
        <p:spPr>
          <a:xfrm>
            <a:off x="10922924" y="103524"/>
            <a:ext cx="1355610" cy="928500"/>
          </a:xfrm>
          <a:prstGeom prst="rect">
            <a:avLst/>
          </a:prstGeom>
        </p:spPr>
      </p:pic>
    </p:spTree>
    <p:extLst>
      <p:ext uri="{BB962C8B-B14F-4D97-AF65-F5344CB8AC3E}">
        <p14:creationId xmlns:p14="http://schemas.microsoft.com/office/powerpoint/2010/main" val="236026910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4787C-5EF9-4987-A1B7-B8F00E141FA9}"/>
              </a:ext>
            </a:extLst>
          </p:cNvPr>
          <p:cNvSpPr>
            <a:spLocks noGrp="1"/>
          </p:cNvSpPr>
          <p:nvPr>
            <p:ph type="title"/>
          </p:nvPr>
        </p:nvSpPr>
        <p:spPr>
          <a:xfrm>
            <a:off x="157568" y="217143"/>
            <a:ext cx="4015422" cy="411162"/>
          </a:xfrm>
        </p:spPr>
        <p:txBody>
          <a:bodyPr/>
          <a:lstStyle/>
          <a:p>
            <a:r>
              <a:rPr lang="en-US" dirty="0">
                <a:highlight>
                  <a:srgbClr val="FFFF00"/>
                </a:highlight>
              </a:rPr>
              <a:t>Announcing OAM (</a:t>
            </a:r>
            <a:r>
              <a:rPr lang="en-US" dirty="0" err="1">
                <a:highlight>
                  <a:srgbClr val="FFFF00"/>
                </a:highlight>
              </a:rPr>
              <a:t>Rudr</a:t>
            </a:r>
            <a:r>
              <a:rPr lang="en-US" dirty="0">
                <a:highlight>
                  <a:srgbClr val="FFFF00"/>
                </a:highlight>
              </a:rPr>
              <a:t>)</a:t>
            </a:r>
          </a:p>
        </p:txBody>
      </p:sp>
      <p:pic>
        <p:nvPicPr>
          <p:cNvPr id="4" name="Picture 3">
            <a:extLst>
              <a:ext uri="{FF2B5EF4-FFF2-40B4-BE49-F238E27FC236}">
                <a16:creationId xmlns:a16="http://schemas.microsoft.com/office/drawing/2014/main" id="{2900965B-39B2-4A24-944E-D1581DEF4D9D}"/>
              </a:ext>
            </a:extLst>
          </p:cNvPr>
          <p:cNvPicPr>
            <a:picLocks noChangeAspect="1"/>
          </p:cNvPicPr>
          <p:nvPr/>
        </p:nvPicPr>
        <p:blipFill>
          <a:blip r:embed="rId3"/>
          <a:stretch>
            <a:fillRect/>
          </a:stretch>
        </p:blipFill>
        <p:spPr>
          <a:xfrm>
            <a:off x="5336772" y="628305"/>
            <a:ext cx="6712467" cy="5405280"/>
          </a:xfrm>
          <a:prstGeom prst="rect">
            <a:avLst/>
          </a:prstGeom>
        </p:spPr>
      </p:pic>
      <p:sp>
        <p:nvSpPr>
          <p:cNvPr id="5" name="Rectangle 4">
            <a:extLst>
              <a:ext uri="{FF2B5EF4-FFF2-40B4-BE49-F238E27FC236}">
                <a16:creationId xmlns:a16="http://schemas.microsoft.com/office/drawing/2014/main" id="{F56C961E-8392-4CE2-B0D6-F34C0FF3A753}"/>
              </a:ext>
            </a:extLst>
          </p:cNvPr>
          <p:cNvSpPr/>
          <p:nvPr/>
        </p:nvSpPr>
        <p:spPr>
          <a:xfrm>
            <a:off x="165882" y="785667"/>
            <a:ext cx="6592365" cy="1015663"/>
          </a:xfrm>
          <a:prstGeom prst="rect">
            <a:avLst/>
          </a:prstGeom>
        </p:spPr>
        <p:txBody>
          <a:bodyPr wrap="square">
            <a:spAutoFit/>
          </a:bodyPr>
          <a:lstStyle/>
          <a:p>
            <a:r>
              <a:rPr lang="en-US" sz="2000" dirty="0">
                <a:solidFill>
                  <a:srgbClr val="24292E"/>
                </a:solidFill>
                <a:latin typeface="-apple-system"/>
              </a:rPr>
              <a:t>- allow users to deploy and manage applications easily on any Kubernetes cluster with separation of concerns of application developer and operator.</a:t>
            </a:r>
            <a:endParaRPr lang="en-US" sz="2000" dirty="0"/>
          </a:p>
        </p:txBody>
      </p:sp>
      <p:pic>
        <p:nvPicPr>
          <p:cNvPr id="6" name="Picture 5">
            <a:extLst>
              <a:ext uri="{FF2B5EF4-FFF2-40B4-BE49-F238E27FC236}">
                <a16:creationId xmlns:a16="http://schemas.microsoft.com/office/drawing/2014/main" id="{2706FA3C-11C4-4A47-8805-B10DA0CF7FCB}"/>
              </a:ext>
            </a:extLst>
          </p:cNvPr>
          <p:cNvPicPr>
            <a:picLocks noChangeAspect="1"/>
          </p:cNvPicPr>
          <p:nvPr/>
        </p:nvPicPr>
        <p:blipFill>
          <a:blip r:embed="rId4"/>
          <a:stretch>
            <a:fillRect/>
          </a:stretch>
        </p:blipFill>
        <p:spPr>
          <a:xfrm>
            <a:off x="1158704" y="5438790"/>
            <a:ext cx="1724025" cy="1362075"/>
          </a:xfrm>
          <a:prstGeom prst="rect">
            <a:avLst/>
          </a:prstGeom>
        </p:spPr>
      </p:pic>
      <p:sp>
        <p:nvSpPr>
          <p:cNvPr id="7" name="Rectangle 6">
            <a:extLst>
              <a:ext uri="{FF2B5EF4-FFF2-40B4-BE49-F238E27FC236}">
                <a16:creationId xmlns:a16="http://schemas.microsoft.com/office/drawing/2014/main" id="{7AA1A180-6176-4F4E-9D87-FCE4A6151FD2}"/>
              </a:ext>
            </a:extLst>
          </p:cNvPr>
          <p:cNvSpPr/>
          <p:nvPr/>
        </p:nvSpPr>
        <p:spPr>
          <a:xfrm>
            <a:off x="165882" y="6457437"/>
            <a:ext cx="3709670" cy="461665"/>
          </a:xfrm>
          <a:prstGeom prst="rect">
            <a:avLst/>
          </a:prstGeom>
        </p:spPr>
        <p:txBody>
          <a:bodyPr wrap="none">
            <a:spAutoFit/>
          </a:bodyPr>
          <a:lstStyle/>
          <a:p>
            <a:r>
              <a:rPr lang="en-US" sz="2400" dirty="0">
                <a:hlinkClick r:id="rId5"/>
              </a:rPr>
              <a:t>https://openappmodel.io/</a:t>
            </a:r>
            <a:endParaRPr lang="en-US" sz="2400" dirty="0"/>
          </a:p>
        </p:txBody>
      </p:sp>
      <p:sp>
        <p:nvSpPr>
          <p:cNvPr id="8" name="Rectangle 7">
            <a:extLst>
              <a:ext uri="{FF2B5EF4-FFF2-40B4-BE49-F238E27FC236}">
                <a16:creationId xmlns:a16="http://schemas.microsoft.com/office/drawing/2014/main" id="{5572875B-429A-4337-9E0F-1B9EABFDBE74}"/>
              </a:ext>
            </a:extLst>
          </p:cNvPr>
          <p:cNvSpPr/>
          <p:nvPr/>
        </p:nvSpPr>
        <p:spPr>
          <a:xfrm>
            <a:off x="165882" y="2212670"/>
            <a:ext cx="4813442" cy="2862322"/>
          </a:xfrm>
          <a:prstGeom prst="rect">
            <a:avLst/>
          </a:prstGeom>
        </p:spPr>
        <p:txBody>
          <a:bodyPr wrap="square">
            <a:spAutoFit/>
          </a:bodyPr>
          <a:lstStyle/>
          <a:p>
            <a:r>
              <a:rPr lang="en-US" cap="all" dirty="0">
                <a:solidFill>
                  <a:srgbClr val="1E67AB"/>
                </a:solidFill>
                <a:latin typeface="work sans"/>
              </a:rPr>
              <a:t>THE OAM WAY</a:t>
            </a:r>
          </a:p>
          <a:p>
            <a:r>
              <a:rPr lang="en-US" b="1" dirty="0">
                <a:solidFill>
                  <a:srgbClr val="4A4A4A"/>
                </a:solidFill>
                <a:latin typeface="work sans"/>
              </a:rPr>
              <a:t>A </a:t>
            </a:r>
            <a:r>
              <a:rPr lang="en-US" b="1" i="1" dirty="0">
                <a:solidFill>
                  <a:srgbClr val="4A4A4A"/>
                </a:solidFill>
                <a:latin typeface="work sans"/>
              </a:rPr>
              <a:t>New</a:t>
            </a:r>
            <a:r>
              <a:rPr lang="en-US" b="1" dirty="0">
                <a:solidFill>
                  <a:srgbClr val="4A4A4A"/>
                </a:solidFill>
                <a:latin typeface="work sans"/>
              </a:rPr>
              <a:t> Application Model</a:t>
            </a:r>
          </a:p>
          <a:p>
            <a:pPr>
              <a:buFont typeface="+mj-lt"/>
              <a:buAutoNum type="arabicPeriod"/>
            </a:pPr>
            <a:r>
              <a:rPr lang="en-US" dirty="0">
                <a:solidFill>
                  <a:srgbClr val="3B4B5A"/>
                </a:solidFill>
                <a:latin typeface="work sans"/>
              </a:rPr>
              <a:t>Manage your apps like you manage your teams - with roles and scopes for apps, free of infrastructure.</a:t>
            </a:r>
          </a:p>
          <a:p>
            <a:pPr>
              <a:buFont typeface="+mj-lt"/>
              <a:buAutoNum type="arabicPeriod"/>
            </a:pPr>
            <a:r>
              <a:rPr lang="en-US" dirty="0">
                <a:solidFill>
                  <a:srgbClr val="3B4B5A"/>
                </a:solidFill>
                <a:highlight>
                  <a:srgbClr val="FFFF00"/>
                </a:highlight>
                <a:latin typeface="work sans"/>
              </a:rPr>
              <a:t>An opinionated workflow that separates the concerns of App developers, App operators, and Infra Operator</a:t>
            </a:r>
          </a:p>
          <a:p>
            <a:pPr>
              <a:buFont typeface="+mj-lt"/>
              <a:buAutoNum type="arabicPeriod"/>
            </a:pPr>
            <a:r>
              <a:rPr lang="en-US" dirty="0">
                <a:solidFill>
                  <a:srgbClr val="3B4B5A"/>
                </a:solidFill>
                <a:latin typeface="work sans"/>
              </a:rPr>
              <a:t>Runs anywhere - a unified approach that works across cloud platforms and edge devices.</a:t>
            </a:r>
            <a:endParaRPr lang="en-US" b="0" i="0" dirty="0">
              <a:solidFill>
                <a:srgbClr val="3B4B5A"/>
              </a:solidFill>
              <a:effectLst/>
              <a:latin typeface="work sans"/>
            </a:endParaRPr>
          </a:p>
        </p:txBody>
      </p:sp>
    </p:spTree>
    <p:extLst>
      <p:ext uri="{BB962C8B-B14F-4D97-AF65-F5344CB8AC3E}">
        <p14:creationId xmlns:p14="http://schemas.microsoft.com/office/powerpoint/2010/main" val="82977851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12798C-746A-44CE-B7C4-C70CF925759F}"/>
              </a:ext>
            </a:extLst>
          </p:cNvPr>
          <p:cNvSpPr/>
          <p:nvPr/>
        </p:nvSpPr>
        <p:spPr>
          <a:xfrm>
            <a:off x="270845" y="322526"/>
            <a:ext cx="11894783" cy="4966231"/>
          </a:xfrm>
          <a:prstGeom prst="rect">
            <a:avLst/>
          </a:prstGeom>
        </p:spPr>
        <p:txBody>
          <a:bodyPr wrap="square">
            <a:spAutoFit/>
          </a:bodyPr>
          <a:lstStyle/>
          <a:p>
            <a:r>
              <a:rPr lang="en-US" sz="2800" dirty="0">
                <a:latin typeface="Abadi" panose="020B0604020104020204" pitchFamily="34" charset="0"/>
              </a:rPr>
              <a:t>Additional references, </a:t>
            </a:r>
            <a:endParaRPr lang="en-US" sz="2800" dirty="0">
              <a:latin typeface="Abadi" panose="020B0604020104020204" pitchFamily="34" charset="0"/>
              <a:hlinkClick r:id="" action="ppaction://noaction"/>
            </a:endParaRPr>
          </a:p>
          <a:p>
            <a:endParaRPr lang="en-US" sz="2800" dirty="0">
              <a:latin typeface="Abadi" panose="020B0604020104020204" pitchFamily="34" charset="0"/>
              <a:hlinkClick r:id="" action="ppaction://noaction"/>
            </a:endParaRPr>
          </a:p>
          <a:p>
            <a:pPr marL="466298" indent="-466298">
              <a:buFont typeface="+mj-lt"/>
              <a:buAutoNum type="arabicPeriod"/>
            </a:pPr>
            <a:r>
              <a:rPr lang="en-US" sz="2800" dirty="0">
                <a:latin typeface="Abadi" panose="020B0604020104020204" pitchFamily="34" charset="0"/>
              </a:rPr>
              <a:t>aka.ms/LearnKubernetes </a:t>
            </a:r>
            <a:endParaRPr lang="en-US" sz="2800" dirty="0">
              <a:latin typeface="Abadi" panose="020B0604020104020204" pitchFamily="34" charset="0"/>
              <a:hlinkClick r:id="rId2">
                <a:extLst>
                  <a:ext uri="{A12FA001-AC4F-418D-AE19-62706E023703}">
                    <ahyp:hlinkClr xmlns:ahyp="http://schemas.microsoft.com/office/drawing/2018/hyperlinkcolor" xmlns="" val="tx"/>
                  </a:ext>
                </a:extLst>
              </a:hlinkClick>
            </a:endParaRPr>
          </a:p>
          <a:p>
            <a:pPr marL="466298" indent="-466298">
              <a:buFont typeface="+mj-lt"/>
              <a:buAutoNum type="arabicPeriod"/>
            </a:pPr>
            <a:r>
              <a:rPr lang="en-US" sz="2800" dirty="0">
                <a:latin typeface="Abadi" panose="020B0604020104020204" pitchFamily="34" charset="0"/>
                <a:hlinkClick r:id="rId2">
                  <a:extLst>
                    <a:ext uri="{A12FA001-AC4F-418D-AE19-62706E023703}">
                      <ahyp:hlinkClr xmlns:ahyp="http://schemas.microsoft.com/office/drawing/2018/hyperlinkcolor" xmlns="" val="tx"/>
                    </a:ext>
                  </a:extLst>
                </a:hlinkClick>
              </a:rPr>
              <a:t>https://github.com/virtual-kubelet/virtual-kubelet</a:t>
            </a:r>
            <a:r>
              <a:rPr lang="en-US" sz="2800" dirty="0">
                <a:latin typeface="Abadi" panose="020B0604020104020204" pitchFamily="34" charset="0"/>
              </a:rPr>
              <a:t> </a:t>
            </a:r>
          </a:p>
          <a:p>
            <a:pPr marL="466298" indent="-466298">
              <a:buFont typeface="+mj-lt"/>
              <a:buAutoNum type="arabicPeriod"/>
            </a:pPr>
            <a:r>
              <a:rPr lang="en-US" sz="2800" dirty="0">
                <a:latin typeface="Abadi" panose="020B0604020104020204" pitchFamily="34" charset="0"/>
                <a:hlinkClick r:id="rId3"/>
              </a:rPr>
              <a:t>https://docs.microsoft.com/en-us/azure/aks/virtual-nodes-portal</a:t>
            </a:r>
            <a:endParaRPr lang="en-US" sz="2800" dirty="0">
              <a:latin typeface="Abadi" panose="020B0604020104020204" pitchFamily="34" charset="0"/>
            </a:endParaRPr>
          </a:p>
          <a:p>
            <a:pPr marL="466298" indent="-466298">
              <a:buFont typeface="+mj-lt"/>
              <a:buAutoNum type="arabicPeriod"/>
            </a:pPr>
            <a:r>
              <a:rPr lang="en-US" sz="2800" dirty="0">
                <a:latin typeface="Abadi" panose="020B0604020104020204" pitchFamily="34" charset="0"/>
                <a:hlinkClick r:id="rId4"/>
              </a:rPr>
              <a:t>https://openappmodel.io/</a:t>
            </a:r>
            <a:endParaRPr lang="en-US" sz="2800" dirty="0">
              <a:latin typeface="Abadi" panose="020B0604020104020204" pitchFamily="34" charset="0"/>
            </a:endParaRPr>
          </a:p>
          <a:p>
            <a:pPr marL="466298" indent="-466298">
              <a:buFont typeface="+mj-lt"/>
              <a:buAutoNum type="arabicPeriod"/>
            </a:pPr>
            <a:r>
              <a:rPr lang="en-US" sz="2800" dirty="0">
                <a:latin typeface="Abadi" panose="020B0604020104020204" pitchFamily="34" charset="0"/>
                <a:hlinkClick r:id="rId5"/>
              </a:rPr>
              <a:t>https://dapr.io</a:t>
            </a:r>
            <a:endParaRPr lang="en-US" sz="2800" dirty="0">
              <a:latin typeface="Abadi" panose="020B0604020104020204" pitchFamily="34" charset="0"/>
            </a:endParaRPr>
          </a:p>
          <a:p>
            <a:pPr marL="466298" indent="-466298">
              <a:buFont typeface="+mj-lt"/>
              <a:buAutoNum type="arabicPeriod"/>
            </a:pPr>
            <a:r>
              <a:rPr lang="en-US" sz="2800" dirty="0">
                <a:hlinkClick r:id="rId6"/>
              </a:rPr>
              <a:t>https://azure.microsoft.com/en-us/resources/kubernetes-up-and-running/</a:t>
            </a:r>
            <a:endParaRPr lang="en-US" sz="2800" dirty="0"/>
          </a:p>
          <a:p>
            <a:pPr marL="466298" indent="-466298">
              <a:buFont typeface="+mj-lt"/>
              <a:buAutoNum type="arabicPeriod"/>
            </a:pPr>
            <a:r>
              <a:rPr lang="en-US" sz="2800" dirty="0">
                <a:hlinkClick r:id="rId7"/>
              </a:rPr>
              <a:t>https://aksworkshop.io/</a:t>
            </a:r>
            <a:endParaRPr lang="en-US" sz="2800" dirty="0">
              <a:latin typeface="Abadi" panose="020B0604020104020204" pitchFamily="34" charset="0"/>
            </a:endParaRPr>
          </a:p>
          <a:p>
            <a:endParaRPr lang="en-US" sz="1836" dirty="0"/>
          </a:p>
          <a:p>
            <a:endParaRPr lang="en-US" sz="1836" dirty="0"/>
          </a:p>
        </p:txBody>
      </p:sp>
      <p:pic>
        <p:nvPicPr>
          <p:cNvPr id="3074" name="Picture 2">
            <a:extLst>
              <a:ext uri="{FF2B5EF4-FFF2-40B4-BE49-F238E27FC236}">
                <a16:creationId xmlns:a16="http://schemas.microsoft.com/office/drawing/2014/main" id="{1D4B5A82-AC7A-4778-B967-CD908978CF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27621" y="4006735"/>
            <a:ext cx="2148565" cy="282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726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highlight>
                  <a:srgbClr val="000000"/>
                </a:highlight>
              </a:rPr>
              <a:t>Key Takeaways</a:t>
            </a:r>
            <a:r>
              <a:rPr lang="en-US" sz="1400" b="1" dirty="0"/>
              <a:t/>
            </a:r>
            <a:br>
              <a:rPr lang="en-US" sz="1400" b="1" dirty="0"/>
            </a:br>
            <a:r>
              <a:rPr lang="en-US" sz="1400" dirty="0"/>
              <a:t/>
            </a:r>
            <a:br>
              <a:rPr lang="en-US" sz="1400" dirty="0"/>
            </a:br>
            <a:r>
              <a:rPr lang="en-US" sz="1400" dirty="0">
                <a:solidFill>
                  <a:srgbClr val="FFFF00"/>
                </a:solidFill>
              </a:rPr>
              <a:t>1) Azure Dev spaces-</a:t>
            </a:r>
            <a:r>
              <a:rPr lang="en-US" sz="1400" dirty="0"/>
              <a:t>&gt; a private share on the K8s cluster for dev and testing. Kind of isolation for each dev without jumping into others work</a:t>
            </a:r>
            <a:br>
              <a:rPr lang="en-US" sz="1400" dirty="0"/>
            </a:br>
            <a:r>
              <a:rPr lang="en-US" sz="1400" dirty="0"/>
              <a:t/>
            </a:r>
            <a:br>
              <a:rPr lang="en-US" sz="1400" dirty="0"/>
            </a:br>
            <a:r>
              <a:rPr lang="en-US" sz="1400" dirty="0">
                <a:solidFill>
                  <a:srgbClr val="FFFF00"/>
                </a:solidFill>
              </a:rPr>
              <a:t>2) Tooling and flexibility-</a:t>
            </a:r>
            <a:r>
              <a:rPr lang="en-US" sz="1400" dirty="0"/>
              <a:t>&gt; integrated with Azure services, tools like </a:t>
            </a:r>
            <a:r>
              <a:rPr lang="en-US" sz="1400" dirty="0" err="1"/>
              <a:t>VSCode</a:t>
            </a:r>
            <a:r>
              <a:rPr lang="en-US" sz="1400" dirty="0"/>
              <a:t>, AAD, ACR, Visual Studio</a:t>
            </a:r>
            <a:br>
              <a:rPr lang="en-US" sz="1400" dirty="0"/>
            </a:br>
            <a:r>
              <a:rPr lang="en-US" sz="1400" dirty="0"/>
              <a:t/>
            </a:r>
            <a:br>
              <a:rPr lang="en-US" sz="1400" dirty="0"/>
            </a:br>
            <a:r>
              <a:rPr lang="en-US" sz="1400" dirty="0">
                <a:solidFill>
                  <a:srgbClr val="FFFF00"/>
                </a:solidFill>
              </a:rPr>
              <a:t>3) Offer first-of-its </a:t>
            </a:r>
            <a:r>
              <a:rPr lang="en-US" sz="1400" dirty="0" err="1">
                <a:solidFill>
                  <a:srgbClr val="FFFF00"/>
                </a:solidFill>
              </a:rPr>
              <a:t>serverless</a:t>
            </a:r>
            <a:r>
              <a:rPr lang="en-US" sz="1400" dirty="0">
                <a:solidFill>
                  <a:srgbClr val="FFFF00"/>
                </a:solidFill>
              </a:rPr>
              <a:t> k8s </a:t>
            </a:r>
            <a:r>
              <a:rPr lang="en-US" sz="1400" dirty="0"/>
              <a:t>(Virtual </a:t>
            </a:r>
            <a:r>
              <a:rPr lang="en-US" sz="1400" dirty="0" err="1"/>
              <a:t>Kubelet</a:t>
            </a:r>
            <a:r>
              <a:rPr lang="en-US" sz="1400" dirty="0"/>
              <a:t>) - Unique project by MS, donated to CNCF. Helps to handle sudden spike in the load by bursting ACI's. We called it as “AKS – Virtual Nodes”</a:t>
            </a:r>
            <a:br>
              <a:rPr lang="en-US" sz="1400" dirty="0"/>
            </a:br>
            <a:r>
              <a:rPr lang="en-US" sz="1400" dirty="0"/>
              <a:t/>
            </a:r>
            <a:br>
              <a:rPr lang="en-US" sz="1400" dirty="0"/>
            </a:br>
            <a:r>
              <a:rPr lang="en-US" sz="1400" dirty="0">
                <a:solidFill>
                  <a:srgbClr val="FFFF00"/>
                </a:solidFill>
              </a:rPr>
              <a:t>4) Azure DevOps </a:t>
            </a:r>
            <a:r>
              <a:rPr lang="en-US" sz="1400" dirty="0"/>
              <a:t>Project- fully functional CI/CD for k8s in few clicks </a:t>
            </a:r>
            <a:br>
              <a:rPr lang="en-US" sz="1400" dirty="0"/>
            </a:br>
            <a:r>
              <a:rPr lang="en-US" sz="1400" dirty="0"/>
              <a:t> </a:t>
            </a:r>
            <a:br>
              <a:rPr lang="en-US" sz="1400" dirty="0"/>
            </a:br>
            <a:r>
              <a:rPr lang="en-US" sz="1400" dirty="0"/>
              <a:t>5) </a:t>
            </a:r>
            <a:r>
              <a:rPr lang="en-US" sz="1400" dirty="0">
                <a:solidFill>
                  <a:srgbClr val="FFFF00"/>
                </a:solidFill>
              </a:rPr>
              <a:t>Mixing Windows and Linux nodes on AKS </a:t>
            </a:r>
            <a:r>
              <a:rPr lang="en-US" sz="1400" dirty="0"/>
              <a:t/>
            </a:r>
            <a:br>
              <a:rPr lang="en-US" sz="1400" dirty="0"/>
            </a:br>
            <a:r>
              <a:rPr lang="en-US" sz="1400" dirty="0"/>
              <a:t/>
            </a:r>
            <a:br>
              <a:rPr lang="en-US" sz="1400" dirty="0"/>
            </a:br>
            <a:r>
              <a:rPr lang="en-US" sz="1400" dirty="0"/>
              <a:t>6) MS leading numerous K8s related projects like </a:t>
            </a:r>
            <a:r>
              <a:rPr lang="en-US" sz="1400" dirty="0">
                <a:solidFill>
                  <a:srgbClr val="FFFF00"/>
                </a:solidFill>
              </a:rPr>
              <a:t>Draft, Helm, Brigade, CNAB and Virtual </a:t>
            </a:r>
            <a:r>
              <a:rPr lang="en-US" sz="1400" dirty="0" err="1">
                <a:solidFill>
                  <a:srgbClr val="FFFF00"/>
                </a:solidFill>
              </a:rPr>
              <a:t>Kubelet</a:t>
            </a:r>
            <a:r>
              <a:rPr lang="en-US" sz="1400" dirty="0"/>
              <a:t/>
            </a:r>
            <a:br>
              <a:rPr lang="en-US" sz="1400" dirty="0"/>
            </a:br>
            <a:r>
              <a:rPr lang="en-US" sz="1400" dirty="0"/>
              <a:t/>
            </a:r>
            <a:br>
              <a:rPr lang="en-US" sz="1400" dirty="0"/>
            </a:br>
            <a:r>
              <a:rPr lang="en-US" sz="1400" dirty="0"/>
              <a:t>7) </a:t>
            </a:r>
            <a:r>
              <a:rPr lang="en-US" sz="1400" dirty="0" err="1">
                <a:solidFill>
                  <a:srgbClr val="FFFF00"/>
                </a:solidFill>
              </a:rPr>
              <a:t>Dapr</a:t>
            </a:r>
            <a:r>
              <a:rPr lang="en-US" sz="1400" dirty="0">
                <a:solidFill>
                  <a:srgbClr val="FFFF00"/>
                </a:solidFill>
              </a:rPr>
              <a:t> &amp; OAM</a:t>
            </a:r>
            <a:r>
              <a:rPr lang="en-US" sz="1400" dirty="0"/>
              <a:t> - new announcements. Microsoft is the #4 contributor to the core Kubernetes project</a:t>
            </a:r>
            <a:br>
              <a:rPr lang="en-US" sz="1400" dirty="0"/>
            </a:br>
            <a:r>
              <a:rPr lang="en-US" sz="1400" dirty="0"/>
              <a:t/>
            </a:r>
            <a:br>
              <a:rPr lang="en-US" sz="1400" dirty="0"/>
            </a:br>
            <a:r>
              <a:rPr lang="en-US" sz="1400" dirty="0"/>
              <a:t>8) </a:t>
            </a:r>
            <a:r>
              <a:rPr lang="en-US" sz="1400" dirty="0">
                <a:solidFill>
                  <a:srgbClr val="FFFF00"/>
                </a:solidFill>
              </a:rPr>
              <a:t>SMI</a:t>
            </a:r>
            <a:r>
              <a:rPr lang="en-US" sz="1400" dirty="0"/>
              <a:t> - https://smi-spec.io/ - Service Mesh Interface is a specification that covers the most common service mesh capabilities. </a:t>
            </a:r>
            <a:r>
              <a:rPr lang="en-US" sz="1400" dirty="0">
                <a:solidFill>
                  <a:srgbClr val="FFFF00"/>
                </a:solidFill>
              </a:rPr>
              <a:t>KEDA</a:t>
            </a:r>
            <a:r>
              <a:rPr lang="en-US" sz="1400" dirty="0"/>
              <a:t> - https://github.com/kedacore/keda (Kubernetes-based Event Driven </a:t>
            </a:r>
            <a:r>
              <a:rPr lang="en-US" sz="1400" dirty="0" err="1"/>
              <a:t>Autoscaling</a:t>
            </a:r>
            <a:r>
              <a:rPr lang="en-US" sz="1400" dirty="0"/>
              <a:t>) </a:t>
            </a:r>
            <a:br>
              <a:rPr lang="en-US" sz="1400" dirty="0"/>
            </a:br>
            <a:r>
              <a:rPr lang="en-US" sz="1400" dirty="0"/>
              <a:t/>
            </a:r>
            <a:br>
              <a:rPr lang="en-US" sz="1400" dirty="0"/>
            </a:br>
            <a:r>
              <a:rPr lang="en-US" sz="1400" dirty="0"/>
              <a:t>9) </a:t>
            </a:r>
            <a:r>
              <a:rPr lang="en-US" sz="1400" dirty="0">
                <a:solidFill>
                  <a:srgbClr val="FFFF00"/>
                </a:solidFill>
              </a:rPr>
              <a:t>Fully managed environment</a:t>
            </a:r>
            <a:r>
              <a:rPr lang="en-US" sz="1400" dirty="0"/>
              <a:t>, AKS is a 100% upstream, Enterprise grade support, Most comprehensive set of compliance offerings of any cloud service provider</a:t>
            </a:r>
            <a:br>
              <a:rPr lang="en-US" sz="1400" dirty="0"/>
            </a:br>
            <a:r>
              <a:rPr lang="en-US" sz="1400" dirty="0"/>
              <a:t/>
            </a:r>
            <a:br>
              <a:rPr lang="en-US" sz="1400" dirty="0"/>
            </a:br>
            <a:r>
              <a:rPr lang="en-US" sz="1400" dirty="0">
                <a:solidFill>
                  <a:srgbClr val="FFFA00"/>
                </a:solidFill>
              </a:rPr>
              <a:t>10) Azure Arc – preview (ignite announcement)</a:t>
            </a:r>
            <a:endParaRPr lang="en-US" sz="1400" dirty="0"/>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157470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Azure Virtual Node</a:t>
            </a:r>
          </a:p>
        </p:txBody>
      </p:sp>
      <p:sp>
        <p:nvSpPr>
          <p:cNvPr id="3" name="Footer Placeholder 2"/>
          <p:cNvSpPr>
            <a:spLocks noGrp="1"/>
          </p:cNvSpPr>
          <p:nvPr>
            <p:ph type="ftr" sz="quarter" idx="11"/>
          </p:nvPr>
        </p:nvSpPr>
        <p:spPr/>
        <p:txBody>
          <a:bodyPr/>
          <a:lstStyle/>
          <a:p>
            <a:endParaRPr lang="en-US"/>
          </a:p>
        </p:txBody>
      </p:sp>
      <p:sp>
        <p:nvSpPr>
          <p:cNvPr id="5" name="Title 1">
            <a:extLst>
              <a:ext uri="{FF2B5EF4-FFF2-40B4-BE49-F238E27FC236}">
                <a16:creationId xmlns:a16="http://schemas.microsoft.com/office/drawing/2014/main" id="{7E99E535-EDD8-44E3-98DC-07DF9ECB62E5}"/>
              </a:ext>
            </a:extLst>
          </p:cNvPr>
          <p:cNvSpPr txBox="1">
            <a:spLocks/>
          </p:cNvSpPr>
          <p:nvPr/>
        </p:nvSpPr>
        <p:spPr>
          <a:xfrm>
            <a:off x="597748" y="3093606"/>
            <a:ext cx="6248442" cy="50852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Thank you.</a:t>
            </a:r>
          </a:p>
          <a:p>
            <a:endParaRPr lang="en-US" sz="4000" dirty="0"/>
          </a:p>
          <a:p>
            <a:r>
              <a:rPr lang="en-US" sz="3672" dirty="0"/>
              <a:t>Q&amp;A</a:t>
            </a:r>
          </a:p>
        </p:txBody>
      </p:sp>
    </p:spTree>
    <p:extLst>
      <p:ext uri="{BB962C8B-B14F-4D97-AF65-F5344CB8AC3E}">
        <p14:creationId xmlns:p14="http://schemas.microsoft.com/office/powerpoint/2010/main" val="24283232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Kubernetes </a:t>
            </a:r>
            <a:r>
              <a:rPr lang="en-US">
                <a:solidFill>
                  <a:srgbClr val="0078D4"/>
                </a:solidFill>
              </a:rPr>
              <a:t>momentum</a:t>
            </a:r>
          </a:p>
        </p:txBody>
      </p:sp>
      <p:sp>
        <p:nvSpPr>
          <p:cNvPr id="14" name="Rectangle 13">
            <a:extLst>
              <a:ext uri="{FF2B5EF4-FFF2-40B4-BE49-F238E27FC236}">
                <a16:creationId xmlns:a16="http://schemas.microsoft.com/office/drawing/2014/main" id="{0EC5C943-A639-47D0-A53A-2B94DA5FF652}"/>
              </a:ext>
            </a:extLst>
          </p:cNvPr>
          <p:cNvSpPr/>
          <p:nvPr/>
        </p:nvSpPr>
        <p:spPr bwMode="auto">
          <a:xfrm>
            <a:off x="6467397" y="2085848"/>
            <a:ext cx="5313113" cy="2389605"/>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aphicFrame>
        <p:nvGraphicFramePr>
          <p:cNvPr id="15" name="Chart 14">
            <a:extLst>
              <a:ext uri="{FF2B5EF4-FFF2-40B4-BE49-F238E27FC236}">
                <a16:creationId xmlns:a16="http://schemas.microsoft.com/office/drawing/2014/main" id="{E715E93F-EEAA-4C0C-9F1B-FBFFEB4ADB39}"/>
              </a:ext>
            </a:extLst>
          </p:cNvPr>
          <p:cNvGraphicFramePr/>
          <p:nvPr>
            <p:extLst>
              <p:ext uri="{D42A27DB-BD31-4B8C-83A1-F6EECF244321}">
                <p14:modId xmlns:p14="http://schemas.microsoft.com/office/powerpoint/2010/main" val="2117047812"/>
              </p:ext>
            </p:extLst>
          </p:nvPr>
        </p:nvGraphicFramePr>
        <p:xfrm>
          <a:off x="9553132" y="2213284"/>
          <a:ext cx="2243545" cy="1914995"/>
        </p:xfrm>
        <a:graphic>
          <a:graphicData uri="http://schemas.openxmlformats.org/drawingml/2006/chart">
            <c:chart xmlns:c="http://schemas.openxmlformats.org/drawingml/2006/chart" xmlns:r="http://schemas.openxmlformats.org/officeDocument/2006/relationships" r:id="rId2"/>
          </a:graphicData>
        </a:graphic>
      </p:graphicFrame>
      <p:sp>
        <p:nvSpPr>
          <p:cNvPr id="16" name="Rectangle 15">
            <a:extLst>
              <a:ext uri="{FF2B5EF4-FFF2-40B4-BE49-F238E27FC236}">
                <a16:creationId xmlns:a16="http://schemas.microsoft.com/office/drawing/2014/main" id="{BE60BDFA-BFBE-4CE8-BF15-7300D7F45318}"/>
              </a:ext>
            </a:extLst>
          </p:cNvPr>
          <p:cNvSpPr/>
          <p:nvPr/>
        </p:nvSpPr>
        <p:spPr>
          <a:xfrm>
            <a:off x="6849207" y="3432312"/>
            <a:ext cx="2125331" cy="923330"/>
          </a:xfrm>
          <a:prstGeom prst="rect">
            <a:avLst/>
          </a:prstGeom>
        </p:spPr>
        <p:txBody>
          <a:bodyPr wrap="square" lIns="0">
            <a:spAutoFit/>
          </a:bodyPr>
          <a:lstStyle/>
          <a:p>
            <a:pPr lvl="0" defTabSz="914400">
              <a:lnSpc>
                <a:spcPct val="90000"/>
              </a:lnSpc>
              <a:spcAft>
                <a:spcPts val="600"/>
              </a:spcAft>
              <a:defRPr/>
            </a:pPr>
            <a:r>
              <a:rPr lang="en-US" sz="1200" dirty="0">
                <a:solidFill>
                  <a:srgbClr val="000000"/>
                </a:solidFill>
                <a:latin typeface="Segoe UI"/>
              </a:rPr>
              <a:t>For the organizations running Kubernetes today, </a:t>
            </a:r>
            <a:r>
              <a:rPr lang="en-US" sz="1200" b="1" dirty="0">
                <a:solidFill>
                  <a:srgbClr val="000000"/>
                </a:solidFill>
                <a:latin typeface="Segoe UI"/>
              </a:rPr>
              <a:t>77%</a:t>
            </a:r>
            <a:r>
              <a:rPr lang="en-US" sz="1200" b="1" baseline="30000" dirty="0">
                <a:solidFill>
                  <a:srgbClr val="000000"/>
                </a:solidFill>
                <a:latin typeface="Segoe UI Semibold" panose="020B0702040204020203" pitchFamily="34" charset="0"/>
                <a:cs typeface="Segoe UI Semibold" panose="020B0702040204020203" pitchFamily="34" charset="0"/>
              </a:rPr>
              <a:t>1</a:t>
            </a:r>
            <a:r>
              <a:rPr lang="en-US" sz="1200" b="1" dirty="0">
                <a:solidFill>
                  <a:srgbClr val="000000"/>
                </a:solidFill>
                <a:latin typeface="Segoe UI"/>
              </a:rPr>
              <a:t> </a:t>
            </a:r>
            <a:r>
              <a:rPr lang="en-US" sz="1200" dirty="0">
                <a:solidFill>
                  <a:srgbClr val="000000"/>
                </a:solidFill>
                <a:latin typeface="Segoe UI"/>
              </a:rPr>
              <a:t>of those with more than 1,000 developers are running it in production.</a:t>
            </a:r>
          </a:p>
        </p:txBody>
      </p:sp>
      <p:sp>
        <p:nvSpPr>
          <p:cNvPr id="17" name="TextBox 16">
            <a:extLst>
              <a:ext uri="{FF2B5EF4-FFF2-40B4-BE49-F238E27FC236}">
                <a16:creationId xmlns:a16="http://schemas.microsoft.com/office/drawing/2014/main" id="{BA52745C-8984-44C7-BE2C-1E822BA174B1}"/>
              </a:ext>
            </a:extLst>
          </p:cNvPr>
          <p:cNvSpPr txBox="1"/>
          <p:nvPr/>
        </p:nvSpPr>
        <p:spPr>
          <a:xfrm>
            <a:off x="6849207" y="2369571"/>
            <a:ext cx="2052450" cy="7478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Larger companies</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are leading the</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adoption.</a:t>
            </a:r>
          </a:p>
        </p:txBody>
      </p:sp>
      <p:sp>
        <p:nvSpPr>
          <p:cNvPr id="18" name="Rectangle 17">
            <a:extLst>
              <a:ext uri="{FF2B5EF4-FFF2-40B4-BE49-F238E27FC236}">
                <a16:creationId xmlns:a16="http://schemas.microsoft.com/office/drawing/2014/main" id="{EEDF1EBC-F30F-4E74-A1D6-C04585AC7472}"/>
              </a:ext>
            </a:extLst>
          </p:cNvPr>
          <p:cNvSpPr/>
          <p:nvPr/>
        </p:nvSpPr>
        <p:spPr>
          <a:xfrm>
            <a:off x="9927921" y="2782428"/>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77</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69D6EA92-7521-4B8A-8030-CCB9B1217F75}"/>
              </a:ext>
            </a:extLst>
          </p:cNvPr>
          <p:cNvSpPr/>
          <p:nvPr/>
        </p:nvSpPr>
        <p:spPr bwMode="auto">
          <a:xfrm>
            <a:off x="656726" y="2085849"/>
            <a:ext cx="5147059" cy="2389606"/>
          </a:xfrm>
          <a:prstGeom prst="rect">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34" name="Rectangle 33">
            <a:extLst>
              <a:ext uri="{FF2B5EF4-FFF2-40B4-BE49-F238E27FC236}">
                <a16:creationId xmlns:a16="http://schemas.microsoft.com/office/drawing/2014/main" id="{BAD0C38A-2D65-4F62-AC45-F384294F335C}"/>
              </a:ext>
            </a:extLst>
          </p:cNvPr>
          <p:cNvSpPr/>
          <p:nvPr/>
        </p:nvSpPr>
        <p:spPr>
          <a:xfrm>
            <a:off x="741077" y="2149796"/>
            <a:ext cx="4831206" cy="1015663"/>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By 2020, </a:t>
            </a:r>
            <a:r>
              <a:rPr kumimoji="0" lang="en-US" sz="2000" b="0" i="0" u="none" strike="noStrike" kern="1200" cap="none" spc="0" normalizeH="0" baseline="0" noProof="0" dirty="0">
                <a:ln>
                  <a:noFill/>
                </a:ln>
                <a:solidFill>
                  <a:srgbClr val="000000"/>
                </a:solidFill>
                <a:effectLst/>
                <a:highlight>
                  <a:srgbClr val="FFFF00"/>
                </a:highlight>
                <a:uLnTx/>
                <a:uFillTx/>
                <a:latin typeface="Segoe UI"/>
                <a:ea typeface="+mn-ea"/>
                <a:cs typeface="Segoe UI Semibold" panose="020B0702040204020203" pitchFamily="34" charset="0"/>
              </a:rPr>
              <a:t>more than </a:t>
            </a:r>
            <a:r>
              <a:rPr kumimoji="0" lang="en-US" sz="2000" b="1" i="0" u="none" strike="noStrike" kern="1200" cap="none" spc="0" normalizeH="0" baseline="0" noProof="0" dirty="0">
                <a:ln>
                  <a:noFill/>
                </a:ln>
                <a:solidFill>
                  <a:srgbClr val="0078D4"/>
                </a:solidFill>
                <a:effectLst/>
                <a:highlight>
                  <a:srgbClr val="FFFF00"/>
                </a:highlight>
                <a:uLnTx/>
                <a:uFillTx/>
                <a:latin typeface="Segoe UI Semibold" panose="020B0702040204020203" pitchFamily="34" charset="0"/>
                <a:ea typeface="+mn-ea"/>
                <a:cs typeface="Segoe UI Semibold" panose="020B0702040204020203" pitchFamily="34" charset="0"/>
              </a:rPr>
              <a:t>50%</a:t>
            </a:r>
            <a:r>
              <a:rPr kumimoji="0" lang="en-US" sz="2000" b="0" i="0" u="none" strike="noStrike" kern="1200" cap="none" spc="0" normalizeH="0" baseline="0" noProof="0" dirty="0">
                <a:ln>
                  <a:noFill/>
                </a:ln>
                <a:solidFill>
                  <a:srgbClr val="000000"/>
                </a:solidFill>
                <a:effectLst/>
                <a:highlight>
                  <a:srgbClr val="FFFF00"/>
                </a:highlight>
                <a:uLnTx/>
                <a:uFillTx/>
                <a:latin typeface="Segoe UI"/>
                <a:ea typeface="+mn-ea"/>
                <a:cs typeface="Segoe UI Semibold" panose="020B0702040204020203" pitchFamily="34" charset="0"/>
              </a:rPr>
              <a:t> </a:t>
            </a:r>
            <a: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of enterprises will run </a:t>
            </a:r>
            <a:r>
              <a:rPr kumimoji="0" lang="en-US" sz="20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mission-critical, </a:t>
            </a:r>
            <a:r>
              <a:rPr kumimoji="0" lang="en-US" sz="2000" b="1" i="0" u="none" strike="noStrike" kern="1200" cap="none" spc="0" normalizeH="0" baseline="0" noProof="0" dirty="0">
                <a:ln>
                  <a:noFill/>
                </a:ln>
                <a:solidFill>
                  <a:srgbClr val="000000"/>
                </a:solidFill>
                <a:effectLst/>
                <a:highlight>
                  <a:srgbClr val="FFFF00"/>
                </a:highlight>
                <a:uLnTx/>
                <a:uFillTx/>
                <a:latin typeface="Segoe UI Semibold" panose="020B0702040204020203" pitchFamily="34" charset="0"/>
                <a:ea typeface="+mn-ea"/>
                <a:cs typeface="Segoe UI Semibold" panose="020B0702040204020203" pitchFamily="34" charset="0"/>
              </a:rPr>
              <a:t>containerized</a:t>
            </a:r>
            <a:r>
              <a:rPr kumimoji="0" lang="en-US" sz="20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cloud-native applications</a:t>
            </a:r>
            <a:r>
              <a:rPr kumimoji="0" lang="en-US" sz="2000" b="1"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2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in production</a:t>
            </a: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35" name="Picture 2" descr="Image result for GARTNER LOGO png black">
            <a:extLst>
              <a:ext uri="{FF2B5EF4-FFF2-40B4-BE49-F238E27FC236}">
                <a16:creationId xmlns:a16="http://schemas.microsoft.com/office/drawing/2014/main" id="{161D4D46-CD7F-4B79-8C31-7FEABA719F3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86670" y="3810796"/>
            <a:ext cx="1290415" cy="40711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BA59B95-5DC8-421D-AF41-653D3B623FE0}"/>
              </a:ext>
            </a:extLst>
          </p:cNvPr>
          <p:cNvSpPr txBox="1"/>
          <p:nvPr/>
        </p:nvSpPr>
        <p:spPr>
          <a:xfrm>
            <a:off x="8193088" y="6697706"/>
            <a:ext cx="4087813" cy="153888"/>
          </a:xfrm>
          <a:prstGeom prst="rect">
            <a:avLst/>
          </a:prstGeom>
          <a:noFill/>
        </p:spPr>
        <p:txBody>
          <a:bodyPr wrap="square" lIns="0" tIns="0" rIns="0" bIns="0" rtlCol="0" anchor="t">
            <a:spAutoFit/>
          </a:bodyPr>
          <a:lstStyle/>
          <a:p>
            <a:pPr lvl="0" algn="r" defTabSz="932688">
              <a:spcAft>
                <a:spcPts val="600"/>
              </a:spcAft>
              <a:defRPr/>
            </a:pPr>
            <a:r>
              <a:rPr lang="en-US" sz="1000" baseline="30000">
                <a:solidFill>
                  <a:srgbClr val="3C3C41"/>
                </a:solidFill>
                <a:cs typeface="Segoe UI Light" panose="020B0502040204020203" pitchFamily="34" charset="0"/>
              </a:rPr>
              <a:t>1</a:t>
            </a:r>
            <a:r>
              <a:rPr lang="en-US" sz="1000">
                <a:solidFill>
                  <a:srgbClr val="3C3C41"/>
                </a:solidFill>
                <a:cs typeface="Segoe UI Light" panose="020B0502040204020203" pitchFamily="34" charset="0"/>
              </a:rPr>
              <a:t>Heptio: state of Kubernetes 2018</a:t>
            </a:r>
          </a:p>
        </p:txBody>
      </p:sp>
      <p:pic>
        <p:nvPicPr>
          <p:cNvPr id="2" name="Picture 1">
            <a:extLst>
              <a:ext uri="{FF2B5EF4-FFF2-40B4-BE49-F238E27FC236}">
                <a16:creationId xmlns:a16="http://schemas.microsoft.com/office/drawing/2014/main" id="{B13EC78D-A9F4-42D8-9923-9BFFC3E584F3}"/>
              </a:ext>
            </a:extLst>
          </p:cNvPr>
          <p:cNvPicPr>
            <a:picLocks noChangeAspect="1"/>
          </p:cNvPicPr>
          <p:nvPr/>
        </p:nvPicPr>
        <p:blipFill>
          <a:blip r:embed="rId4"/>
          <a:stretch>
            <a:fillRect/>
          </a:stretch>
        </p:blipFill>
        <p:spPr>
          <a:xfrm>
            <a:off x="332537" y="4836778"/>
            <a:ext cx="10714590" cy="1240956"/>
          </a:xfrm>
          <a:prstGeom prst="rect">
            <a:avLst/>
          </a:prstGeom>
        </p:spPr>
      </p:pic>
      <p:sp>
        <p:nvSpPr>
          <p:cNvPr id="3" name="Rectangle 2">
            <a:extLst>
              <a:ext uri="{FF2B5EF4-FFF2-40B4-BE49-F238E27FC236}">
                <a16:creationId xmlns:a16="http://schemas.microsoft.com/office/drawing/2014/main" id="{E53F4FAC-F353-4B7C-A10E-3B41A892348D}"/>
              </a:ext>
            </a:extLst>
          </p:cNvPr>
          <p:cNvSpPr/>
          <p:nvPr/>
        </p:nvSpPr>
        <p:spPr>
          <a:xfrm>
            <a:off x="398871" y="6077734"/>
            <a:ext cx="3518912" cy="369332"/>
          </a:xfrm>
          <a:prstGeom prst="rect">
            <a:avLst/>
          </a:prstGeom>
        </p:spPr>
        <p:txBody>
          <a:bodyPr wrap="none">
            <a:spAutoFit/>
          </a:bodyPr>
          <a:lstStyle/>
          <a:p>
            <a:r>
              <a:rPr lang="en-US" dirty="0">
                <a:solidFill>
                  <a:srgbClr val="01010F"/>
                </a:solidFill>
                <a:latin typeface="Proxima-Nova"/>
              </a:rPr>
              <a:t>Src: IDC </a:t>
            </a:r>
            <a:r>
              <a:rPr lang="en-US" dirty="0" err="1">
                <a:solidFill>
                  <a:srgbClr val="01010F"/>
                </a:solidFill>
                <a:latin typeface="Proxima-Nova"/>
              </a:rPr>
              <a:t>FutureScape</a:t>
            </a:r>
            <a:r>
              <a:rPr lang="en-US" dirty="0">
                <a:solidFill>
                  <a:srgbClr val="01010F"/>
                </a:solidFill>
                <a:latin typeface="Proxima-Nova"/>
              </a:rPr>
              <a:t> (30 Oct- 2018)</a:t>
            </a:r>
            <a:endParaRPr lang="en-US" b="0" i="0" dirty="0">
              <a:solidFill>
                <a:srgbClr val="01010F"/>
              </a:solidFill>
              <a:effectLst/>
              <a:latin typeface="Proxima-Nova"/>
            </a:endParaRPr>
          </a:p>
        </p:txBody>
      </p:sp>
    </p:spTree>
    <p:extLst>
      <p:ext uri="{BB962C8B-B14F-4D97-AF65-F5344CB8AC3E}">
        <p14:creationId xmlns:p14="http://schemas.microsoft.com/office/powerpoint/2010/main" val="242708949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65137" y="960438"/>
            <a:ext cx="10420773" cy="3629025"/>
          </a:xfrm>
        </p:spPr>
        <p:txBody>
          <a:bodyPr/>
          <a:lstStyle/>
          <a:p>
            <a:r>
              <a:rPr lang="en-US"/>
              <a:t>Kubernetes on Azure overview</a:t>
            </a:r>
          </a:p>
        </p:txBody>
      </p:sp>
    </p:spTree>
    <p:extLst>
      <p:ext uri="{BB962C8B-B14F-4D97-AF65-F5344CB8AC3E}">
        <p14:creationId xmlns:p14="http://schemas.microsoft.com/office/powerpoint/2010/main" val="118711513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solidFill>
                  <a:srgbClr val="0078D4"/>
                </a:solidFill>
              </a:rPr>
              <a:t>Kubernetes</a:t>
            </a:r>
            <a:r>
              <a:rPr lang="en-US"/>
              <a:t>: the industry-leading orchestrator</a:t>
            </a:r>
            <a:endParaRPr lang="en-US">
              <a:solidFill>
                <a:srgbClr val="0078D4"/>
              </a:solidFill>
            </a:endParaRPr>
          </a:p>
        </p:txBody>
      </p:sp>
      <p:sp>
        <p:nvSpPr>
          <p:cNvPr id="26" name="Oval 25">
            <a:extLst>
              <a:ext uri="{FF2B5EF4-FFF2-40B4-BE49-F238E27FC236}">
                <a16:creationId xmlns:a16="http://schemas.microsoft.com/office/drawing/2014/main" id="{690BBFBD-922A-4B55-9451-E138544E3729}"/>
              </a:ext>
            </a:extLst>
          </p:cNvPr>
          <p:cNvSpPr/>
          <p:nvPr/>
        </p:nvSpPr>
        <p:spPr bwMode="auto">
          <a:xfrm>
            <a:off x="5209663" y="1859808"/>
            <a:ext cx="2016957" cy="2016957"/>
          </a:xfrm>
          <a:prstGeom prst="ellipse">
            <a:avLst/>
          </a:prstGeom>
          <a:no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261C03C8-7FC3-4210-8A32-2583B920BF00}"/>
              </a:ext>
            </a:extLst>
          </p:cNvPr>
          <p:cNvGrpSpPr/>
          <p:nvPr/>
        </p:nvGrpSpPr>
        <p:grpSpPr>
          <a:xfrm>
            <a:off x="2369846" y="4653320"/>
            <a:ext cx="7696590" cy="144024"/>
            <a:chOff x="2292775" y="4770807"/>
            <a:chExt cx="7850923" cy="146912"/>
          </a:xfrm>
        </p:grpSpPr>
        <p:sp>
          <p:nvSpPr>
            <p:cNvPr id="37" name="Oval 36">
              <a:extLst>
                <a:ext uri="{FF2B5EF4-FFF2-40B4-BE49-F238E27FC236}">
                  <a16:creationId xmlns:a16="http://schemas.microsoft.com/office/drawing/2014/main" id="{D1A675AA-73D1-4906-9A3F-4906CC223469}"/>
                </a:ext>
              </a:extLst>
            </p:cNvPr>
            <p:cNvSpPr/>
            <p:nvPr/>
          </p:nvSpPr>
          <p:spPr bwMode="auto">
            <a:xfrm rot="16200000">
              <a:off x="2292775"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8" name="Oval 37">
              <a:extLst>
                <a:ext uri="{FF2B5EF4-FFF2-40B4-BE49-F238E27FC236}">
                  <a16:creationId xmlns:a16="http://schemas.microsoft.com/office/drawing/2014/main" id="{21FD8B83-97B5-49C3-906E-4DC9C8D8F578}"/>
                </a:ext>
              </a:extLst>
            </p:cNvPr>
            <p:cNvSpPr/>
            <p:nvPr/>
          </p:nvSpPr>
          <p:spPr bwMode="auto">
            <a:xfrm rot="16200000">
              <a:off x="6144780"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Oval 38">
              <a:extLst>
                <a:ext uri="{FF2B5EF4-FFF2-40B4-BE49-F238E27FC236}">
                  <a16:creationId xmlns:a16="http://schemas.microsoft.com/office/drawing/2014/main" id="{9B1BF53F-80AB-4C10-A05C-B03BF52B9FD1}"/>
                </a:ext>
              </a:extLst>
            </p:cNvPr>
            <p:cNvSpPr/>
            <p:nvPr/>
          </p:nvSpPr>
          <p:spPr bwMode="auto">
            <a:xfrm rot="16200000">
              <a:off x="9996786"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0" name="Straight Connector 39">
              <a:extLst>
                <a:ext uri="{FF2B5EF4-FFF2-40B4-BE49-F238E27FC236}">
                  <a16:creationId xmlns:a16="http://schemas.microsoft.com/office/drawing/2014/main" id="{070939F8-7C7E-41ED-BD15-9E51DFAE4FFD}"/>
                </a:ext>
              </a:extLst>
            </p:cNvPr>
            <p:cNvCxnSpPr>
              <a:cxnSpLocks/>
            </p:cNvCxnSpPr>
            <p:nvPr/>
          </p:nvCxnSpPr>
          <p:spPr>
            <a:xfrm>
              <a:off x="2607176" y="4844263"/>
              <a:ext cx="337011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D6C984-AA9C-454D-AF1C-202813D7E3B2}"/>
                </a:ext>
              </a:extLst>
            </p:cNvPr>
            <p:cNvCxnSpPr>
              <a:cxnSpLocks/>
            </p:cNvCxnSpPr>
            <p:nvPr/>
          </p:nvCxnSpPr>
          <p:spPr>
            <a:xfrm>
              <a:off x="6459181" y="4844263"/>
              <a:ext cx="3370115"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A64FAED4-1F7B-4ED0-80E2-4E964E7C503B}"/>
              </a:ext>
            </a:extLst>
          </p:cNvPr>
          <p:cNvSpPr txBox="1"/>
          <p:nvPr/>
        </p:nvSpPr>
        <p:spPr>
          <a:xfrm>
            <a:off x="1054483" y="5041206"/>
            <a:ext cx="2774748" cy="116682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Portable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Public, private, hybrid, multi-cloud</a:t>
            </a:r>
          </a:p>
        </p:txBody>
      </p:sp>
      <p:sp>
        <p:nvSpPr>
          <p:cNvPr id="43" name="TextBox 42">
            <a:extLst>
              <a:ext uri="{FF2B5EF4-FFF2-40B4-BE49-F238E27FC236}">
                <a16:creationId xmlns:a16="http://schemas.microsoft.com/office/drawing/2014/main" id="{D25E3173-FBAC-4E91-B68D-16A040B21EB4}"/>
              </a:ext>
            </a:extLst>
          </p:cNvPr>
          <p:cNvSpPr txBox="1"/>
          <p:nvPr/>
        </p:nvSpPr>
        <p:spPr>
          <a:xfrm>
            <a:off x="4830766" y="5041206"/>
            <a:ext cx="2774748" cy="116682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Extensible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Modular, pluggable, </a:t>
            </a:r>
            <a:r>
              <a:rPr kumimoji="0" lang="en-US" sz="16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hookable</a:t>
            </a: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composable</a:t>
            </a:r>
          </a:p>
        </p:txBody>
      </p:sp>
      <p:sp>
        <p:nvSpPr>
          <p:cNvPr id="44" name="TextBox 43">
            <a:extLst>
              <a:ext uri="{FF2B5EF4-FFF2-40B4-BE49-F238E27FC236}">
                <a16:creationId xmlns:a16="http://schemas.microsoft.com/office/drawing/2014/main" id="{FE5B1F6E-6FB6-42FE-BACC-97FA738B0122}"/>
              </a:ext>
            </a:extLst>
          </p:cNvPr>
          <p:cNvSpPr txBox="1"/>
          <p:nvPr/>
        </p:nvSpPr>
        <p:spPr>
          <a:xfrm>
            <a:off x="8297221" y="5041206"/>
            <a:ext cx="3394403" cy="1166821"/>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Self-healing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Auto-placement, auto-restart, auto-replication, auto-scaling</a:t>
            </a:r>
          </a:p>
        </p:txBody>
      </p:sp>
      <p:cxnSp>
        <p:nvCxnSpPr>
          <p:cNvPr id="45" name="Straight Connector 44">
            <a:extLst>
              <a:ext uri="{FF2B5EF4-FFF2-40B4-BE49-F238E27FC236}">
                <a16:creationId xmlns:a16="http://schemas.microsoft.com/office/drawing/2014/main" id="{335D4F74-C666-4AA1-AB09-D3C434E17381}"/>
              </a:ext>
            </a:extLst>
          </p:cNvPr>
          <p:cNvCxnSpPr>
            <a:cxnSpLocks/>
          </p:cNvCxnSpPr>
          <p:nvPr/>
        </p:nvCxnSpPr>
        <p:spPr>
          <a:xfrm flipV="1">
            <a:off x="6218141" y="4002069"/>
            <a:ext cx="0" cy="52594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6" name="Graphic 13">
            <a:extLst>
              <a:ext uri="{FF2B5EF4-FFF2-40B4-BE49-F238E27FC236}">
                <a16:creationId xmlns:a16="http://schemas.microsoft.com/office/drawing/2014/main" id="{3F5E00F9-146F-456A-95F0-19F9D8D7CBEB}"/>
              </a:ext>
            </a:extLst>
          </p:cNvPr>
          <p:cNvGrpSpPr/>
          <p:nvPr/>
        </p:nvGrpSpPr>
        <p:grpSpPr>
          <a:xfrm>
            <a:off x="5637399" y="2296514"/>
            <a:ext cx="1161484" cy="1143545"/>
            <a:chOff x="4862512" y="2214562"/>
            <a:chExt cx="2466975" cy="2428875"/>
          </a:xfrm>
        </p:grpSpPr>
        <p:sp>
          <p:nvSpPr>
            <p:cNvPr id="47" name="Freeform: Shape 46">
              <a:extLst>
                <a:ext uri="{FF2B5EF4-FFF2-40B4-BE49-F238E27FC236}">
                  <a16:creationId xmlns:a16="http://schemas.microsoft.com/office/drawing/2014/main" id="{85E20235-AC17-4ADD-BD11-55B1F78E3F58}"/>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1AE0B3F-2860-4777-B13F-95409306339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4F1410E-B7EC-4E9D-86C3-886697C6D9EC}"/>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E2E2D5-4699-421F-92D1-947F7EBB92C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48969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1000"/>
                                        <p:tgtEl>
                                          <p:spTgt spid="32"/>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dirty="0"/>
              <a:t>How Kubernetes works</a:t>
            </a:r>
            <a:endParaRPr lang="en-US" dirty="0">
              <a:solidFill>
                <a:srgbClr val="0078D4"/>
              </a:solidFill>
            </a:endParaRPr>
          </a:p>
        </p:txBody>
      </p:sp>
      <p:sp>
        <p:nvSpPr>
          <p:cNvPr id="32" name="Title 16">
            <a:extLst>
              <a:ext uri="{FF2B5EF4-FFF2-40B4-BE49-F238E27FC236}">
                <a16:creationId xmlns:a16="http://schemas.microsoft.com/office/drawing/2014/main" id="{6CCD14EC-B2FF-4456-8F80-FB8E414D64EB}"/>
              </a:ext>
            </a:extLst>
          </p:cNvPr>
          <p:cNvSpPr txBox="1">
            <a:spLocks/>
          </p:cNvSpPr>
          <p:nvPr/>
        </p:nvSpPr>
        <p:spPr>
          <a:xfrm>
            <a:off x="465138" y="2006209"/>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465138" y="3016849"/>
            <a:ext cx="3182112"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465138" y="3781267"/>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6" name="Title 16">
            <a:extLst>
              <a:ext uri="{FF2B5EF4-FFF2-40B4-BE49-F238E27FC236}">
                <a16:creationId xmlns:a16="http://schemas.microsoft.com/office/drawing/2014/main" id="{AAD1C7D4-00FA-49BC-9283-D329E8A35078}"/>
              </a:ext>
            </a:extLst>
          </p:cNvPr>
          <p:cNvSpPr txBox="1">
            <a:spLocks/>
          </p:cNvSpPr>
          <p:nvPr/>
        </p:nvSpPr>
        <p:spPr>
          <a:xfrm>
            <a:off x="465138" y="4791908"/>
            <a:ext cx="318211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750" indent="-285750">
              <a:buFont typeface="+mj-lt"/>
              <a:buAutoNum type="arabicPeriod" startAt="4"/>
              <a:defRPr/>
            </a:pPr>
            <a:r>
              <a:rPr lang="en-US" sz="1600" b="0" spc="0" dirty="0">
                <a:solidFill>
                  <a:srgbClr val="0078D4"/>
                </a:solidFill>
                <a:latin typeface="Segoe UI" panose="020B0502040204020203" pitchFamily="34" charset="0"/>
              </a:rPr>
              <a:t>Worker nodes support communication from the</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Internet</a:t>
            </a:r>
          </a:p>
        </p:txBody>
      </p:sp>
      <p:sp>
        <p:nvSpPr>
          <p:cNvPr id="37" name="Rectangle: Rounded Corners 36">
            <a:extLst>
              <a:ext uri="{FF2B5EF4-FFF2-40B4-BE49-F238E27FC236}">
                <a16:creationId xmlns:a16="http://schemas.microsoft.com/office/drawing/2014/main" id="{D8B8FD90-BEE1-4831-8C9A-E621E8D629AF}"/>
              </a:ext>
            </a:extLst>
          </p:cNvPr>
          <p:cNvSpPr/>
          <p:nvPr/>
        </p:nvSpPr>
        <p:spPr bwMode="auto">
          <a:xfrm>
            <a:off x="4839555"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200F6BF1-27D2-46A1-BBA2-F615C252D7E2}"/>
              </a:ext>
            </a:extLst>
          </p:cNvPr>
          <p:cNvGrpSpPr/>
          <p:nvPr/>
        </p:nvGrpSpPr>
        <p:grpSpPr>
          <a:xfrm>
            <a:off x="5609838" y="1172806"/>
            <a:ext cx="822960" cy="1184981"/>
            <a:chOff x="10070502" y="1600600"/>
            <a:chExt cx="822960" cy="1184981"/>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610D1899-185F-4F7B-840F-7A4894DF458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8" name="Group 47">
              <a:extLst>
                <a:ext uri="{FF2B5EF4-FFF2-40B4-BE49-F238E27FC236}">
                  <a16:creationId xmlns:a16="http://schemas.microsoft.com/office/drawing/2014/main" id="{B640D0AD-9788-464A-BF58-8FFDFB411D03}"/>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0A5CCEE4-17F9-4A67-B143-54A7A4D06E57}"/>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080B1477-7820-407A-8B8E-D03B533591B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DBEFA0A-635E-4032-97BF-A3DDD2843EC9}"/>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9E4E9353-2E7A-4B39-992E-632D4E09CAA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67D7FC27-199D-4A13-9A47-8079BF854213}"/>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38038574-2850-4F43-B43B-F6D908B7FA2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80" name="Group 79">
            <a:extLst>
              <a:ext uri="{FF2B5EF4-FFF2-40B4-BE49-F238E27FC236}">
                <a16:creationId xmlns:a16="http://schemas.microsoft.com/office/drawing/2014/main" id="{EF561697-6967-47E4-89B3-8F4EF4E01B99}"/>
              </a:ext>
            </a:extLst>
          </p:cNvPr>
          <p:cNvGrpSpPr/>
          <p:nvPr/>
        </p:nvGrpSpPr>
        <p:grpSpPr>
          <a:xfrm>
            <a:off x="5720575" y="2973337"/>
            <a:ext cx="601487" cy="703174"/>
            <a:chOff x="5225756" y="3078294"/>
            <a:chExt cx="601487" cy="703174"/>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E0C09C21-8C28-46A3-ACA0-83CA3376C761}"/>
              </a:ext>
            </a:extLst>
          </p:cNvPr>
          <p:cNvGrpSpPr/>
          <p:nvPr/>
        </p:nvGrpSpPr>
        <p:grpSpPr>
          <a:xfrm>
            <a:off x="4903903" y="3954777"/>
            <a:ext cx="1110459" cy="1121362"/>
            <a:chOff x="4871241" y="3960674"/>
            <a:chExt cx="1110459" cy="1121362"/>
          </a:xfrm>
        </p:grpSpPr>
        <p:sp>
          <p:nvSpPr>
            <p:cNvPr id="86" name="Title 1">
              <a:extLst>
                <a:ext uri="{FF2B5EF4-FFF2-40B4-BE49-F238E27FC236}">
                  <a16:creationId xmlns:a16="http://schemas.microsoft.com/office/drawing/2014/main" id="{54D16E87-8383-44E5-8384-76BEB7D1914F}"/>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7CC75B00-F129-45CF-9CE9-D86DFCF499D2}"/>
                </a:ext>
              </a:extLst>
            </p:cNvPr>
            <p:cNvGrpSpPr/>
            <p:nvPr/>
          </p:nvGrpSpPr>
          <p:grpSpPr>
            <a:xfrm>
              <a:off x="5125453" y="3960674"/>
              <a:ext cx="601487" cy="826284"/>
              <a:chOff x="5175257" y="3960674"/>
              <a:chExt cx="601487" cy="826284"/>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17E7C667-D19F-47D1-9F58-D50777D57DE0}"/>
              </a:ext>
            </a:extLst>
          </p:cNvPr>
          <p:cNvGrpSpPr/>
          <p:nvPr/>
        </p:nvGrpSpPr>
        <p:grpSpPr>
          <a:xfrm>
            <a:off x="6283034" y="4076697"/>
            <a:ext cx="601487" cy="703174"/>
            <a:chOff x="6300176" y="4082594"/>
            <a:chExt cx="601487" cy="703174"/>
          </a:xfrm>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5" name="Straight Arrow Connector 94">
            <a:extLst>
              <a:ext uri="{FF2B5EF4-FFF2-40B4-BE49-F238E27FC236}">
                <a16:creationId xmlns:a16="http://schemas.microsoft.com/office/drawing/2014/main" id="{85C08549-E819-44D1-839E-7D48F59B3CE6}"/>
              </a:ext>
            </a:extLst>
          </p:cNvPr>
          <p:cNvCxnSpPr>
            <a:cxnSpLocks/>
            <a:stCxn id="47" idx="2"/>
            <a:endCxn id="82" idx="0"/>
          </p:cNvCxnSpPr>
          <p:nvPr/>
        </p:nvCxnSpPr>
        <p:spPr>
          <a:xfrm>
            <a:off x="6021318"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Lst>
          </p:cNvPr>
          <p:cNvCxnSpPr>
            <a:stCxn id="89" idx="3"/>
            <a:endCxn id="83" idx="2"/>
          </p:cNvCxnSpPr>
          <p:nvPr/>
        </p:nvCxnSpPr>
        <p:spPr>
          <a:xfrm flipV="1">
            <a:off x="5725924"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Lst>
          </p:cNvPr>
          <p:cNvCxnSpPr>
            <a:cxnSpLocks/>
            <a:stCxn id="93" idx="1"/>
            <a:endCxn id="83" idx="2"/>
          </p:cNvCxnSpPr>
          <p:nvPr/>
        </p:nvCxnSpPr>
        <p:spPr>
          <a:xfrm rot="10800000">
            <a:off x="6134374"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22EB085-A34B-47B5-B574-F5E12361E1DE}"/>
              </a:ext>
            </a:extLst>
          </p:cNvPr>
          <p:cNvGrpSpPr/>
          <p:nvPr/>
        </p:nvGrpSpPr>
        <p:grpSpPr>
          <a:xfrm>
            <a:off x="6323946" y="4948561"/>
            <a:ext cx="533589" cy="701585"/>
            <a:chOff x="8440124" y="4245798"/>
            <a:chExt cx="533589" cy="701585"/>
          </a:xfrm>
        </p:grpSpPr>
        <p:grpSp>
          <p:nvGrpSpPr>
            <p:cNvPr id="99" name="Group 98">
              <a:extLst>
                <a:ext uri="{FF2B5EF4-FFF2-40B4-BE49-F238E27FC236}">
                  <a16:creationId xmlns:a16="http://schemas.microsoft.com/office/drawing/2014/main" id="{80DEF907-DC41-4A3B-A222-80C44242D5C9}"/>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852383FD-279C-41D3-B26F-88DF61A6EACF}"/>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2" name="Rectangle: Rounded Corners 101">
                <a:extLst>
                  <a:ext uri="{FF2B5EF4-FFF2-40B4-BE49-F238E27FC236}">
                    <a16:creationId xmlns:a16="http://schemas.microsoft.com/office/drawing/2014/main" id="{E2724135-1171-447A-856A-8623354EC119}"/>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9028BAEE-E33A-412D-8047-B9AEB4B76B1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0" name="Title 1">
              <a:extLst>
                <a:ext uri="{FF2B5EF4-FFF2-40B4-BE49-F238E27FC236}">
                  <a16:creationId xmlns:a16="http://schemas.microsoft.com/office/drawing/2014/main" id="{DB54375D-565E-4C05-B1A1-0433E9CF7039}"/>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50F8D6FF-53DA-486A-8A99-1DF4A1EEA3D7}"/>
              </a:ext>
            </a:extLst>
          </p:cNvPr>
          <p:cNvGrpSpPr/>
          <p:nvPr/>
        </p:nvGrpSpPr>
        <p:grpSpPr>
          <a:xfrm>
            <a:off x="6598271" y="5354393"/>
            <a:ext cx="533589" cy="533589"/>
            <a:chOff x="9475351" y="4318420"/>
            <a:chExt cx="533589" cy="533589"/>
          </a:xfrm>
        </p:grpSpPr>
        <p:sp>
          <p:nvSpPr>
            <p:cNvPr id="105" name="Rectangle: Rounded Corners 104">
              <a:extLst>
                <a:ext uri="{FF2B5EF4-FFF2-40B4-BE49-F238E27FC236}">
                  <a16:creationId xmlns:a16="http://schemas.microsoft.com/office/drawing/2014/main" id="{658B2FEB-D5C2-4DAE-88D6-1A4BD13BBBC4}"/>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EE4E791B-7DE1-4CB0-81F8-276971838AAE}"/>
              </a:ext>
            </a:extLst>
          </p:cNvPr>
          <p:cNvGrpSpPr/>
          <p:nvPr/>
        </p:nvGrpSpPr>
        <p:grpSpPr>
          <a:xfrm>
            <a:off x="6872596" y="5592228"/>
            <a:ext cx="533589" cy="533589"/>
            <a:chOff x="9475351" y="4318420"/>
            <a:chExt cx="533589" cy="533589"/>
          </a:xfrm>
        </p:grpSpPr>
        <p:sp>
          <p:nvSpPr>
            <p:cNvPr id="109" name="Rectangle: Rounded Corners 108">
              <a:extLst>
                <a:ext uri="{FF2B5EF4-FFF2-40B4-BE49-F238E27FC236}">
                  <a16:creationId xmlns:a16="http://schemas.microsoft.com/office/drawing/2014/main" id="{C10E84FF-DC8E-4666-B90E-669992189785}"/>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0" name="Rectangle: Rounded Corners 109">
              <a:extLst>
                <a:ext uri="{FF2B5EF4-FFF2-40B4-BE49-F238E27FC236}">
                  <a16:creationId xmlns:a16="http://schemas.microsoft.com/office/drawing/2014/main" id="{91B2C3DE-4F31-4033-89BC-EEC007186656}"/>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741E7446-75B5-42FD-852B-F818B72CD1C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12" name="Connector: Elbow 111">
            <a:extLst>
              <a:ext uri="{FF2B5EF4-FFF2-40B4-BE49-F238E27FC236}">
                <a16:creationId xmlns:a16="http://schemas.microsoft.com/office/drawing/2014/main" id="{D1238557-9C1F-4FD1-AF71-F6E5404D8AF8}"/>
              </a:ext>
            </a:extLst>
          </p:cNvPr>
          <p:cNvCxnSpPr>
            <a:stCxn id="83" idx="3"/>
            <a:endCxn id="105" idx="0"/>
          </p:cNvCxnSpPr>
          <p:nvPr/>
        </p:nvCxnSpPr>
        <p:spPr>
          <a:xfrm>
            <a:off x="6288384"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4839555"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114" name="Rectangle: Rounded Corners 113">
            <a:extLst>
              <a:ext uri="{FF2B5EF4-FFF2-40B4-BE49-F238E27FC236}">
                <a16:creationId xmlns:a16="http://schemas.microsoft.com/office/drawing/2014/main" id="{941CD316-C0F2-4DC7-AB64-CE00E525E63B}"/>
              </a:ext>
            </a:extLst>
          </p:cNvPr>
          <p:cNvSpPr/>
          <p:nvPr/>
        </p:nvSpPr>
        <p:spPr bwMode="auto">
          <a:xfrm>
            <a:off x="7904333"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7904333"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F7E728A8-0FF6-40AD-84D2-C20C68696F24}"/>
              </a:ext>
            </a:extLst>
          </p:cNvPr>
          <p:cNvGrpSpPr/>
          <p:nvPr/>
        </p:nvGrpSpPr>
        <p:grpSpPr>
          <a:xfrm>
            <a:off x="8385786" y="1556518"/>
            <a:ext cx="601487" cy="703174"/>
            <a:chOff x="8858748" y="1556518"/>
            <a:chExt cx="601487" cy="703174"/>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38253777-A2ED-4C2E-A80E-45F8455E4274}"/>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20" name="Rectangle 119">
            <a:extLst>
              <a:ext uri="{FF2B5EF4-FFF2-40B4-BE49-F238E27FC236}">
                <a16:creationId xmlns:a16="http://schemas.microsoft.com/office/drawing/2014/main" id="{34DA6850-E295-4AE0-B8BD-C19E9056A914}"/>
              </a:ext>
            </a:extLst>
          </p:cNvPr>
          <p:cNvSpPr/>
          <p:nvPr/>
        </p:nvSpPr>
        <p:spPr bwMode="auto">
          <a:xfrm>
            <a:off x="8771735"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8B5752A-BD0F-4ACB-94BE-8ED0FAA56C23}"/>
              </a:ext>
            </a:extLst>
          </p:cNvPr>
          <p:cNvSpPr/>
          <p:nvPr/>
        </p:nvSpPr>
        <p:spPr bwMode="auto">
          <a:xfrm>
            <a:off x="8460434"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24762A4F-76AE-49BE-A046-D7A594A0F733}"/>
              </a:ext>
            </a:extLst>
          </p:cNvPr>
          <p:cNvGrpSpPr/>
          <p:nvPr/>
        </p:nvGrpSpPr>
        <p:grpSpPr>
          <a:xfrm>
            <a:off x="9387582" y="1556518"/>
            <a:ext cx="601487" cy="703174"/>
            <a:chOff x="9860544" y="1556518"/>
            <a:chExt cx="601487" cy="703174"/>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A84DC4DB-A745-48EA-A1C7-A04586FCED91}"/>
              </a:ext>
            </a:extLst>
          </p:cNvPr>
          <p:cNvGrpSpPr/>
          <p:nvPr/>
        </p:nvGrpSpPr>
        <p:grpSpPr>
          <a:xfrm>
            <a:off x="8036870" y="2442985"/>
            <a:ext cx="2301114" cy="1183682"/>
            <a:chOff x="8509832" y="2442985"/>
            <a:chExt cx="2301114" cy="1183682"/>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796CB826-6141-4946-A13C-7813FAC7E959}"/>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BA682CA3-FD9F-4F97-BCB6-1C530E9A1E4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3FCCAF9-993F-40DA-A3A1-C7BF4601EA1B}"/>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458F0F0A-00F0-4078-B348-0766BF993CA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43" name="Straight Arrow Connector 142">
            <a:extLst>
              <a:ext uri="{FF2B5EF4-FFF2-40B4-BE49-F238E27FC236}">
                <a16:creationId xmlns:a16="http://schemas.microsoft.com/office/drawing/2014/main" id="{1BF8CAB3-AC9C-46FA-9EC2-DCF992456892}"/>
              </a:ext>
            </a:extLst>
          </p:cNvPr>
          <p:cNvCxnSpPr>
            <a:cxnSpLocks/>
          </p:cNvCxnSpPr>
          <p:nvPr/>
        </p:nvCxnSpPr>
        <p:spPr>
          <a:xfrm flipH="1">
            <a:off x="8485555"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Lst>
          </p:cNvPr>
          <p:cNvCxnSpPr>
            <a:cxnSpLocks/>
          </p:cNvCxnSpPr>
          <p:nvPr/>
        </p:nvCxnSpPr>
        <p:spPr>
          <a:xfrm flipH="1">
            <a:off x="9890387"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Lst>
          </p:cNvPr>
          <p:cNvCxnSpPr>
            <a:cxnSpLocks/>
          </p:cNvCxnSpPr>
          <p:nvPr/>
        </p:nvCxnSpPr>
        <p:spPr>
          <a:xfrm rot="16200000" flipH="1">
            <a:off x="8766191"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Lst>
          </p:cNvPr>
          <p:cNvCxnSpPr>
            <a:cxnSpLocks/>
          </p:cNvCxnSpPr>
          <p:nvPr/>
        </p:nvCxnSpPr>
        <p:spPr>
          <a:xfrm rot="5400000">
            <a:off x="8928211"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Lst>
          </p:cNvPr>
          <p:cNvSpPr/>
          <p:nvPr/>
        </p:nvSpPr>
        <p:spPr bwMode="auto">
          <a:xfrm>
            <a:off x="7904333"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7904333"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73E5B875-D3EF-4A86-B7DA-C7D3EB4FED6F}"/>
              </a:ext>
            </a:extLst>
          </p:cNvPr>
          <p:cNvGrpSpPr/>
          <p:nvPr/>
        </p:nvGrpSpPr>
        <p:grpSpPr>
          <a:xfrm>
            <a:off x="8385786" y="4464059"/>
            <a:ext cx="601487" cy="703174"/>
            <a:chOff x="8858748" y="4464059"/>
            <a:chExt cx="601487" cy="703174"/>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71599EEF-CF9D-4F42-9D17-532FD1FD7905}"/>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53" name="Rectangle 152">
            <a:extLst>
              <a:ext uri="{FF2B5EF4-FFF2-40B4-BE49-F238E27FC236}">
                <a16:creationId xmlns:a16="http://schemas.microsoft.com/office/drawing/2014/main" id="{AFA6225E-82CB-42DC-BECE-8DEAE57FAAD5}"/>
              </a:ext>
            </a:extLst>
          </p:cNvPr>
          <p:cNvSpPr/>
          <p:nvPr/>
        </p:nvSpPr>
        <p:spPr bwMode="auto">
          <a:xfrm>
            <a:off x="8771735"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E35FD24C-6811-4A99-802E-2B9BAD42BAD5}"/>
              </a:ext>
            </a:extLst>
          </p:cNvPr>
          <p:cNvSpPr/>
          <p:nvPr/>
        </p:nvSpPr>
        <p:spPr bwMode="auto">
          <a:xfrm>
            <a:off x="8460434"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50082BE-C863-412C-9910-7D1A1FEE214A}"/>
              </a:ext>
            </a:extLst>
          </p:cNvPr>
          <p:cNvGrpSpPr/>
          <p:nvPr/>
        </p:nvGrpSpPr>
        <p:grpSpPr>
          <a:xfrm>
            <a:off x="9387582" y="4464059"/>
            <a:ext cx="601487" cy="703174"/>
            <a:chOff x="9860544" y="4464059"/>
            <a:chExt cx="601487" cy="703174"/>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8A0AED02-E6EF-4922-AC86-D352EDAF86F4}"/>
              </a:ext>
            </a:extLst>
          </p:cNvPr>
          <p:cNvGrpSpPr/>
          <p:nvPr/>
        </p:nvGrpSpPr>
        <p:grpSpPr>
          <a:xfrm>
            <a:off x="8036870" y="5350526"/>
            <a:ext cx="2301114" cy="1183682"/>
            <a:chOff x="8509832" y="5350526"/>
            <a:chExt cx="2301114" cy="1183682"/>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4708F8C2-5AC7-4515-BED3-C7DD6AE9C230}"/>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03E8594-9F9D-4B54-B1D7-AA4F2619408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541ECFC9-8E25-492A-8E5F-29074E5D2727}"/>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4B389378-BF10-4E19-81A8-50FFF0D2068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76" name="Straight Arrow Connector 175">
            <a:extLst>
              <a:ext uri="{FF2B5EF4-FFF2-40B4-BE49-F238E27FC236}">
                <a16:creationId xmlns:a16="http://schemas.microsoft.com/office/drawing/2014/main" id="{ACCD2627-A4D9-4EEF-90FE-CFEF4171350F}"/>
              </a:ext>
            </a:extLst>
          </p:cNvPr>
          <p:cNvCxnSpPr>
            <a:cxnSpLocks/>
          </p:cNvCxnSpPr>
          <p:nvPr/>
        </p:nvCxnSpPr>
        <p:spPr>
          <a:xfrm flipH="1">
            <a:off x="8485555"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Lst>
          </p:cNvPr>
          <p:cNvCxnSpPr>
            <a:cxnSpLocks/>
          </p:cNvCxnSpPr>
          <p:nvPr/>
        </p:nvCxnSpPr>
        <p:spPr>
          <a:xfrm flipH="1">
            <a:off x="9890387"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Lst>
          </p:cNvPr>
          <p:cNvCxnSpPr>
            <a:cxnSpLocks/>
          </p:cNvCxnSpPr>
          <p:nvPr/>
        </p:nvCxnSpPr>
        <p:spPr>
          <a:xfrm rot="16200000" flipH="1">
            <a:off x="8766191"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Lst>
          </p:cNvPr>
          <p:cNvCxnSpPr>
            <a:cxnSpLocks/>
          </p:cNvCxnSpPr>
          <p:nvPr/>
        </p:nvCxnSpPr>
        <p:spPr>
          <a:xfrm rot="5400000">
            <a:off x="8928211"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84D0993-01B5-407D-A48E-2C35BD74A726}"/>
              </a:ext>
            </a:extLst>
          </p:cNvPr>
          <p:cNvCxnSpPr>
            <a:cxnSpLocks/>
          </p:cNvCxnSpPr>
          <p:nvPr/>
        </p:nvCxnSpPr>
        <p:spPr>
          <a:xfrm flipV="1">
            <a:off x="6288384"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1B9354E-03D5-4143-9ACC-48519E22A872}"/>
              </a:ext>
            </a:extLst>
          </p:cNvPr>
          <p:cNvCxnSpPr>
            <a:cxnSpLocks/>
          </p:cNvCxnSpPr>
          <p:nvPr/>
        </p:nvCxnSpPr>
        <p:spPr>
          <a:xfrm>
            <a:off x="6288384"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1E4E4E49-2C12-46E7-A6E8-22C2C27624E3}"/>
              </a:ext>
            </a:extLst>
          </p:cNvPr>
          <p:cNvGrpSpPr/>
          <p:nvPr/>
        </p:nvGrpSpPr>
        <p:grpSpPr>
          <a:xfrm>
            <a:off x="10870034" y="1463574"/>
            <a:ext cx="914400" cy="568369"/>
            <a:chOff x="9359918" y="536507"/>
            <a:chExt cx="914400" cy="568369"/>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5" name="Straight Arrow Connector 4">
            <a:extLst>
              <a:ext uri="{FF2B5EF4-FFF2-40B4-BE49-F238E27FC236}">
                <a16:creationId xmlns:a16="http://schemas.microsoft.com/office/drawing/2014/main" id="{479D2B41-EDC5-48FE-9EBF-2C74E1679BC2}"/>
              </a:ext>
            </a:extLst>
          </p:cNvPr>
          <p:cNvCxnSpPr>
            <a:cxnSpLocks/>
            <a:stCxn id="184" idx="0"/>
          </p:cNvCxnSpPr>
          <p:nvPr/>
        </p:nvCxnSpPr>
        <p:spPr>
          <a:xfrm flipH="1">
            <a:off x="10270112" y="1849609"/>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318237E2-4413-484B-A30E-38162D986C03}"/>
              </a:ext>
            </a:extLst>
          </p:cNvPr>
          <p:cNvGrpSpPr/>
          <p:nvPr/>
        </p:nvGrpSpPr>
        <p:grpSpPr>
          <a:xfrm>
            <a:off x="10870034" y="4371115"/>
            <a:ext cx="914400" cy="568369"/>
            <a:chOff x="9359918" y="536507"/>
            <a:chExt cx="914400" cy="568369"/>
          </a:xfrm>
        </p:grpSpPr>
        <p:sp>
          <p:nvSpPr>
            <p:cNvPr id="195" name="globe_2" title="Icon of a sphere made of lines">
              <a:extLst>
                <a:ext uri="{FF2B5EF4-FFF2-40B4-BE49-F238E27FC236}">
                  <a16:creationId xmlns:a16="http://schemas.microsoft.com/office/drawing/2014/main" id="{54EAFA06-EC27-463D-BB1E-BE2D650EBCA5}"/>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Title 1">
              <a:extLst>
                <a:ext uri="{FF2B5EF4-FFF2-40B4-BE49-F238E27FC236}">
                  <a16:creationId xmlns:a16="http://schemas.microsoft.com/office/drawing/2014/main" id="{021A644E-AC3C-46C0-9572-CABB2639C883}"/>
                </a:ext>
              </a:extLst>
            </p:cNvPr>
            <p:cNvSpPr txBox="1">
              <a:spLocks/>
            </p:cNvSpPr>
            <p:nvPr/>
          </p:nvSpPr>
          <p:spPr>
            <a:xfrm>
              <a:off x="9359918"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194" name="Straight Arrow Connector 193">
            <a:extLst>
              <a:ext uri="{FF2B5EF4-FFF2-40B4-BE49-F238E27FC236}">
                <a16:creationId xmlns:a16="http://schemas.microsoft.com/office/drawing/2014/main" id="{C99936B2-B0AC-4071-9FBA-FAC40F081ED5}"/>
              </a:ext>
            </a:extLst>
          </p:cNvPr>
          <p:cNvCxnSpPr>
            <a:cxnSpLocks/>
            <a:stCxn id="195" idx="0"/>
          </p:cNvCxnSpPr>
          <p:nvPr/>
        </p:nvCxnSpPr>
        <p:spPr>
          <a:xfrm flipH="1">
            <a:off x="10270112" y="4757150"/>
            <a:ext cx="87494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32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wipe(up)">
                                      <p:cBhvr>
                                        <p:cTn id="14" dur="500"/>
                                        <p:tgtEl>
                                          <p:spTgt spid="9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animEffect transition="in" filter="fade">
                                      <p:cBhvr>
                                        <p:cTn id="25" dur="500"/>
                                        <p:tgtEl>
                                          <p:spTgt spid="9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childTnLst>
                                </p:cTn>
                              </p:par>
                              <p:par>
                                <p:cTn id="42" presetID="10"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animEffect transition="in" filter="fade">
                                      <p:cBhvr>
                                        <p:cTn id="44" dur="500"/>
                                        <p:tgtEl>
                                          <p:spTgt spid="9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fade">
                                      <p:cBhvr>
                                        <p:cTn id="48" dur="500"/>
                                        <p:tgtEl>
                                          <p:spTgt spid="85"/>
                                        </p:tgtEl>
                                      </p:cBhvr>
                                    </p:animEffect>
                                  </p:childTnLst>
                                </p:cTn>
                              </p:par>
                              <p:par>
                                <p:cTn id="49" presetID="10" presetClass="entr" presetSubtype="0"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14"/>
                                        </p:tgtEl>
                                        <p:attrNameLst>
                                          <p:attrName>style.visibility</p:attrName>
                                        </p:attrNameLst>
                                      </p:cBhvr>
                                      <p:to>
                                        <p:strVal val="visible"/>
                                      </p:to>
                                    </p:set>
                                    <p:anim calcmode="lin" valueType="num">
                                      <p:cBhvr>
                                        <p:cTn id="69" dur="500" fill="hold"/>
                                        <p:tgtEl>
                                          <p:spTgt spid="114"/>
                                        </p:tgtEl>
                                        <p:attrNameLst>
                                          <p:attrName>ppt_w</p:attrName>
                                        </p:attrNameLst>
                                      </p:cBhvr>
                                      <p:tavLst>
                                        <p:tav tm="0">
                                          <p:val>
                                            <p:fltVal val="0"/>
                                          </p:val>
                                        </p:tav>
                                        <p:tav tm="100000">
                                          <p:val>
                                            <p:strVal val="#ppt_w"/>
                                          </p:val>
                                        </p:tav>
                                      </p:tavLst>
                                    </p:anim>
                                    <p:anim calcmode="lin" valueType="num">
                                      <p:cBhvr>
                                        <p:cTn id="70" dur="500" fill="hold"/>
                                        <p:tgtEl>
                                          <p:spTgt spid="114"/>
                                        </p:tgtEl>
                                        <p:attrNameLst>
                                          <p:attrName>ppt_h</p:attrName>
                                        </p:attrNameLst>
                                      </p:cBhvr>
                                      <p:tavLst>
                                        <p:tav tm="0">
                                          <p:val>
                                            <p:fltVal val="0"/>
                                          </p:val>
                                        </p:tav>
                                        <p:tav tm="100000">
                                          <p:val>
                                            <p:strVal val="#ppt_h"/>
                                          </p:val>
                                        </p:tav>
                                      </p:tavLst>
                                    </p:anim>
                                    <p:animEffect transition="in" filter="fade">
                                      <p:cBhvr>
                                        <p:cTn id="71" dur="500"/>
                                        <p:tgtEl>
                                          <p:spTgt spid="11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47"/>
                                        </p:tgtEl>
                                        <p:attrNameLst>
                                          <p:attrName>style.visibility</p:attrName>
                                        </p:attrNameLst>
                                      </p:cBhvr>
                                      <p:to>
                                        <p:strVal val="visible"/>
                                      </p:to>
                                    </p:set>
                                    <p:anim calcmode="lin" valueType="num">
                                      <p:cBhvr>
                                        <p:cTn id="74" dur="500" fill="hold"/>
                                        <p:tgtEl>
                                          <p:spTgt spid="147"/>
                                        </p:tgtEl>
                                        <p:attrNameLst>
                                          <p:attrName>ppt_w</p:attrName>
                                        </p:attrNameLst>
                                      </p:cBhvr>
                                      <p:tavLst>
                                        <p:tav tm="0">
                                          <p:val>
                                            <p:fltVal val="0"/>
                                          </p:val>
                                        </p:tav>
                                        <p:tav tm="100000">
                                          <p:val>
                                            <p:strVal val="#ppt_w"/>
                                          </p:val>
                                        </p:tav>
                                      </p:tavLst>
                                    </p:anim>
                                    <p:anim calcmode="lin" valueType="num">
                                      <p:cBhvr>
                                        <p:cTn id="75" dur="500" fill="hold"/>
                                        <p:tgtEl>
                                          <p:spTgt spid="147"/>
                                        </p:tgtEl>
                                        <p:attrNameLst>
                                          <p:attrName>ppt_h</p:attrName>
                                        </p:attrNameLst>
                                      </p:cBhvr>
                                      <p:tavLst>
                                        <p:tav tm="0">
                                          <p:val>
                                            <p:fltVal val="0"/>
                                          </p:val>
                                        </p:tav>
                                        <p:tav tm="100000">
                                          <p:val>
                                            <p:strVal val="#ppt_h"/>
                                          </p:val>
                                        </p:tav>
                                      </p:tavLst>
                                    </p:anim>
                                    <p:animEffect transition="in" filter="fade">
                                      <p:cBhvr>
                                        <p:cTn id="76" dur="500"/>
                                        <p:tgtEl>
                                          <p:spTgt spid="147"/>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fade">
                                      <p:cBhvr>
                                        <p:cTn id="80" dur="500"/>
                                        <p:tgtEl>
                                          <p:spTgt spid="1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8"/>
                                        </p:tgtEl>
                                        <p:attrNameLst>
                                          <p:attrName>style.visibility</p:attrName>
                                        </p:attrNameLst>
                                      </p:cBhvr>
                                      <p:to>
                                        <p:strVal val="visible"/>
                                      </p:to>
                                    </p:set>
                                    <p:animEffect transition="in" filter="fade">
                                      <p:cBhvr>
                                        <p:cTn id="83" dur="500"/>
                                        <p:tgtEl>
                                          <p:spTgt spid="148"/>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80"/>
                                        </p:tgtEl>
                                        <p:attrNameLst>
                                          <p:attrName>style.visibility</p:attrName>
                                        </p:attrNameLst>
                                      </p:cBhvr>
                                      <p:to>
                                        <p:strVal val="visible"/>
                                      </p:to>
                                    </p:set>
                                    <p:animEffect transition="in" filter="fade">
                                      <p:cBhvr>
                                        <p:cTn id="87" dur="500"/>
                                        <p:tgtEl>
                                          <p:spTgt spid="180"/>
                                        </p:tgtEl>
                                      </p:cBhvr>
                                    </p:animEffect>
                                  </p:childTnLst>
                                </p:cTn>
                              </p:par>
                              <p:par>
                                <p:cTn id="88" presetID="10" presetClass="entr" presetSubtype="0" fill="hold" nodeType="withEffect">
                                  <p:stCondLst>
                                    <p:cond delay="0"/>
                                  </p:stCondLst>
                                  <p:childTnLst>
                                    <p:set>
                                      <p:cBhvr>
                                        <p:cTn id="89" dur="1" fill="hold">
                                          <p:stCondLst>
                                            <p:cond delay="0"/>
                                          </p:stCondLst>
                                        </p:cTn>
                                        <p:tgtEl>
                                          <p:spTgt spid="116"/>
                                        </p:tgtEl>
                                        <p:attrNameLst>
                                          <p:attrName>style.visibility</p:attrName>
                                        </p:attrNameLst>
                                      </p:cBhvr>
                                      <p:to>
                                        <p:strVal val="visible"/>
                                      </p:to>
                                    </p:set>
                                    <p:animEffect transition="in" filter="fade">
                                      <p:cBhvr>
                                        <p:cTn id="90" dur="500"/>
                                        <p:tgtEl>
                                          <p:spTgt spid="116"/>
                                        </p:tgtEl>
                                      </p:cBhvr>
                                    </p:animEffect>
                                  </p:childTnLst>
                                </p:cTn>
                              </p:par>
                              <p:par>
                                <p:cTn id="91" presetID="10" presetClass="entr" presetSubtype="0" fill="hold" nodeType="withEffect">
                                  <p:stCondLst>
                                    <p:cond delay="0"/>
                                  </p:stCondLst>
                                  <p:childTnLst>
                                    <p:set>
                                      <p:cBhvr>
                                        <p:cTn id="92" dur="1" fill="hold">
                                          <p:stCondLst>
                                            <p:cond delay="0"/>
                                          </p:stCondLst>
                                        </p:cTn>
                                        <p:tgtEl>
                                          <p:spTgt spid="149"/>
                                        </p:tgtEl>
                                        <p:attrNameLst>
                                          <p:attrName>style.visibility</p:attrName>
                                        </p:attrNameLst>
                                      </p:cBhvr>
                                      <p:to>
                                        <p:strVal val="visible"/>
                                      </p:to>
                                    </p:set>
                                    <p:animEffect transition="in" filter="fade">
                                      <p:cBhvr>
                                        <p:cTn id="93" dur="500"/>
                                        <p:tgtEl>
                                          <p:spTgt spid="149"/>
                                        </p:tgtEl>
                                      </p:cBhvr>
                                    </p:animEffect>
                                  </p:childTnLst>
                                </p:cTn>
                              </p:par>
                              <p:par>
                                <p:cTn id="94" presetID="10" presetClass="entr" presetSubtype="0" fill="hold" nodeType="withEffect">
                                  <p:stCondLst>
                                    <p:cond delay="0"/>
                                  </p:stCondLst>
                                  <p:childTnLst>
                                    <p:set>
                                      <p:cBhvr>
                                        <p:cTn id="95" dur="1" fill="hold">
                                          <p:stCondLst>
                                            <p:cond delay="0"/>
                                          </p:stCondLst>
                                        </p:cTn>
                                        <p:tgtEl>
                                          <p:spTgt spid="181"/>
                                        </p:tgtEl>
                                        <p:attrNameLst>
                                          <p:attrName>style.visibility</p:attrName>
                                        </p:attrNameLst>
                                      </p:cBhvr>
                                      <p:to>
                                        <p:strVal val="visible"/>
                                      </p:to>
                                    </p:set>
                                    <p:animEffect transition="in" filter="fade">
                                      <p:cBhvr>
                                        <p:cTn id="96" dur="500"/>
                                        <p:tgtEl>
                                          <p:spTgt spid="18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par>
                                <p:cTn id="106" presetID="10" presetClass="entr" presetSubtype="0" fill="hold" nodeType="withEffect">
                                  <p:stCondLst>
                                    <p:cond delay="0"/>
                                  </p:stCondLst>
                                  <p:childTnLst>
                                    <p:set>
                                      <p:cBhvr>
                                        <p:cTn id="107" dur="1" fill="hold">
                                          <p:stCondLst>
                                            <p:cond delay="0"/>
                                          </p:stCondLst>
                                        </p:cTn>
                                        <p:tgtEl>
                                          <p:spTgt spid="155"/>
                                        </p:tgtEl>
                                        <p:attrNameLst>
                                          <p:attrName>style.visibility</p:attrName>
                                        </p:attrNameLst>
                                      </p:cBhvr>
                                      <p:to>
                                        <p:strVal val="visible"/>
                                      </p:to>
                                    </p:set>
                                    <p:animEffect transition="in" filter="fade">
                                      <p:cBhvr>
                                        <p:cTn id="108" dur="500"/>
                                        <p:tgtEl>
                                          <p:spTgt spid="155"/>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143"/>
                                        </p:tgtEl>
                                        <p:attrNameLst>
                                          <p:attrName>style.visibility</p:attrName>
                                        </p:attrNameLst>
                                      </p:cBhvr>
                                      <p:to>
                                        <p:strVal val="visible"/>
                                      </p:to>
                                    </p:set>
                                    <p:animEffect transition="in" filter="wipe(up)">
                                      <p:cBhvr>
                                        <p:cTn id="112" dur="500"/>
                                        <p:tgtEl>
                                          <p:spTgt spid="143"/>
                                        </p:tgtEl>
                                      </p:cBhvr>
                                    </p:animEffect>
                                  </p:childTnLst>
                                </p:cTn>
                              </p:par>
                              <p:par>
                                <p:cTn id="113" presetID="22" presetClass="entr" presetSubtype="1" fill="hold" nodeType="withEffect">
                                  <p:stCondLst>
                                    <p:cond delay="0"/>
                                  </p:stCondLst>
                                  <p:childTnLst>
                                    <p:set>
                                      <p:cBhvr>
                                        <p:cTn id="114" dur="1" fill="hold">
                                          <p:stCondLst>
                                            <p:cond delay="0"/>
                                          </p:stCondLst>
                                        </p:cTn>
                                        <p:tgtEl>
                                          <p:spTgt spid="144"/>
                                        </p:tgtEl>
                                        <p:attrNameLst>
                                          <p:attrName>style.visibility</p:attrName>
                                        </p:attrNameLst>
                                      </p:cBhvr>
                                      <p:to>
                                        <p:strVal val="visible"/>
                                      </p:to>
                                    </p:set>
                                    <p:animEffect transition="in" filter="wipe(up)">
                                      <p:cBhvr>
                                        <p:cTn id="115" dur="500"/>
                                        <p:tgtEl>
                                          <p:spTgt spid="144"/>
                                        </p:tgtEl>
                                      </p:cBhvr>
                                    </p:animEffect>
                                  </p:childTnLst>
                                </p:cTn>
                              </p:par>
                              <p:par>
                                <p:cTn id="116" presetID="22" presetClass="entr" presetSubtype="1" fill="hold" nodeType="withEffect">
                                  <p:stCondLst>
                                    <p:cond delay="0"/>
                                  </p:stCondLst>
                                  <p:childTnLst>
                                    <p:set>
                                      <p:cBhvr>
                                        <p:cTn id="117" dur="1" fill="hold">
                                          <p:stCondLst>
                                            <p:cond delay="0"/>
                                          </p:stCondLst>
                                        </p:cTn>
                                        <p:tgtEl>
                                          <p:spTgt spid="177"/>
                                        </p:tgtEl>
                                        <p:attrNameLst>
                                          <p:attrName>style.visibility</p:attrName>
                                        </p:attrNameLst>
                                      </p:cBhvr>
                                      <p:to>
                                        <p:strVal val="visible"/>
                                      </p:to>
                                    </p:set>
                                    <p:animEffect transition="in" filter="wipe(up)">
                                      <p:cBhvr>
                                        <p:cTn id="118" dur="500"/>
                                        <p:tgtEl>
                                          <p:spTgt spid="177"/>
                                        </p:tgtEl>
                                      </p:cBhvr>
                                    </p:animEffect>
                                  </p:childTnLst>
                                </p:cTn>
                              </p:par>
                              <p:par>
                                <p:cTn id="119" presetID="22" presetClass="entr" presetSubtype="1" fill="hold" nodeType="withEffect">
                                  <p:stCondLst>
                                    <p:cond delay="0"/>
                                  </p:stCondLst>
                                  <p:childTnLst>
                                    <p:set>
                                      <p:cBhvr>
                                        <p:cTn id="120" dur="1" fill="hold">
                                          <p:stCondLst>
                                            <p:cond delay="0"/>
                                          </p:stCondLst>
                                        </p:cTn>
                                        <p:tgtEl>
                                          <p:spTgt spid="176"/>
                                        </p:tgtEl>
                                        <p:attrNameLst>
                                          <p:attrName>style.visibility</p:attrName>
                                        </p:attrNameLst>
                                      </p:cBhvr>
                                      <p:to>
                                        <p:strVal val="visible"/>
                                      </p:to>
                                    </p:set>
                                    <p:animEffect transition="in" filter="wipe(up)">
                                      <p:cBhvr>
                                        <p:cTn id="121" dur="500"/>
                                        <p:tgtEl>
                                          <p:spTgt spid="176"/>
                                        </p:tgtEl>
                                      </p:cBhvr>
                                    </p:animEffect>
                                  </p:childTnLst>
                                </p:cTn>
                              </p:par>
                            </p:childTnLst>
                          </p:cTn>
                        </p:par>
                        <p:par>
                          <p:cTn id="122" fill="hold">
                            <p:stCondLst>
                              <p:cond delay="1500"/>
                            </p:stCondLst>
                            <p:childTnLst>
                              <p:par>
                                <p:cTn id="123" presetID="10" presetClass="entr" presetSubtype="0" fill="hold" nodeType="afterEffect">
                                  <p:stCondLst>
                                    <p:cond delay="0"/>
                                  </p:stCondLst>
                                  <p:childTnLst>
                                    <p:set>
                                      <p:cBhvr>
                                        <p:cTn id="124" dur="1" fill="hold">
                                          <p:stCondLst>
                                            <p:cond delay="0"/>
                                          </p:stCondLst>
                                        </p:cTn>
                                        <p:tgtEl>
                                          <p:spTgt spid="126"/>
                                        </p:tgtEl>
                                        <p:attrNameLst>
                                          <p:attrName>style.visibility</p:attrName>
                                        </p:attrNameLst>
                                      </p:cBhvr>
                                      <p:to>
                                        <p:strVal val="visible"/>
                                      </p:to>
                                    </p:set>
                                    <p:animEffect transition="in" filter="fade">
                                      <p:cBhvr>
                                        <p:cTn id="125" dur="500"/>
                                        <p:tgtEl>
                                          <p:spTgt spid="126"/>
                                        </p:tgtEl>
                                      </p:cBhvr>
                                    </p:animEffect>
                                  </p:childTnLst>
                                </p:cTn>
                              </p:par>
                              <p:par>
                                <p:cTn id="126" presetID="10" presetClass="entr" presetSubtype="0" fill="hold" nodeType="withEffect">
                                  <p:stCondLst>
                                    <p:cond delay="0"/>
                                  </p:stCondLst>
                                  <p:childTnLst>
                                    <p:set>
                                      <p:cBhvr>
                                        <p:cTn id="127" dur="1" fill="hold">
                                          <p:stCondLst>
                                            <p:cond delay="0"/>
                                          </p:stCondLst>
                                        </p:cTn>
                                        <p:tgtEl>
                                          <p:spTgt spid="159"/>
                                        </p:tgtEl>
                                        <p:attrNameLst>
                                          <p:attrName>style.visibility</p:attrName>
                                        </p:attrNameLst>
                                      </p:cBhvr>
                                      <p:to>
                                        <p:strVal val="visible"/>
                                      </p:to>
                                    </p:set>
                                    <p:animEffect transition="in" filter="fade">
                                      <p:cBhvr>
                                        <p:cTn id="128" dur="500"/>
                                        <p:tgtEl>
                                          <p:spTgt spid="159"/>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146"/>
                                        </p:tgtEl>
                                        <p:attrNameLst>
                                          <p:attrName>style.visibility</p:attrName>
                                        </p:attrNameLst>
                                      </p:cBhvr>
                                      <p:to>
                                        <p:strVal val="visible"/>
                                      </p:to>
                                    </p:set>
                                    <p:animEffect transition="in" filter="fade">
                                      <p:cBhvr>
                                        <p:cTn id="132" dur="500"/>
                                        <p:tgtEl>
                                          <p:spTgt spid="146"/>
                                        </p:tgtEl>
                                      </p:cBhvr>
                                    </p:animEffect>
                                  </p:childTnLst>
                                </p:cTn>
                              </p:par>
                              <p:par>
                                <p:cTn id="133" presetID="10" presetClass="entr" presetSubtype="0" fill="hold" nodeType="withEffect">
                                  <p:stCondLst>
                                    <p:cond delay="0"/>
                                  </p:stCondLst>
                                  <p:childTnLst>
                                    <p:set>
                                      <p:cBhvr>
                                        <p:cTn id="134" dur="1" fill="hold">
                                          <p:stCondLst>
                                            <p:cond delay="0"/>
                                          </p:stCondLst>
                                        </p:cTn>
                                        <p:tgtEl>
                                          <p:spTgt spid="145"/>
                                        </p:tgtEl>
                                        <p:attrNameLst>
                                          <p:attrName>style.visibility</p:attrName>
                                        </p:attrNameLst>
                                      </p:cBhvr>
                                      <p:to>
                                        <p:strVal val="visible"/>
                                      </p:to>
                                    </p:set>
                                    <p:animEffect transition="in" filter="fade">
                                      <p:cBhvr>
                                        <p:cTn id="135" dur="500"/>
                                        <p:tgtEl>
                                          <p:spTgt spid="145"/>
                                        </p:tgtEl>
                                      </p:cBhvr>
                                    </p:animEffect>
                                  </p:childTnLst>
                                </p:cTn>
                              </p:par>
                              <p:par>
                                <p:cTn id="136" presetID="10" presetClass="entr" presetSubtype="0" fill="hold" nodeType="withEffect">
                                  <p:stCondLst>
                                    <p:cond delay="0"/>
                                  </p:stCondLst>
                                  <p:childTnLst>
                                    <p:set>
                                      <p:cBhvr>
                                        <p:cTn id="137" dur="1" fill="hold">
                                          <p:stCondLst>
                                            <p:cond delay="0"/>
                                          </p:stCondLst>
                                        </p:cTn>
                                        <p:tgtEl>
                                          <p:spTgt spid="179"/>
                                        </p:tgtEl>
                                        <p:attrNameLst>
                                          <p:attrName>style.visibility</p:attrName>
                                        </p:attrNameLst>
                                      </p:cBhvr>
                                      <p:to>
                                        <p:strVal val="visible"/>
                                      </p:to>
                                    </p:set>
                                    <p:animEffect transition="in" filter="fade">
                                      <p:cBhvr>
                                        <p:cTn id="138" dur="500"/>
                                        <p:tgtEl>
                                          <p:spTgt spid="179"/>
                                        </p:tgtEl>
                                      </p:cBhvr>
                                    </p:animEffect>
                                  </p:childTnLst>
                                </p:cTn>
                              </p:par>
                              <p:par>
                                <p:cTn id="139" presetID="10" presetClass="entr" presetSubtype="0" fill="hold" nodeType="withEffect">
                                  <p:stCondLst>
                                    <p:cond delay="0"/>
                                  </p:stCondLst>
                                  <p:childTnLst>
                                    <p:set>
                                      <p:cBhvr>
                                        <p:cTn id="140" dur="1" fill="hold">
                                          <p:stCondLst>
                                            <p:cond delay="0"/>
                                          </p:stCondLst>
                                        </p:cTn>
                                        <p:tgtEl>
                                          <p:spTgt spid="178"/>
                                        </p:tgtEl>
                                        <p:attrNameLst>
                                          <p:attrName>style.visibility</p:attrName>
                                        </p:attrNameLst>
                                      </p:cBhvr>
                                      <p:to>
                                        <p:strVal val="visible"/>
                                      </p:to>
                                    </p:set>
                                    <p:animEffect transition="in" filter="fade">
                                      <p:cBhvr>
                                        <p:cTn id="141" dur="500"/>
                                        <p:tgtEl>
                                          <p:spTgt spid="178"/>
                                        </p:tgtEl>
                                      </p:cBhvr>
                                    </p:animEffect>
                                  </p:childTnLst>
                                </p:cTn>
                              </p:par>
                            </p:childTnLst>
                          </p:cTn>
                        </p:par>
                        <p:par>
                          <p:cTn id="142" fill="hold">
                            <p:stCondLst>
                              <p:cond delay="2500"/>
                            </p:stCondLst>
                            <p:childTnLst>
                              <p:par>
                                <p:cTn id="143" presetID="10" presetClass="entr" presetSubtype="0" fill="hold" nodeType="afterEffect">
                                  <p:stCondLst>
                                    <p:cond delay="0"/>
                                  </p:stCondLst>
                                  <p:childTnLst>
                                    <p:set>
                                      <p:cBhvr>
                                        <p:cTn id="144" dur="1" fill="hold">
                                          <p:stCondLst>
                                            <p:cond delay="0"/>
                                          </p:stCondLst>
                                        </p:cTn>
                                        <p:tgtEl>
                                          <p:spTgt spid="183"/>
                                        </p:tgtEl>
                                        <p:attrNameLst>
                                          <p:attrName>style.visibility</p:attrName>
                                        </p:attrNameLst>
                                      </p:cBhvr>
                                      <p:to>
                                        <p:strVal val="visible"/>
                                      </p:to>
                                    </p:set>
                                    <p:animEffect transition="in" filter="fade">
                                      <p:cBhvr>
                                        <p:cTn id="145" dur="500"/>
                                        <p:tgtEl>
                                          <p:spTgt spid="183"/>
                                        </p:tgtEl>
                                      </p:cBhvr>
                                    </p:animEffect>
                                  </p:childTnLst>
                                </p:cTn>
                              </p:par>
                              <p:par>
                                <p:cTn id="146" presetID="10" presetClass="entr" presetSubtype="0" fill="hold" nodeType="withEffect">
                                  <p:stCondLst>
                                    <p:cond delay="0"/>
                                  </p:stCondLst>
                                  <p:childTnLst>
                                    <p:set>
                                      <p:cBhvr>
                                        <p:cTn id="147" dur="1" fill="hold">
                                          <p:stCondLst>
                                            <p:cond delay="0"/>
                                          </p:stCondLst>
                                        </p:cTn>
                                        <p:tgtEl>
                                          <p:spTgt spid="193"/>
                                        </p:tgtEl>
                                        <p:attrNameLst>
                                          <p:attrName>style.visibility</p:attrName>
                                        </p:attrNameLst>
                                      </p:cBhvr>
                                      <p:to>
                                        <p:strVal val="visible"/>
                                      </p:to>
                                    </p:set>
                                    <p:animEffect transition="in" filter="fade">
                                      <p:cBhvr>
                                        <p:cTn id="148" dur="500"/>
                                        <p:tgtEl>
                                          <p:spTgt spid="193"/>
                                        </p:tgtEl>
                                      </p:cBhvr>
                                    </p:animEffect>
                                  </p:childTnLst>
                                </p:cTn>
                              </p:par>
                              <p:par>
                                <p:cTn id="149" presetID="22" presetClass="entr" presetSubtype="2" fill="hold" nodeType="with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wipe(right)">
                                      <p:cBhvr>
                                        <p:cTn id="151" dur="500"/>
                                        <p:tgtEl>
                                          <p:spTgt spid="5"/>
                                        </p:tgtEl>
                                      </p:cBhvr>
                                    </p:animEffect>
                                  </p:childTnLst>
                                </p:cTn>
                              </p:par>
                              <p:par>
                                <p:cTn id="152" presetID="22" presetClass="entr" presetSubtype="2" fill="hold" nodeType="withEffect">
                                  <p:stCondLst>
                                    <p:cond delay="0"/>
                                  </p:stCondLst>
                                  <p:childTnLst>
                                    <p:set>
                                      <p:cBhvr>
                                        <p:cTn id="153" dur="1" fill="hold">
                                          <p:stCondLst>
                                            <p:cond delay="0"/>
                                          </p:stCondLst>
                                        </p:cTn>
                                        <p:tgtEl>
                                          <p:spTgt spid="194"/>
                                        </p:tgtEl>
                                        <p:attrNameLst>
                                          <p:attrName>style.visibility</p:attrName>
                                        </p:attrNameLst>
                                      </p:cBhvr>
                                      <p:to>
                                        <p:strVal val="visible"/>
                                      </p:to>
                                    </p:set>
                                    <p:animEffect transition="in" filter="wipe(right)">
                                      <p:cBhvr>
                                        <p:cTn id="154"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animBg="1"/>
      <p:bldP spid="113" grpId="0"/>
      <p:bldP spid="114" grpId="0" animBg="1"/>
      <p:bldP spid="115" grpId="0"/>
      <p:bldP spid="147" grpId="0" animBg="1"/>
      <p:bldP spid="1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Rounded Corners 125">
            <a:extLst>
              <a:ext uri="{FF2B5EF4-FFF2-40B4-BE49-F238E27FC236}">
                <a16:creationId xmlns:a16="http://schemas.microsoft.com/office/drawing/2014/main" id="{82535FE6-774B-41A2-BCF6-A40CF2EE8A2A}"/>
              </a:ext>
            </a:extLst>
          </p:cNvPr>
          <p:cNvSpPr/>
          <p:nvPr/>
        </p:nvSpPr>
        <p:spPr bwMode="auto">
          <a:xfrm>
            <a:off x="2382926" y="2575603"/>
            <a:ext cx="2410579" cy="246914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54" name="Title 2">
            <a:extLst>
              <a:ext uri="{FF2B5EF4-FFF2-40B4-BE49-F238E27FC236}">
                <a16:creationId xmlns:a16="http://schemas.microsoft.com/office/drawing/2014/main" id="{140DFDA5-3B39-4C8D-8C7A-36A433A19A6D}"/>
              </a:ext>
            </a:extLst>
          </p:cNvPr>
          <p:cNvSpPr txBox="1">
            <a:spLocks/>
          </p:cNvSpPr>
          <p:nvPr/>
        </p:nvSpPr>
        <p:spPr>
          <a:xfrm>
            <a:off x="280663" y="308420"/>
            <a:ext cx="12126254" cy="935842"/>
          </a:xfrm>
          <a:prstGeom prst="rect">
            <a:avLst/>
          </a:prstGeom>
          <a:noFill/>
        </p:spPr>
        <p:txBody>
          <a:bodyPr vert="horz" lIns="150538" tIns="91792" rIns="150538" bIns="91792" rtlCol="0" anchor="t">
            <a:noAutofit/>
          </a:bodyPr>
          <a:lst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a:lstStyle>
          <a:p>
            <a:pPr defTabSz="932597">
              <a:defRPr/>
            </a:pPr>
            <a:r>
              <a:rPr lang="en-US" sz="5507" dirty="0">
                <a:solidFill>
                  <a:srgbClr val="505050"/>
                </a:solidFill>
              </a:rPr>
              <a:t>Managed Kubernetes</a:t>
            </a:r>
          </a:p>
        </p:txBody>
      </p:sp>
      <p:cxnSp>
        <p:nvCxnSpPr>
          <p:cNvPr id="5" name="Straight Connector 4">
            <a:extLst>
              <a:ext uri="{FF2B5EF4-FFF2-40B4-BE49-F238E27FC236}">
                <a16:creationId xmlns:a16="http://schemas.microsoft.com/office/drawing/2014/main" id="{EA6829C0-727F-43BB-83A1-4CEA2424859B}"/>
              </a:ext>
            </a:extLst>
          </p:cNvPr>
          <p:cNvCxnSpPr>
            <a:cxnSpLocks/>
          </p:cNvCxnSpPr>
          <p:nvPr/>
        </p:nvCxnSpPr>
        <p:spPr>
          <a:xfrm>
            <a:off x="5835903" y="1162869"/>
            <a:ext cx="0" cy="5660535"/>
          </a:xfrm>
          <a:prstGeom prst="line">
            <a:avLst/>
          </a:prstGeom>
          <a:ln w="28575">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349E369F-5D5E-4575-BC88-75574E345ADA}"/>
              </a:ext>
            </a:extLst>
          </p:cNvPr>
          <p:cNvSpPr/>
          <p:nvPr/>
        </p:nvSpPr>
        <p:spPr bwMode="auto">
          <a:xfrm>
            <a:off x="2518102" y="2817463"/>
            <a:ext cx="2410579" cy="2469141"/>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grpSp>
        <p:nvGrpSpPr>
          <p:cNvPr id="66" name="Group 65">
            <a:extLst>
              <a:ext uri="{FF2B5EF4-FFF2-40B4-BE49-F238E27FC236}">
                <a16:creationId xmlns:a16="http://schemas.microsoft.com/office/drawing/2014/main" id="{C639BF24-6DA7-4352-BA73-67CEEEE418DB}"/>
              </a:ext>
            </a:extLst>
          </p:cNvPr>
          <p:cNvGrpSpPr/>
          <p:nvPr/>
        </p:nvGrpSpPr>
        <p:grpSpPr>
          <a:xfrm>
            <a:off x="3314544" y="1177123"/>
            <a:ext cx="839343" cy="1214848"/>
            <a:chOff x="10070502" y="1594445"/>
            <a:chExt cx="822960" cy="1191136"/>
          </a:xfrm>
        </p:grpSpPr>
        <p:sp>
          <p:nvSpPr>
            <p:cNvPr id="67" name="Title 1">
              <a:extLst>
                <a:ext uri="{FF2B5EF4-FFF2-40B4-BE49-F238E27FC236}">
                  <a16:creationId xmlns:a16="http://schemas.microsoft.com/office/drawing/2014/main" id="{2D5014A7-85F1-4C66-AAE5-26B1B407E896}"/>
                </a:ext>
              </a:extLst>
            </p:cNvPr>
            <p:cNvSpPr txBox="1">
              <a:spLocks/>
            </p:cNvSpPr>
            <p:nvPr/>
          </p:nvSpPr>
          <p:spPr>
            <a:xfrm>
              <a:off x="10123192" y="1594445"/>
              <a:ext cx="717581" cy="3139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Kubernetes control</a:t>
              </a:r>
            </a:p>
          </p:txBody>
        </p:sp>
        <p:sp>
          <p:nvSpPr>
            <p:cNvPr id="68" name="Rectangle: Rounded Corners 67">
              <a:extLst>
                <a:ext uri="{FF2B5EF4-FFF2-40B4-BE49-F238E27FC236}">
                  <a16:creationId xmlns:a16="http://schemas.microsoft.com/office/drawing/2014/main" id="{689B9F7A-CD4B-48F8-9BC0-A7BC3680365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74" name="Group 73">
              <a:extLst>
                <a:ext uri="{FF2B5EF4-FFF2-40B4-BE49-F238E27FC236}">
                  <a16:creationId xmlns:a16="http://schemas.microsoft.com/office/drawing/2014/main" id="{FFA64FC7-3470-47B4-971B-2289D60407F2}"/>
                </a:ext>
              </a:extLst>
            </p:cNvPr>
            <p:cNvGrpSpPr/>
            <p:nvPr/>
          </p:nvGrpSpPr>
          <p:grpSpPr>
            <a:xfrm>
              <a:off x="10227777" y="2133941"/>
              <a:ext cx="508410" cy="480321"/>
              <a:chOff x="3172902" y="4132385"/>
              <a:chExt cx="355417" cy="335781"/>
            </a:xfrm>
          </p:grpSpPr>
          <p:grpSp>
            <p:nvGrpSpPr>
              <p:cNvPr id="76" name="Group 75">
                <a:extLst>
                  <a:ext uri="{FF2B5EF4-FFF2-40B4-BE49-F238E27FC236}">
                    <a16:creationId xmlns:a16="http://schemas.microsoft.com/office/drawing/2014/main" id="{B6DD23D6-3C5F-4B0D-AE60-7854A2E3088E}"/>
                  </a:ext>
                </a:extLst>
              </p:cNvPr>
              <p:cNvGrpSpPr/>
              <p:nvPr/>
            </p:nvGrpSpPr>
            <p:grpSpPr>
              <a:xfrm>
                <a:off x="3234030" y="4132385"/>
                <a:ext cx="233160" cy="110531"/>
                <a:chOff x="3234867" y="4132385"/>
                <a:chExt cx="233160" cy="110531"/>
              </a:xfrm>
            </p:grpSpPr>
            <p:sp>
              <p:nvSpPr>
                <p:cNvPr id="85" name="Freeform: Shape 84">
                  <a:extLst>
                    <a:ext uri="{FF2B5EF4-FFF2-40B4-BE49-F238E27FC236}">
                      <a16:creationId xmlns:a16="http://schemas.microsoft.com/office/drawing/2014/main" id="{8B91D9D5-214E-434F-B713-E46414E2341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86" name="Freeform: Shape 85">
                  <a:extLst>
                    <a:ext uri="{FF2B5EF4-FFF2-40B4-BE49-F238E27FC236}">
                      <a16:creationId xmlns:a16="http://schemas.microsoft.com/office/drawing/2014/main" id="{7F782AA5-4521-4BD0-9670-88F9D77FCC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77" name="Group 76">
                <a:extLst>
                  <a:ext uri="{FF2B5EF4-FFF2-40B4-BE49-F238E27FC236}">
                    <a16:creationId xmlns:a16="http://schemas.microsoft.com/office/drawing/2014/main" id="{C15FD844-996B-45C0-B40A-A665252300B3}"/>
                  </a:ext>
                </a:extLst>
              </p:cNvPr>
              <p:cNvGrpSpPr/>
              <p:nvPr/>
            </p:nvGrpSpPr>
            <p:grpSpPr>
              <a:xfrm>
                <a:off x="3172902" y="4245010"/>
                <a:ext cx="355417" cy="110531"/>
                <a:chOff x="3172902" y="4244590"/>
                <a:chExt cx="355417" cy="110531"/>
              </a:xfrm>
            </p:grpSpPr>
            <p:sp>
              <p:nvSpPr>
                <p:cNvPr id="81" name="Freeform: Shape 80">
                  <a:extLst>
                    <a:ext uri="{FF2B5EF4-FFF2-40B4-BE49-F238E27FC236}">
                      <a16:creationId xmlns:a16="http://schemas.microsoft.com/office/drawing/2014/main" id="{56C75480-F458-42A4-99D6-0DBC1D8260F5}"/>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82" name="Freeform: Shape 81">
                  <a:extLst>
                    <a:ext uri="{FF2B5EF4-FFF2-40B4-BE49-F238E27FC236}">
                      <a16:creationId xmlns:a16="http://schemas.microsoft.com/office/drawing/2014/main" id="{B71CD411-7A94-46A5-8F0C-916904F4CFA0}"/>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83" name="Freeform: Shape 82">
                  <a:extLst>
                    <a:ext uri="{FF2B5EF4-FFF2-40B4-BE49-F238E27FC236}">
                      <a16:creationId xmlns:a16="http://schemas.microsoft.com/office/drawing/2014/main" id="{DE10130F-4E61-4EFA-81A6-5DA1786C014C}"/>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78" name="Group 77">
                <a:extLst>
                  <a:ext uri="{FF2B5EF4-FFF2-40B4-BE49-F238E27FC236}">
                    <a16:creationId xmlns:a16="http://schemas.microsoft.com/office/drawing/2014/main" id="{ED8F4E60-BDAF-4586-83BB-FB8AB7AF313E}"/>
                  </a:ext>
                </a:extLst>
              </p:cNvPr>
              <p:cNvGrpSpPr/>
              <p:nvPr/>
            </p:nvGrpSpPr>
            <p:grpSpPr>
              <a:xfrm>
                <a:off x="3234030" y="4357635"/>
                <a:ext cx="233160" cy="110531"/>
                <a:chOff x="3234867" y="4132385"/>
                <a:chExt cx="233160" cy="110531"/>
              </a:xfrm>
            </p:grpSpPr>
            <p:sp>
              <p:nvSpPr>
                <p:cNvPr id="79" name="Freeform: Shape 78">
                  <a:extLst>
                    <a:ext uri="{FF2B5EF4-FFF2-40B4-BE49-F238E27FC236}">
                      <a16:creationId xmlns:a16="http://schemas.microsoft.com/office/drawing/2014/main" id="{29787743-67C5-47AF-BA21-9E8EE0032A7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sp>
              <p:nvSpPr>
                <p:cNvPr id="80" name="Freeform: Shape 79">
                  <a:extLst>
                    <a:ext uri="{FF2B5EF4-FFF2-40B4-BE49-F238E27FC236}">
                      <a16:creationId xmlns:a16="http://schemas.microsoft.com/office/drawing/2014/main" id="{E8B0373F-0A10-48C1-AA2D-87DE3C9A35D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32563">
                    <a:defRPr/>
                  </a:pPr>
                  <a:endParaRPr lang="en-US">
                    <a:solidFill>
                      <a:srgbClr val="FFFFFF"/>
                    </a:solidFill>
                    <a:latin typeface="Segoe UI"/>
                  </a:endParaRPr>
                </a:p>
              </p:txBody>
            </p:sp>
          </p:grpSp>
        </p:grpSp>
      </p:grpSp>
      <p:grpSp>
        <p:nvGrpSpPr>
          <p:cNvPr id="87" name="Group 86">
            <a:extLst>
              <a:ext uri="{FF2B5EF4-FFF2-40B4-BE49-F238E27FC236}">
                <a16:creationId xmlns:a16="http://schemas.microsoft.com/office/drawing/2014/main" id="{5621D4D1-55F5-436F-A024-2AD5B839ED68}"/>
              </a:ext>
            </a:extLst>
          </p:cNvPr>
          <p:cNvGrpSpPr/>
          <p:nvPr/>
        </p:nvGrpSpPr>
        <p:grpSpPr>
          <a:xfrm>
            <a:off x="3416661" y="3030043"/>
            <a:ext cx="613461" cy="719657"/>
            <a:chOff x="5225756" y="3075858"/>
            <a:chExt cx="601487" cy="705610"/>
          </a:xfrm>
        </p:grpSpPr>
        <p:sp>
          <p:nvSpPr>
            <p:cNvPr id="88" name="Title 1">
              <a:extLst>
                <a:ext uri="{FF2B5EF4-FFF2-40B4-BE49-F238E27FC236}">
                  <a16:creationId xmlns:a16="http://schemas.microsoft.com/office/drawing/2014/main" id="{A462A3BE-8737-4B2F-B54F-EE3EDB2F2EAC}"/>
                </a:ext>
              </a:extLst>
            </p:cNvPr>
            <p:cNvSpPr txBox="1">
              <a:spLocks/>
            </p:cNvSpPr>
            <p:nvPr/>
          </p:nvSpPr>
          <p:spPr>
            <a:xfrm>
              <a:off x="5225756" y="3075858"/>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API server</a:t>
              </a:r>
            </a:p>
          </p:txBody>
        </p:sp>
        <p:sp>
          <p:nvSpPr>
            <p:cNvPr id="89" name="Rectangle: Rounded Corners 88">
              <a:extLst>
                <a:ext uri="{FF2B5EF4-FFF2-40B4-BE49-F238E27FC236}">
                  <a16:creationId xmlns:a16="http://schemas.microsoft.com/office/drawing/2014/main" id="{864B2061-CDA6-4529-A9A5-82BE6E000664}"/>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90" name="plug" title="Icon of a power plug showing an A to B connection">
              <a:extLst>
                <a:ext uri="{FF2B5EF4-FFF2-40B4-BE49-F238E27FC236}">
                  <a16:creationId xmlns:a16="http://schemas.microsoft.com/office/drawing/2014/main" id="{DC869C6E-F17E-4630-9ECD-76A2A187720B}"/>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nvGrpSpPr>
          <p:cNvPr id="92" name="Group 91">
            <a:extLst>
              <a:ext uri="{FF2B5EF4-FFF2-40B4-BE49-F238E27FC236}">
                <a16:creationId xmlns:a16="http://schemas.microsoft.com/office/drawing/2014/main" id="{722B42A3-E260-4DA0-8ECC-A0213B574DB8}"/>
              </a:ext>
            </a:extLst>
          </p:cNvPr>
          <p:cNvGrpSpPr/>
          <p:nvPr/>
        </p:nvGrpSpPr>
        <p:grpSpPr>
          <a:xfrm>
            <a:off x="2583731" y="4028537"/>
            <a:ext cx="1132565" cy="1148655"/>
            <a:chOff x="4871241" y="3955801"/>
            <a:chExt cx="1110459" cy="1126235"/>
          </a:xfrm>
        </p:grpSpPr>
        <p:sp>
          <p:nvSpPr>
            <p:cNvPr id="93" name="Title 1">
              <a:extLst>
                <a:ext uri="{FF2B5EF4-FFF2-40B4-BE49-F238E27FC236}">
                  <a16:creationId xmlns:a16="http://schemas.microsoft.com/office/drawing/2014/main" id="{D3F73CDE-7DC4-4604-8749-AE7C863BF548}"/>
                </a:ext>
              </a:extLst>
            </p:cNvPr>
            <p:cNvSpPr txBox="1">
              <a:spLocks/>
            </p:cNvSpPr>
            <p:nvPr/>
          </p:nvSpPr>
          <p:spPr>
            <a:xfrm>
              <a:off x="4871241" y="4830942"/>
              <a:ext cx="1110459"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i="1" spc="0">
                  <a:solidFill>
                    <a:srgbClr val="000000"/>
                  </a:solidFill>
                  <a:latin typeface="Segoe UI"/>
                  <a:cs typeface="Segoe UI Semibold" panose="020B0702040204020203" pitchFamily="34" charset="0"/>
                </a:rPr>
                <a:t>replication, namespace, serviceaccounts, etc.</a:t>
              </a:r>
            </a:p>
          </p:txBody>
        </p:sp>
        <p:grpSp>
          <p:nvGrpSpPr>
            <p:cNvPr id="94" name="Group 93">
              <a:extLst>
                <a:ext uri="{FF2B5EF4-FFF2-40B4-BE49-F238E27FC236}">
                  <a16:creationId xmlns:a16="http://schemas.microsoft.com/office/drawing/2014/main" id="{3F59C292-61BC-4A83-A211-0B0C89E4C835}"/>
                </a:ext>
              </a:extLst>
            </p:cNvPr>
            <p:cNvGrpSpPr/>
            <p:nvPr/>
          </p:nvGrpSpPr>
          <p:grpSpPr>
            <a:xfrm>
              <a:off x="5125453" y="3955801"/>
              <a:ext cx="601487" cy="831157"/>
              <a:chOff x="5175257" y="3955801"/>
              <a:chExt cx="601487" cy="831157"/>
            </a:xfrm>
          </p:grpSpPr>
          <p:sp>
            <p:nvSpPr>
              <p:cNvPr id="96" name="Title 1">
                <a:extLst>
                  <a:ext uri="{FF2B5EF4-FFF2-40B4-BE49-F238E27FC236}">
                    <a16:creationId xmlns:a16="http://schemas.microsoft.com/office/drawing/2014/main" id="{B6E5E284-78AE-4E31-A771-D40AAF840545}"/>
                  </a:ext>
                </a:extLst>
              </p:cNvPr>
              <p:cNvSpPr txBox="1">
                <a:spLocks/>
              </p:cNvSpPr>
              <p:nvPr/>
            </p:nvSpPr>
            <p:spPr>
              <a:xfrm>
                <a:off x="5175257" y="3955801"/>
                <a:ext cx="601487"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-controller-manager</a:t>
                </a:r>
              </a:p>
            </p:txBody>
          </p:sp>
          <p:sp>
            <p:nvSpPr>
              <p:cNvPr id="97" name="Rectangle: Rounded Corners 96">
                <a:extLst>
                  <a:ext uri="{FF2B5EF4-FFF2-40B4-BE49-F238E27FC236}">
                    <a16:creationId xmlns:a16="http://schemas.microsoft.com/office/drawing/2014/main" id="{9BC9D901-482F-4530-8706-89B4E9298C0D}"/>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98" name="remote" title="Icon of a remote control">
                <a:extLst>
                  <a:ext uri="{FF2B5EF4-FFF2-40B4-BE49-F238E27FC236}">
                    <a16:creationId xmlns:a16="http://schemas.microsoft.com/office/drawing/2014/main" id="{7E82F92D-ED33-4C04-A122-5A8E01EE9F0E}"/>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99" name="Group 98">
            <a:extLst>
              <a:ext uri="{FF2B5EF4-FFF2-40B4-BE49-F238E27FC236}">
                <a16:creationId xmlns:a16="http://schemas.microsoft.com/office/drawing/2014/main" id="{71D3C79E-B38F-49A6-A5C3-0DBA6E5BF98B}"/>
              </a:ext>
            </a:extLst>
          </p:cNvPr>
          <p:cNvGrpSpPr/>
          <p:nvPr/>
        </p:nvGrpSpPr>
        <p:grpSpPr>
          <a:xfrm>
            <a:off x="3990317" y="4155368"/>
            <a:ext cx="613461" cy="719657"/>
            <a:chOff x="6300176" y="4080158"/>
            <a:chExt cx="601487" cy="705610"/>
          </a:xfrm>
        </p:grpSpPr>
        <p:sp>
          <p:nvSpPr>
            <p:cNvPr id="101" name="Title 1">
              <a:extLst>
                <a:ext uri="{FF2B5EF4-FFF2-40B4-BE49-F238E27FC236}">
                  <a16:creationId xmlns:a16="http://schemas.microsoft.com/office/drawing/2014/main" id="{09A59139-D49C-440F-997F-5406D165A5FD}"/>
                </a:ext>
              </a:extLst>
            </p:cNvPr>
            <p:cNvSpPr txBox="1">
              <a:spLocks/>
            </p:cNvSpPr>
            <p:nvPr/>
          </p:nvSpPr>
          <p:spPr>
            <a:xfrm>
              <a:off x="6300176" y="4080158"/>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-scheduler</a:t>
              </a:r>
            </a:p>
          </p:txBody>
        </p:sp>
        <p:sp>
          <p:nvSpPr>
            <p:cNvPr id="102" name="Rectangle: Rounded Corners 101">
              <a:extLst>
                <a:ext uri="{FF2B5EF4-FFF2-40B4-BE49-F238E27FC236}">
                  <a16:creationId xmlns:a16="http://schemas.microsoft.com/office/drawing/2014/main" id="{E24D7D4E-DE39-43CA-A974-D1F9C5F0F0D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03" name="Calendar" title="Icon of a calendar">
              <a:extLst>
                <a:ext uri="{FF2B5EF4-FFF2-40B4-BE49-F238E27FC236}">
                  <a16:creationId xmlns:a16="http://schemas.microsoft.com/office/drawing/2014/main" id="{F7F11743-1C6A-4313-8146-7F515B6BD81D}"/>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cxnSp>
        <p:nvCxnSpPr>
          <p:cNvPr id="105" name="Straight Arrow Connector 104">
            <a:extLst>
              <a:ext uri="{FF2B5EF4-FFF2-40B4-BE49-F238E27FC236}">
                <a16:creationId xmlns:a16="http://schemas.microsoft.com/office/drawing/2014/main" id="{B1114A9A-B443-4781-87EF-5EDAB9F6B300}"/>
              </a:ext>
            </a:extLst>
          </p:cNvPr>
          <p:cNvCxnSpPr>
            <a:cxnSpLocks/>
            <a:endCxn id="88" idx="0"/>
          </p:cNvCxnSpPr>
          <p:nvPr/>
        </p:nvCxnSpPr>
        <p:spPr>
          <a:xfrm>
            <a:off x="3723391" y="2404724"/>
            <a:ext cx="1" cy="6253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51E4188E-765B-4FAB-AEB3-A212A76DB8B5}"/>
              </a:ext>
            </a:extLst>
          </p:cNvPr>
          <p:cNvCxnSpPr>
            <a:stCxn id="97" idx="3"/>
            <a:endCxn id="89" idx="2"/>
          </p:cNvCxnSpPr>
          <p:nvPr/>
        </p:nvCxnSpPr>
        <p:spPr>
          <a:xfrm flipV="1">
            <a:off x="3422116" y="3749700"/>
            <a:ext cx="186521" cy="85443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47198DEB-E3AD-496B-85BE-90DC26742F63}"/>
              </a:ext>
            </a:extLst>
          </p:cNvPr>
          <p:cNvCxnSpPr>
            <a:cxnSpLocks/>
            <a:stCxn id="102" idx="1"/>
            <a:endCxn id="89" idx="2"/>
          </p:cNvCxnSpPr>
          <p:nvPr/>
        </p:nvCxnSpPr>
        <p:spPr>
          <a:xfrm rot="10800000">
            <a:off x="3838697" y="3749700"/>
            <a:ext cx="186521" cy="85322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6A0593C1-413D-4AFC-A756-EDEF2B3875D0}"/>
              </a:ext>
            </a:extLst>
          </p:cNvPr>
          <p:cNvGrpSpPr/>
          <p:nvPr/>
        </p:nvGrpSpPr>
        <p:grpSpPr>
          <a:xfrm>
            <a:off x="4032044" y="5044590"/>
            <a:ext cx="544211" cy="718036"/>
            <a:chOff x="8440124" y="4243362"/>
            <a:chExt cx="533589" cy="704021"/>
          </a:xfrm>
        </p:grpSpPr>
        <p:grpSp>
          <p:nvGrpSpPr>
            <p:cNvPr id="110" name="Group 109">
              <a:extLst>
                <a:ext uri="{FF2B5EF4-FFF2-40B4-BE49-F238E27FC236}">
                  <a16:creationId xmlns:a16="http://schemas.microsoft.com/office/drawing/2014/main" id="{5F1055F1-9FD4-45D1-8239-C6410F9CC0CF}"/>
                </a:ext>
              </a:extLst>
            </p:cNvPr>
            <p:cNvGrpSpPr/>
            <p:nvPr/>
          </p:nvGrpSpPr>
          <p:grpSpPr>
            <a:xfrm>
              <a:off x="8440124" y="4413794"/>
              <a:ext cx="533589" cy="533589"/>
              <a:chOff x="9475351" y="4318420"/>
              <a:chExt cx="533589" cy="533589"/>
            </a:xfrm>
          </p:grpSpPr>
          <p:sp>
            <p:nvSpPr>
              <p:cNvPr id="112" name="Rectangle: Rounded Corners 111">
                <a:extLst>
                  <a:ext uri="{FF2B5EF4-FFF2-40B4-BE49-F238E27FC236}">
                    <a16:creationId xmlns:a16="http://schemas.microsoft.com/office/drawing/2014/main" id="{61CE79CC-5753-4DAB-AB84-3EFE026FB761}"/>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67AB5EF0-8014-453E-82F6-90679D64A7E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Database_EFC7" title="Icon of a cylinder">
                <a:extLst>
                  <a:ext uri="{FF2B5EF4-FFF2-40B4-BE49-F238E27FC236}">
                    <a16:creationId xmlns:a16="http://schemas.microsoft.com/office/drawing/2014/main" id="{9540D357-2AA8-4836-9ED0-154AFC5421D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111" name="Title 1">
              <a:extLst>
                <a:ext uri="{FF2B5EF4-FFF2-40B4-BE49-F238E27FC236}">
                  <a16:creationId xmlns:a16="http://schemas.microsoft.com/office/drawing/2014/main" id="{900772B2-584F-428E-907A-22F332CA08AA}"/>
                </a:ext>
              </a:extLst>
            </p:cNvPr>
            <p:cNvSpPr txBox="1">
              <a:spLocks/>
            </p:cNvSpPr>
            <p:nvPr/>
          </p:nvSpPr>
          <p:spPr>
            <a:xfrm>
              <a:off x="8524599" y="4243362"/>
              <a:ext cx="364639"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etcd</a:t>
              </a:r>
            </a:p>
          </p:txBody>
        </p:sp>
      </p:grpSp>
      <p:grpSp>
        <p:nvGrpSpPr>
          <p:cNvPr id="117" name="Group 116">
            <a:extLst>
              <a:ext uri="{FF2B5EF4-FFF2-40B4-BE49-F238E27FC236}">
                <a16:creationId xmlns:a16="http://schemas.microsoft.com/office/drawing/2014/main" id="{1B257FB9-3038-4BA9-AC46-5EFD2EEF280F}"/>
              </a:ext>
            </a:extLst>
          </p:cNvPr>
          <p:cNvGrpSpPr/>
          <p:nvPr/>
        </p:nvGrpSpPr>
        <p:grpSpPr>
          <a:xfrm>
            <a:off x="4311830" y="5460985"/>
            <a:ext cx="544211" cy="544211"/>
            <a:chOff x="9475351" y="4318420"/>
            <a:chExt cx="533589" cy="533589"/>
          </a:xfrm>
        </p:grpSpPr>
        <p:sp>
          <p:nvSpPr>
            <p:cNvPr id="118" name="Rectangle: Rounded Corners 117">
              <a:extLst>
                <a:ext uri="{FF2B5EF4-FFF2-40B4-BE49-F238E27FC236}">
                  <a16:creationId xmlns:a16="http://schemas.microsoft.com/office/drawing/2014/main" id="{7AD69B9B-6C57-4459-9C02-4A34C05DD42A}"/>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39" name="Rectangle: Rounded Corners 138">
              <a:extLst>
                <a:ext uri="{FF2B5EF4-FFF2-40B4-BE49-F238E27FC236}">
                  <a16:creationId xmlns:a16="http://schemas.microsoft.com/office/drawing/2014/main" id="{E44672DB-4782-4ECF-87A7-90C42C16515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Database_EFC7" title="Icon of a cylinder">
              <a:extLst>
                <a:ext uri="{FF2B5EF4-FFF2-40B4-BE49-F238E27FC236}">
                  <a16:creationId xmlns:a16="http://schemas.microsoft.com/office/drawing/2014/main" id="{7AF249FB-4373-4F08-AA39-DC31EB53C23D}"/>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nvGrpSpPr>
          <p:cNvPr id="141" name="Group 140">
            <a:extLst>
              <a:ext uri="{FF2B5EF4-FFF2-40B4-BE49-F238E27FC236}">
                <a16:creationId xmlns:a16="http://schemas.microsoft.com/office/drawing/2014/main" id="{46C87ED0-F292-4C15-A686-5F3EE681111D}"/>
              </a:ext>
            </a:extLst>
          </p:cNvPr>
          <p:cNvGrpSpPr/>
          <p:nvPr/>
        </p:nvGrpSpPr>
        <p:grpSpPr>
          <a:xfrm>
            <a:off x="4591616" y="5703555"/>
            <a:ext cx="544211" cy="544211"/>
            <a:chOff x="9475351" y="4318420"/>
            <a:chExt cx="533589" cy="533589"/>
          </a:xfrm>
        </p:grpSpPr>
        <p:sp>
          <p:nvSpPr>
            <p:cNvPr id="142" name="Rectangle: Rounded Corners 141">
              <a:extLst>
                <a:ext uri="{FF2B5EF4-FFF2-40B4-BE49-F238E27FC236}">
                  <a16:creationId xmlns:a16="http://schemas.microsoft.com/office/drawing/2014/main" id="{EF495C6D-31A8-4040-A9EA-0A31ABD677FC}"/>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43" name="Rectangle: Rounded Corners 142">
              <a:extLst>
                <a:ext uri="{FF2B5EF4-FFF2-40B4-BE49-F238E27FC236}">
                  <a16:creationId xmlns:a16="http://schemas.microsoft.com/office/drawing/2014/main" id="{CEF2C227-165B-46B2-BC8F-9B9B3A09C43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Database_EFC7" title="Icon of a cylinder">
              <a:extLst>
                <a:ext uri="{FF2B5EF4-FFF2-40B4-BE49-F238E27FC236}">
                  <a16:creationId xmlns:a16="http://schemas.microsoft.com/office/drawing/2014/main" id="{CF258BA8-15B0-4059-900F-51E6504519F3}"/>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cxnSp>
        <p:nvCxnSpPr>
          <p:cNvPr id="145" name="Connector: Elbow 144">
            <a:extLst>
              <a:ext uri="{FF2B5EF4-FFF2-40B4-BE49-F238E27FC236}">
                <a16:creationId xmlns:a16="http://schemas.microsoft.com/office/drawing/2014/main" id="{947115F3-BB07-4AFB-A9D9-7B1CEB63CA6F}"/>
              </a:ext>
            </a:extLst>
          </p:cNvPr>
          <p:cNvCxnSpPr>
            <a:stCxn id="89" idx="3"/>
            <a:endCxn id="118" idx="0"/>
          </p:cNvCxnSpPr>
          <p:nvPr/>
        </p:nvCxnSpPr>
        <p:spPr>
          <a:xfrm>
            <a:off x="3995773" y="3477595"/>
            <a:ext cx="746083" cy="1983389"/>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Title 1">
            <a:extLst>
              <a:ext uri="{FF2B5EF4-FFF2-40B4-BE49-F238E27FC236}">
                <a16:creationId xmlns:a16="http://schemas.microsoft.com/office/drawing/2014/main" id="{1DAE744B-2491-4BF8-A7FF-74D5FA46A96B}"/>
              </a:ext>
            </a:extLst>
          </p:cNvPr>
          <p:cNvSpPr txBox="1">
            <a:spLocks/>
          </p:cNvSpPr>
          <p:nvPr/>
        </p:nvSpPr>
        <p:spPr>
          <a:xfrm>
            <a:off x="2518102" y="2614100"/>
            <a:ext cx="1730957" cy="1600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Master node</a:t>
            </a:r>
          </a:p>
        </p:txBody>
      </p:sp>
      <p:sp>
        <p:nvSpPr>
          <p:cNvPr id="147" name="Rectangle: Rounded Corners 146">
            <a:extLst>
              <a:ext uri="{FF2B5EF4-FFF2-40B4-BE49-F238E27FC236}">
                <a16:creationId xmlns:a16="http://schemas.microsoft.com/office/drawing/2014/main" id="{D6F2895B-E2F9-4D75-9A70-5F1708B64DCC}"/>
              </a:ext>
            </a:extLst>
          </p:cNvPr>
          <p:cNvSpPr/>
          <p:nvPr/>
        </p:nvSpPr>
        <p:spPr bwMode="auto">
          <a:xfrm>
            <a:off x="8544947" y="1492710"/>
            <a:ext cx="2617275" cy="2365272"/>
          </a:xfrm>
          <a:prstGeom prst="roundRect">
            <a:avLst>
              <a:gd name="adj" fmla="val 3125"/>
            </a:avLst>
          </a:prstGeom>
          <a:solidFill>
            <a:schemeClr val="bg1">
              <a:alpha val="3000"/>
            </a:schemeClr>
          </a:solidFill>
          <a:ln w="12700">
            <a:solidFill>
              <a:srgbClr val="0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49" name="Title 1">
            <a:extLst>
              <a:ext uri="{FF2B5EF4-FFF2-40B4-BE49-F238E27FC236}">
                <a16:creationId xmlns:a16="http://schemas.microsoft.com/office/drawing/2014/main" id="{A151E7A6-7AF9-45DD-800D-532687B87487}"/>
              </a:ext>
            </a:extLst>
          </p:cNvPr>
          <p:cNvSpPr txBox="1">
            <a:spLocks/>
          </p:cNvSpPr>
          <p:nvPr/>
        </p:nvSpPr>
        <p:spPr>
          <a:xfrm>
            <a:off x="8544947" y="1257302"/>
            <a:ext cx="1730957" cy="1921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224" spc="0" dirty="0">
                <a:solidFill>
                  <a:srgbClr val="000000"/>
                </a:solidFill>
                <a:latin typeface="Segoe UI Semibold" panose="020B0702040204020203" pitchFamily="34" charset="0"/>
                <a:cs typeface="Segoe UI Semibold" panose="020B0702040204020203" pitchFamily="34" charset="0"/>
              </a:rPr>
              <a:t>Worker node</a:t>
            </a:r>
          </a:p>
        </p:txBody>
      </p:sp>
      <p:grpSp>
        <p:nvGrpSpPr>
          <p:cNvPr id="150" name="Group 149">
            <a:extLst>
              <a:ext uri="{FF2B5EF4-FFF2-40B4-BE49-F238E27FC236}">
                <a16:creationId xmlns:a16="http://schemas.microsoft.com/office/drawing/2014/main" id="{EE3FC812-E3C4-4FCE-B8D9-3B8EC967A64D}"/>
              </a:ext>
            </a:extLst>
          </p:cNvPr>
          <p:cNvGrpSpPr/>
          <p:nvPr/>
        </p:nvGrpSpPr>
        <p:grpSpPr>
          <a:xfrm>
            <a:off x="9035985" y="1568996"/>
            <a:ext cx="613461" cy="735680"/>
            <a:chOff x="8858748" y="1538372"/>
            <a:chExt cx="601487" cy="721320"/>
          </a:xfrm>
        </p:grpSpPr>
        <p:sp>
          <p:nvSpPr>
            <p:cNvPr id="151" name="Rectangle: Rounded Corners 150">
              <a:extLst>
                <a:ext uri="{FF2B5EF4-FFF2-40B4-BE49-F238E27FC236}">
                  <a16:creationId xmlns:a16="http://schemas.microsoft.com/office/drawing/2014/main" id="{8F13A55E-8077-48C0-B34F-EDBC186C7335}"/>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52" name="IoT_Hub" title="Icon of circles connecting to a center circle surrounded by brackets">
              <a:extLst>
                <a:ext uri="{FF2B5EF4-FFF2-40B4-BE49-F238E27FC236}">
                  <a16:creationId xmlns:a16="http://schemas.microsoft.com/office/drawing/2014/main" id="{F443339F-AE07-4505-8E14-ED3944BD7970}"/>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153" name="Title 1">
              <a:extLst>
                <a:ext uri="{FF2B5EF4-FFF2-40B4-BE49-F238E27FC236}">
                  <a16:creationId xmlns:a16="http://schemas.microsoft.com/office/drawing/2014/main" id="{BC9715B8-BB0E-49DE-A9C0-CDF02E52B3BD}"/>
                </a:ext>
              </a:extLst>
            </p:cNvPr>
            <p:cNvSpPr txBox="1">
              <a:spLocks/>
            </p:cNvSpPr>
            <p:nvPr/>
          </p:nvSpPr>
          <p:spPr>
            <a:xfrm>
              <a:off x="8858748" y="1538372"/>
              <a:ext cx="601487" cy="1412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918" spc="0" dirty="0" err="1">
                  <a:solidFill>
                    <a:srgbClr val="000000"/>
                  </a:solidFill>
                  <a:latin typeface="Segoe UI Semibold" panose="020B0702040204020203" pitchFamily="34" charset="0"/>
                  <a:cs typeface="Segoe UI Semibold" panose="020B0702040204020203" pitchFamily="34" charset="0"/>
                </a:rPr>
                <a:t>kubelet</a:t>
              </a:r>
              <a:endParaRPr lang="en-US" sz="816" spc="0" dirty="0">
                <a:solidFill>
                  <a:srgbClr val="000000"/>
                </a:solidFill>
                <a:latin typeface="Segoe UI Semibold" panose="020B0702040204020203" pitchFamily="34" charset="0"/>
                <a:cs typeface="Segoe UI Semibold" panose="020B0702040204020203" pitchFamily="34" charset="0"/>
              </a:endParaRPr>
            </a:p>
          </p:txBody>
        </p:sp>
      </p:grpSp>
      <p:sp>
        <p:nvSpPr>
          <p:cNvPr id="154" name="Rectangle 153">
            <a:extLst>
              <a:ext uri="{FF2B5EF4-FFF2-40B4-BE49-F238E27FC236}">
                <a16:creationId xmlns:a16="http://schemas.microsoft.com/office/drawing/2014/main" id="{EB06282F-5F88-4499-9830-D76605B9AFBB}"/>
              </a:ext>
            </a:extLst>
          </p:cNvPr>
          <p:cNvSpPr/>
          <p:nvPr/>
        </p:nvSpPr>
        <p:spPr bwMode="auto">
          <a:xfrm>
            <a:off x="9429616" y="1798299"/>
            <a:ext cx="145857" cy="163537"/>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189D25EC-0818-48FC-9BC6-9C328893CF3E}"/>
              </a:ext>
            </a:extLst>
          </p:cNvPr>
          <p:cNvSpPr/>
          <p:nvPr/>
        </p:nvSpPr>
        <p:spPr bwMode="auto">
          <a:xfrm>
            <a:off x="9112118" y="2108430"/>
            <a:ext cx="145857" cy="163537"/>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6" name="Group 155">
            <a:extLst>
              <a:ext uri="{FF2B5EF4-FFF2-40B4-BE49-F238E27FC236}">
                <a16:creationId xmlns:a16="http://schemas.microsoft.com/office/drawing/2014/main" id="{2A34A778-1D84-449A-B79F-0EDD812D1F50}"/>
              </a:ext>
            </a:extLst>
          </p:cNvPr>
          <p:cNvGrpSpPr/>
          <p:nvPr/>
        </p:nvGrpSpPr>
        <p:grpSpPr>
          <a:xfrm>
            <a:off x="10057724" y="1571808"/>
            <a:ext cx="613461" cy="732868"/>
            <a:chOff x="9860544" y="1541129"/>
            <a:chExt cx="601487" cy="718563"/>
          </a:xfrm>
        </p:grpSpPr>
        <p:sp>
          <p:nvSpPr>
            <p:cNvPr id="157" name="Rectangle: Rounded Corners 156">
              <a:extLst>
                <a:ext uri="{FF2B5EF4-FFF2-40B4-BE49-F238E27FC236}">
                  <a16:creationId xmlns:a16="http://schemas.microsoft.com/office/drawing/2014/main" id="{F6329C4D-BA26-43E2-8889-7AC0E9DB3151}"/>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58" name="Move_E7C2" title="Icon of four arrows pointing away from eachother">
              <a:extLst>
                <a:ext uri="{FF2B5EF4-FFF2-40B4-BE49-F238E27FC236}">
                  <a16:creationId xmlns:a16="http://schemas.microsoft.com/office/drawing/2014/main" id="{B2FA9A39-7CF9-451B-AFFA-406E14296A4F}"/>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59" name="Title 1">
              <a:extLst>
                <a:ext uri="{FF2B5EF4-FFF2-40B4-BE49-F238E27FC236}">
                  <a16:creationId xmlns:a16="http://schemas.microsoft.com/office/drawing/2014/main" id="{1D5C47CD-832E-4117-B6B8-489CA3E1FE16}"/>
                </a:ext>
              </a:extLst>
            </p:cNvPr>
            <p:cNvSpPr txBox="1">
              <a:spLocks/>
            </p:cNvSpPr>
            <p:nvPr/>
          </p:nvSpPr>
          <p:spPr>
            <a:xfrm>
              <a:off x="9860544" y="1541129"/>
              <a:ext cx="601487" cy="13850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918" spc="0" dirty="0" err="1">
                  <a:solidFill>
                    <a:srgbClr val="000000"/>
                  </a:solidFill>
                  <a:latin typeface="Segoe UI Semibold" panose="020B0702040204020203" pitchFamily="34" charset="0"/>
                  <a:cs typeface="Segoe UI Semibold" panose="020B0702040204020203" pitchFamily="34" charset="0"/>
                </a:rPr>
                <a:t>kube</a:t>
              </a:r>
              <a:r>
                <a:rPr lang="en-US" sz="918" spc="0" dirty="0">
                  <a:solidFill>
                    <a:srgbClr val="000000"/>
                  </a:solidFill>
                  <a:latin typeface="Segoe UI Semibold" panose="020B0702040204020203" pitchFamily="34" charset="0"/>
                  <a:cs typeface="Segoe UI Semibold" panose="020B0702040204020203" pitchFamily="34" charset="0"/>
                </a:rPr>
                <a:t>-proxy</a:t>
              </a:r>
            </a:p>
          </p:txBody>
        </p:sp>
      </p:grpSp>
      <p:grpSp>
        <p:nvGrpSpPr>
          <p:cNvPr id="160" name="Group 159">
            <a:extLst>
              <a:ext uri="{FF2B5EF4-FFF2-40B4-BE49-F238E27FC236}">
                <a16:creationId xmlns:a16="http://schemas.microsoft.com/office/drawing/2014/main" id="{B5DA17E3-7577-4EA4-94CB-E238192A7935}"/>
              </a:ext>
            </a:extLst>
          </p:cNvPr>
          <p:cNvGrpSpPr/>
          <p:nvPr/>
        </p:nvGrpSpPr>
        <p:grpSpPr>
          <a:xfrm>
            <a:off x="8680122" y="2489133"/>
            <a:ext cx="2346923" cy="1209731"/>
            <a:chOff x="8509832" y="2440549"/>
            <a:chExt cx="2301114" cy="1186118"/>
          </a:xfrm>
        </p:grpSpPr>
        <p:sp>
          <p:nvSpPr>
            <p:cNvPr id="161" name="Rectangle: Rounded Corners 160">
              <a:extLst>
                <a:ext uri="{FF2B5EF4-FFF2-40B4-BE49-F238E27FC236}">
                  <a16:creationId xmlns:a16="http://schemas.microsoft.com/office/drawing/2014/main" id="{D2203436-30FE-41D4-9A36-4376A2FAC3B3}"/>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62" name="Title 1">
              <a:extLst>
                <a:ext uri="{FF2B5EF4-FFF2-40B4-BE49-F238E27FC236}">
                  <a16:creationId xmlns:a16="http://schemas.microsoft.com/office/drawing/2014/main" id="{BDA72E70-60A8-452E-9DAE-C6CB4489EA16}"/>
                </a:ext>
              </a:extLst>
            </p:cNvPr>
            <p:cNvSpPr txBox="1">
              <a:spLocks/>
            </p:cNvSpPr>
            <p:nvPr/>
          </p:nvSpPr>
          <p:spPr>
            <a:xfrm>
              <a:off x="8509832" y="2440549"/>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Docker</a:t>
              </a:r>
            </a:p>
          </p:txBody>
        </p:sp>
        <p:sp>
          <p:nvSpPr>
            <p:cNvPr id="163" name="Rectangle: Rounded Corners 162">
              <a:extLst>
                <a:ext uri="{FF2B5EF4-FFF2-40B4-BE49-F238E27FC236}">
                  <a16:creationId xmlns:a16="http://schemas.microsoft.com/office/drawing/2014/main" id="{1E81C093-B3AD-4521-8FF4-96AFBA81CEAE}"/>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64" name="Rectangle: Rounded Corners 163">
              <a:extLst>
                <a:ext uri="{FF2B5EF4-FFF2-40B4-BE49-F238E27FC236}">
                  <a16:creationId xmlns:a16="http://schemas.microsoft.com/office/drawing/2014/main" id="{F4FBF343-C279-4E9F-A4AC-3EE2CA91CFD4}"/>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65" name="Title 1">
              <a:extLst>
                <a:ext uri="{FF2B5EF4-FFF2-40B4-BE49-F238E27FC236}">
                  <a16:creationId xmlns:a16="http://schemas.microsoft.com/office/drawing/2014/main" id="{8690ED54-EDC8-42B3-97B7-1F251E5E18BC}"/>
                </a:ext>
              </a:extLst>
            </p:cNvPr>
            <p:cNvSpPr txBox="1">
              <a:spLocks/>
            </p:cNvSpPr>
            <p:nvPr/>
          </p:nvSpPr>
          <p:spPr>
            <a:xfrm>
              <a:off x="8629910" y="2743661"/>
              <a:ext cx="601487" cy="1412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918" spc="0" dirty="0">
                  <a:solidFill>
                    <a:srgbClr val="000000"/>
                  </a:solidFill>
                  <a:latin typeface="Segoe UI Semibold" panose="020B0702040204020203" pitchFamily="34" charset="0"/>
                  <a:cs typeface="Segoe UI Semibold" panose="020B0702040204020203" pitchFamily="34" charset="0"/>
                </a:rPr>
                <a:t>Pod</a:t>
              </a:r>
            </a:p>
          </p:txBody>
        </p:sp>
        <p:sp>
          <p:nvSpPr>
            <p:cNvPr id="166" name="Title 1">
              <a:extLst>
                <a:ext uri="{FF2B5EF4-FFF2-40B4-BE49-F238E27FC236}">
                  <a16:creationId xmlns:a16="http://schemas.microsoft.com/office/drawing/2014/main" id="{17238AF6-9C2F-4B2D-8573-3C69BCF873E2}"/>
                </a:ext>
              </a:extLst>
            </p:cNvPr>
            <p:cNvSpPr txBox="1">
              <a:spLocks/>
            </p:cNvSpPr>
            <p:nvPr/>
          </p:nvSpPr>
          <p:spPr>
            <a:xfrm>
              <a:off x="9722713" y="2743661"/>
              <a:ext cx="601487" cy="1412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918" spc="0" dirty="0">
                  <a:solidFill>
                    <a:srgbClr val="000000"/>
                  </a:solidFill>
                  <a:latin typeface="Segoe UI Semibold" panose="020B0702040204020203" pitchFamily="34" charset="0"/>
                  <a:cs typeface="Segoe UI Semibold" panose="020B0702040204020203" pitchFamily="34" charset="0"/>
                </a:rPr>
                <a:t>Pod</a:t>
              </a:r>
              <a:endParaRPr lang="en-US" sz="816" spc="0" dirty="0">
                <a:solidFill>
                  <a:srgbClr val="000000"/>
                </a:solidFill>
                <a:latin typeface="Segoe UI Semibold" panose="020B0702040204020203" pitchFamily="34" charset="0"/>
                <a:cs typeface="Segoe UI Semibold" panose="020B0702040204020203" pitchFamily="34" charset="0"/>
              </a:endParaRPr>
            </a:p>
          </p:txBody>
        </p:sp>
        <p:sp>
          <p:nvSpPr>
            <p:cNvPr id="167" name="Title 1">
              <a:extLst>
                <a:ext uri="{FF2B5EF4-FFF2-40B4-BE49-F238E27FC236}">
                  <a16:creationId xmlns:a16="http://schemas.microsoft.com/office/drawing/2014/main" id="{995880D1-97CE-4A61-869D-4748F41CB211}"/>
                </a:ext>
              </a:extLst>
            </p:cNvPr>
            <p:cNvSpPr txBox="1">
              <a:spLocks/>
            </p:cNvSpPr>
            <p:nvPr/>
          </p:nvSpPr>
          <p:spPr>
            <a:xfrm>
              <a:off x="8813245" y="2985444"/>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Containers</a:t>
              </a:r>
            </a:p>
          </p:txBody>
        </p:sp>
        <p:sp>
          <p:nvSpPr>
            <p:cNvPr id="168" name="Title 1">
              <a:extLst>
                <a:ext uri="{FF2B5EF4-FFF2-40B4-BE49-F238E27FC236}">
                  <a16:creationId xmlns:a16="http://schemas.microsoft.com/office/drawing/2014/main" id="{CB05695D-9DE8-49E1-B559-AB76B7C6BA07}"/>
                </a:ext>
              </a:extLst>
            </p:cNvPr>
            <p:cNvSpPr txBox="1">
              <a:spLocks/>
            </p:cNvSpPr>
            <p:nvPr/>
          </p:nvSpPr>
          <p:spPr>
            <a:xfrm>
              <a:off x="9906048" y="2985444"/>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Containers</a:t>
              </a:r>
            </a:p>
          </p:txBody>
        </p:sp>
        <p:grpSp>
          <p:nvGrpSpPr>
            <p:cNvPr id="169" name="Group 168">
              <a:extLst>
                <a:ext uri="{FF2B5EF4-FFF2-40B4-BE49-F238E27FC236}">
                  <a16:creationId xmlns:a16="http://schemas.microsoft.com/office/drawing/2014/main" id="{206E6753-C424-4C04-B38D-1DB1FA27045D}"/>
                </a:ext>
              </a:extLst>
            </p:cNvPr>
            <p:cNvGrpSpPr/>
            <p:nvPr/>
          </p:nvGrpSpPr>
          <p:grpSpPr>
            <a:xfrm>
              <a:off x="8776968" y="3171978"/>
              <a:ext cx="674040" cy="200439"/>
              <a:chOff x="8773830" y="4177977"/>
              <a:chExt cx="757312" cy="225202"/>
            </a:xfrm>
          </p:grpSpPr>
          <p:sp>
            <p:nvSpPr>
              <p:cNvPr id="174" name="Freeform: Shape 173">
                <a:extLst>
                  <a:ext uri="{FF2B5EF4-FFF2-40B4-BE49-F238E27FC236}">
                    <a16:creationId xmlns:a16="http://schemas.microsoft.com/office/drawing/2014/main" id="{03241E47-6FD1-450E-BDF5-9AC76E453EC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175" name="Freeform: Shape 174">
                <a:extLst>
                  <a:ext uri="{FF2B5EF4-FFF2-40B4-BE49-F238E27FC236}">
                    <a16:creationId xmlns:a16="http://schemas.microsoft.com/office/drawing/2014/main" id="{C76C4CA4-0C7E-4D2F-96BE-163B3CEAAE7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176" name="Freeform: Shape 175">
                <a:extLst>
                  <a:ext uri="{FF2B5EF4-FFF2-40B4-BE49-F238E27FC236}">
                    <a16:creationId xmlns:a16="http://schemas.microsoft.com/office/drawing/2014/main" id="{E84816E7-26E2-480C-94F7-0F9F475EC779}"/>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170" name="Group 169">
              <a:extLst>
                <a:ext uri="{FF2B5EF4-FFF2-40B4-BE49-F238E27FC236}">
                  <a16:creationId xmlns:a16="http://schemas.microsoft.com/office/drawing/2014/main" id="{EEFF7777-695E-4D9C-8C0F-4050587824E1}"/>
                </a:ext>
              </a:extLst>
            </p:cNvPr>
            <p:cNvGrpSpPr/>
            <p:nvPr/>
          </p:nvGrpSpPr>
          <p:grpSpPr>
            <a:xfrm>
              <a:off x="9869771" y="3171978"/>
              <a:ext cx="674040" cy="200439"/>
              <a:chOff x="8773830" y="4177977"/>
              <a:chExt cx="757312" cy="225202"/>
            </a:xfrm>
          </p:grpSpPr>
          <p:sp>
            <p:nvSpPr>
              <p:cNvPr id="171" name="Freeform: Shape 170">
                <a:extLst>
                  <a:ext uri="{FF2B5EF4-FFF2-40B4-BE49-F238E27FC236}">
                    <a16:creationId xmlns:a16="http://schemas.microsoft.com/office/drawing/2014/main" id="{D720C9E2-3BD3-4507-B18E-8715A9A863D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172" name="Freeform: Shape 171">
                <a:extLst>
                  <a:ext uri="{FF2B5EF4-FFF2-40B4-BE49-F238E27FC236}">
                    <a16:creationId xmlns:a16="http://schemas.microsoft.com/office/drawing/2014/main" id="{ABF93F29-63FA-42F4-91B4-CDA6E1466AA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173" name="Freeform: Shape 172">
                <a:extLst>
                  <a:ext uri="{FF2B5EF4-FFF2-40B4-BE49-F238E27FC236}">
                    <a16:creationId xmlns:a16="http://schemas.microsoft.com/office/drawing/2014/main" id="{E93A4E6F-2A62-4367-8652-45BB4A09338E}"/>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cxnSp>
        <p:nvCxnSpPr>
          <p:cNvPr id="177" name="Straight Arrow Connector 176">
            <a:extLst>
              <a:ext uri="{FF2B5EF4-FFF2-40B4-BE49-F238E27FC236}">
                <a16:creationId xmlns:a16="http://schemas.microsoft.com/office/drawing/2014/main" id="{FAB3B1B3-225B-4E57-8406-35F2DD6DA529}"/>
              </a:ext>
            </a:extLst>
          </p:cNvPr>
          <p:cNvCxnSpPr>
            <a:cxnSpLocks/>
          </p:cNvCxnSpPr>
          <p:nvPr/>
        </p:nvCxnSpPr>
        <p:spPr>
          <a:xfrm flipH="1">
            <a:off x="9137740" y="2304676"/>
            <a:ext cx="1" cy="74608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71B1A2D-840B-43BF-936E-763445FDD53A}"/>
              </a:ext>
            </a:extLst>
          </p:cNvPr>
          <p:cNvCxnSpPr>
            <a:cxnSpLocks/>
          </p:cNvCxnSpPr>
          <p:nvPr/>
        </p:nvCxnSpPr>
        <p:spPr>
          <a:xfrm flipH="1">
            <a:off x="10570538" y="2304677"/>
            <a:ext cx="1" cy="64722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E7AB6D4-0475-4F79-AFC2-CE2B012FC1FA}"/>
              </a:ext>
            </a:extLst>
          </p:cNvPr>
          <p:cNvCxnSpPr>
            <a:cxnSpLocks/>
          </p:cNvCxnSpPr>
          <p:nvPr/>
        </p:nvCxnSpPr>
        <p:spPr>
          <a:xfrm rot="16200000" flipH="1">
            <a:off x="9423962" y="2223705"/>
            <a:ext cx="742684" cy="904625"/>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779214A-1EC8-4986-81B0-63BAA93D9014}"/>
              </a:ext>
            </a:extLst>
          </p:cNvPr>
          <p:cNvCxnSpPr>
            <a:cxnSpLocks/>
          </p:cNvCxnSpPr>
          <p:nvPr/>
        </p:nvCxnSpPr>
        <p:spPr>
          <a:xfrm rot="5400000">
            <a:off x="9589208" y="2174112"/>
            <a:ext cx="643496" cy="904625"/>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Rounded Corners 180">
            <a:extLst>
              <a:ext uri="{FF2B5EF4-FFF2-40B4-BE49-F238E27FC236}">
                <a16:creationId xmlns:a16="http://schemas.microsoft.com/office/drawing/2014/main" id="{7335A9DE-69A6-49A1-9EEC-C839FBBB1BCD}"/>
              </a:ext>
            </a:extLst>
          </p:cNvPr>
          <p:cNvSpPr/>
          <p:nvPr/>
        </p:nvSpPr>
        <p:spPr bwMode="auto">
          <a:xfrm>
            <a:off x="8544947" y="4458133"/>
            <a:ext cx="2617275" cy="2365272"/>
          </a:xfrm>
          <a:prstGeom prst="roundRect">
            <a:avLst>
              <a:gd name="adj" fmla="val 3125"/>
            </a:avLst>
          </a:prstGeom>
          <a:solidFill>
            <a:schemeClr val="bg1">
              <a:alpha val="3000"/>
            </a:schemeClr>
          </a:solidFill>
          <a:ln w="12700">
            <a:solidFill>
              <a:srgbClr val="0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82" name="Title 1">
            <a:extLst>
              <a:ext uri="{FF2B5EF4-FFF2-40B4-BE49-F238E27FC236}">
                <a16:creationId xmlns:a16="http://schemas.microsoft.com/office/drawing/2014/main" id="{6FA6EA1B-94A7-4549-9E64-4C97E00714AF}"/>
              </a:ext>
            </a:extLst>
          </p:cNvPr>
          <p:cNvSpPr txBox="1">
            <a:spLocks/>
          </p:cNvSpPr>
          <p:nvPr/>
        </p:nvSpPr>
        <p:spPr>
          <a:xfrm>
            <a:off x="8544947" y="4222725"/>
            <a:ext cx="1730957" cy="192135"/>
          </a:xfrm>
          <a:prstGeom prst="rect">
            <a:avLst/>
          </a:prstGeom>
        </p:spPr>
        <p:txBody>
          <a:bodyPr vert="horz" wrap="square" lIns="0" tIns="0" rIns="0" bIns="0" rtlCol="0" anchor="b">
            <a:spAutoFit/>
          </a:bodyPr>
          <a:lstStyle>
            <a:defPPr>
              <a:defRPr lang="en-US"/>
            </a:defPPr>
            <a:lvl1pPr marR="0" lvl="0" indent="0" defTabSz="932742" fontAlgn="auto">
              <a:lnSpc>
                <a:spcPct val="100000"/>
              </a:lnSpc>
              <a:spcBef>
                <a:spcPct val="0"/>
              </a:spcBef>
              <a:spcAft>
                <a:spcPts val="0"/>
              </a:spcAft>
              <a:buClrTx/>
              <a:buSzTx/>
              <a:buFontTx/>
              <a:buNone/>
              <a:tabLst/>
              <a:defRPr kumimoji="0" sz="1200" b="0" i="0" u="none" strike="noStrike" cap="none" spc="0" normalizeH="0" baseline="0">
                <a:ln w="3175">
                  <a:noFill/>
                </a:ln>
                <a:solidFill>
                  <a:srgbClr val="000000"/>
                </a:solidFill>
                <a:effectLst/>
                <a:uLnTx/>
                <a:uFillTx/>
                <a:latin typeface="Segoe UI Semibold" panose="020B0702040204020203" pitchFamily="34" charset="0"/>
                <a:cs typeface="Segoe UI Semibold" panose="020B0702040204020203" pitchFamily="34" charset="0"/>
              </a:defRPr>
            </a:lvl1pPr>
          </a:lstStyle>
          <a:p>
            <a:pPr defTabSz="951304">
              <a:defRPr/>
            </a:pPr>
            <a:r>
              <a:rPr lang="en-US" sz="1224" dirty="0"/>
              <a:t>Worker node</a:t>
            </a:r>
          </a:p>
        </p:txBody>
      </p:sp>
      <p:grpSp>
        <p:nvGrpSpPr>
          <p:cNvPr id="183" name="Group 182">
            <a:extLst>
              <a:ext uri="{FF2B5EF4-FFF2-40B4-BE49-F238E27FC236}">
                <a16:creationId xmlns:a16="http://schemas.microsoft.com/office/drawing/2014/main" id="{5C1422CA-82E3-4B94-A5BB-CDC84DE6FCD1}"/>
              </a:ext>
            </a:extLst>
          </p:cNvPr>
          <p:cNvGrpSpPr/>
          <p:nvPr/>
        </p:nvGrpSpPr>
        <p:grpSpPr>
          <a:xfrm>
            <a:off x="9035985" y="4550442"/>
            <a:ext cx="613461" cy="719657"/>
            <a:chOff x="8858748" y="4461623"/>
            <a:chExt cx="601487" cy="705610"/>
          </a:xfrm>
        </p:grpSpPr>
        <p:sp>
          <p:nvSpPr>
            <p:cNvPr id="184" name="Rectangle: Rounded Corners 183">
              <a:extLst>
                <a:ext uri="{FF2B5EF4-FFF2-40B4-BE49-F238E27FC236}">
                  <a16:creationId xmlns:a16="http://schemas.microsoft.com/office/drawing/2014/main" id="{0C12713F-0E65-45FC-B91C-5B895F02D935}"/>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85" name="IoT_Hub" title="Icon of circles connecting to a center circle surrounded by brackets">
              <a:extLst>
                <a:ext uri="{FF2B5EF4-FFF2-40B4-BE49-F238E27FC236}">
                  <a16:creationId xmlns:a16="http://schemas.microsoft.com/office/drawing/2014/main" id="{1836CD72-475D-4C05-A5B3-F6FEC87BB609}"/>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sp>
          <p:nvSpPr>
            <p:cNvPr id="186" name="Title 1">
              <a:extLst>
                <a:ext uri="{FF2B5EF4-FFF2-40B4-BE49-F238E27FC236}">
                  <a16:creationId xmlns:a16="http://schemas.microsoft.com/office/drawing/2014/main" id="{6957697A-5A8E-453D-963B-DABCFB1F36E6}"/>
                </a:ext>
              </a:extLst>
            </p:cNvPr>
            <p:cNvSpPr txBox="1">
              <a:spLocks/>
            </p:cNvSpPr>
            <p:nvPr/>
          </p:nvSpPr>
          <p:spPr>
            <a:xfrm>
              <a:off x="8858748" y="4461623"/>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err="1">
                  <a:solidFill>
                    <a:srgbClr val="000000"/>
                  </a:solidFill>
                  <a:latin typeface="Segoe UI Semibold" panose="020B0702040204020203" pitchFamily="34" charset="0"/>
                  <a:cs typeface="Segoe UI Semibold" panose="020B0702040204020203" pitchFamily="34" charset="0"/>
                </a:rPr>
                <a:t>kubelet</a:t>
              </a:r>
              <a:endParaRPr lang="en-US" sz="816" spc="0">
                <a:solidFill>
                  <a:srgbClr val="000000"/>
                </a:solidFill>
                <a:latin typeface="Segoe UI Semibold" panose="020B0702040204020203" pitchFamily="34" charset="0"/>
                <a:cs typeface="Segoe UI Semibold" panose="020B0702040204020203" pitchFamily="34" charset="0"/>
              </a:endParaRPr>
            </a:p>
          </p:txBody>
        </p:sp>
      </p:grpSp>
      <p:sp>
        <p:nvSpPr>
          <p:cNvPr id="187" name="Rectangle 186">
            <a:extLst>
              <a:ext uri="{FF2B5EF4-FFF2-40B4-BE49-F238E27FC236}">
                <a16:creationId xmlns:a16="http://schemas.microsoft.com/office/drawing/2014/main" id="{00D95F95-D36A-43CD-B0B0-B7BD40A97468}"/>
              </a:ext>
            </a:extLst>
          </p:cNvPr>
          <p:cNvSpPr/>
          <p:nvPr/>
        </p:nvSpPr>
        <p:spPr bwMode="auto">
          <a:xfrm>
            <a:off x="9429616" y="4763721"/>
            <a:ext cx="145857" cy="163537"/>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6AA33210-C33D-48DC-9996-B48DB0F9A8B5}"/>
              </a:ext>
            </a:extLst>
          </p:cNvPr>
          <p:cNvSpPr/>
          <p:nvPr/>
        </p:nvSpPr>
        <p:spPr bwMode="auto">
          <a:xfrm>
            <a:off x="9112118" y="5073853"/>
            <a:ext cx="145857" cy="163537"/>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584DFE81-9EF9-44A0-BF07-3632FB47BA95}"/>
              </a:ext>
            </a:extLst>
          </p:cNvPr>
          <p:cNvGrpSpPr/>
          <p:nvPr/>
        </p:nvGrpSpPr>
        <p:grpSpPr>
          <a:xfrm>
            <a:off x="10057724" y="4537231"/>
            <a:ext cx="613461" cy="732868"/>
            <a:chOff x="9860544" y="4448670"/>
            <a:chExt cx="601487" cy="718563"/>
          </a:xfrm>
        </p:grpSpPr>
        <p:sp>
          <p:nvSpPr>
            <p:cNvPr id="190" name="Rectangle: Rounded Corners 189">
              <a:extLst>
                <a:ext uri="{FF2B5EF4-FFF2-40B4-BE49-F238E27FC236}">
                  <a16:creationId xmlns:a16="http://schemas.microsoft.com/office/drawing/2014/main" id="{821486D3-0FB3-49E3-BAEA-A62731BF80C6}"/>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91" name="Move_E7C2" title="Icon of four arrows pointing away from eachother">
              <a:extLst>
                <a:ext uri="{FF2B5EF4-FFF2-40B4-BE49-F238E27FC236}">
                  <a16:creationId xmlns:a16="http://schemas.microsoft.com/office/drawing/2014/main" id="{13A0283C-411E-42DB-B77F-F03061F9206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192" name="Title 1">
              <a:extLst>
                <a:ext uri="{FF2B5EF4-FFF2-40B4-BE49-F238E27FC236}">
                  <a16:creationId xmlns:a16="http://schemas.microsoft.com/office/drawing/2014/main" id="{9443A789-5DD9-4CA8-8A04-160EC41ADE75}"/>
                </a:ext>
              </a:extLst>
            </p:cNvPr>
            <p:cNvSpPr txBox="1">
              <a:spLocks/>
            </p:cNvSpPr>
            <p:nvPr/>
          </p:nvSpPr>
          <p:spPr>
            <a:xfrm>
              <a:off x="9860544" y="4448670"/>
              <a:ext cx="601487" cy="13850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918" spc="0" dirty="0" err="1">
                  <a:solidFill>
                    <a:srgbClr val="000000"/>
                  </a:solidFill>
                  <a:latin typeface="Segoe UI Semibold" panose="020B0702040204020203" pitchFamily="34" charset="0"/>
                  <a:cs typeface="Segoe UI Semibold" panose="020B0702040204020203" pitchFamily="34" charset="0"/>
                </a:rPr>
                <a:t>kube</a:t>
              </a:r>
              <a:r>
                <a:rPr lang="en-US" sz="918" spc="0" dirty="0">
                  <a:solidFill>
                    <a:srgbClr val="000000"/>
                  </a:solidFill>
                  <a:latin typeface="Segoe UI Semibold" panose="020B0702040204020203" pitchFamily="34" charset="0"/>
                  <a:cs typeface="Segoe UI Semibold" panose="020B0702040204020203" pitchFamily="34" charset="0"/>
                </a:rPr>
                <a:t>-proxy</a:t>
              </a:r>
              <a:endParaRPr lang="en-US" sz="816" spc="0" dirty="0">
                <a:solidFill>
                  <a:srgbClr val="000000"/>
                </a:solidFill>
                <a:latin typeface="Segoe UI Semibold" panose="020B0702040204020203" pitchFamily="34" charset="0"/>
                <a:cs typeface="Segoe UI Semibold" panose="020B0702040204020203" pitchFamily="34" charset="0"/>
              </a:endParaRPr>
            </a:p>
          </p:txBody>
        </p:sp>
      </p:grpSp>
      <p:grpSp>
        <p:nvGrpSpPr>
          <p:cNvPr id="193" name="Group 192">
            <a:extLst>
              <a:ext uri="{FF2B5EF4-FFF2-40B4-BE49-F238E27FC236}">
                <a16:creationId xmlns:a16="http://schemas.microsoft.com/office/drawing/2014/main" id="{09C14BDF-2841-4B2D-A53F-DE8B17177D18}"/>
              </a:ext>
            </a:extLst>
          </p:cNvPr>
          <p:cNvGrpSpPr/>
          <p:nvPr/>
        </p:nvGrpSpPr>
        <p:grpSpPr>
          <a:xfrm>
            <a:off x="8680122" y="5454556"/>
            <a:ext cx="2346923" cy="1209731"/>
            <a:chOff x="8509832" y="5348090"/>
            <a:chExt cx="2301114" cy="1186118"/>
          </a:xfrm>
        </p:grpSpPr>
        <p:sp>
          <p:nvSpPr>
            <p:cNvPr id="194" name="Rectangle: Rounded Corners 193">
              <a:extLst>
                <a:ext uri="{FF2B5EF4-FFF2-40B4-BE49-F238E27FC236}">
                  <a16:creationId xmlns:a16="http://schemas.microsoft.com/office/drawing/2014/main" id="{AB406A88-CF2D-4687-A504-070B43141A82}"/>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95" name="Title 1">
              <a:extLst>
                <a:ext uri="{FF2B5EF4-FFF2-40B4-BE49-F238E27FC236}">
                  <a16:creationId xmlns:a16="http://schemas.microsoft.com/office/drawing/2014/main" id="{5A5BFDF0-8394-4369-9293-FE0CF1CB3CFB}"/>
                </a:ext>
              </a:extLst>
            </p:cNvPr>
            <p:cNvSpPr txBox="1">
              <a:spLocks/>
            </p:cNvSpPr>
            <p:nvPr/>
          </p:nvSpPr>
          <p:spPr>
            <a:xfrm>
              <a:off x="8509832" y="5348090"/>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Docker</a:t>
              </a:r>
            </a:p>
          </p:txBody>
        </p:sp>
        <p:sp>
          <p:nvSpPr>
            <p:cNvPr id="196" name="Rectangle: Rounded Corners 195">
              <a:extLst>
                <a:ext uri="{FF2B5EF4-FFF2-40B4-BE49-F238E27FC236}">
                  <a16:creationId xmlns:a16="http://schemas.microsoft.com/office/drawing/2014/main" id="{59348583-5DD5-467F-BED4-AA50892B39A5}"/>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97" name="Rectangle: Rounded Corners 196">
              <a:extLst>
                <a:ext uri="{FF2B5EF4-FFF2-40B4-BE49-F238E27FC236}">
                  <a16:creationId xmlns:a16="http://schemas.microsoft.com/office/drawing/2014/main" id="{16FAC028-7F4E-42C8-8BF9-ABDAB8B08650}"/>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198" name="Title 1">
              <a:extLst>
                <a:ext uri="{FF2B5EF4-FFF2-40B4-BE49-F238E27FC236}">
                  <a16:creationId xmlns:a16="http://schemas.microsoft.com/office/drawing/2014/main" id="{D396526E-A3AE-4202-BD8B-FD8BC4496BBA}"/>
                </a:ext>
              </a:extLst>
            </p:cNvPr>
            <p:cNvSpPr txBox="1">
              <a:spLocks/>
            </p:cNvSpPr>
            <p:nvPr/>
          </p:nvSpPr>
          <p:spPr>
            <a:xfrm>
              <a:off x="8629910" y="5651202"/>
              <a:ext cx="601487" cy="1412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918" spc="0" dirty="0">
                  <a:solidFill>
                    <a:srgbClr val="000000"/>
                  </a:solidFill>
                  <a:latin typeface="Segoe UI Semibold" panose="020B0702040204020203" pitchFamily="34" charset="0"/>
                  <a:cs typeface="Segoe UI Semibold" panose="020B0702040204020203" pitchFamily="34" charset="0"/>
                </a:rPr>
                <a:t>Pod</a:t>
              </a:r>
            </a:p>
          </p:txBody>
        </p:sp>
        <p:sp>
          <p:nvSpPr>
            <p:cNvPr id="199" name="Title 1">
              <a:extLst>
                <a:ext uri="{FF2B5EF4-FFF2-40B4-BE49-F238E27FC236}">
                  <a16:creationId xmlns:a16="http://schemas.microsoft.com/office/drawing/2014/main" id="{70CD2AAA-2C74-49D4-A6E3-8757B53F9868}"/>
                </a:ext>
              </a:extLst>
            </p:cNvPr>
            <p:cNvSpPr txBox="1">
              <a:spLocks/>
            </p:cNvSpPr>
            <p:nvPr/>
          </p:nvSpPr>
          <p:spPr>
            <a:xfrm>
              <a:off x="9722713" y="5651202"/>
              <a:ext cx="601487" cy="141257"/>
            </a:xfrm>
            <a:prstGeom prst="rect">
              <a:avLst/>
            </a:prstGeom>
          </p:spPr>
          <p:txBody>
            <a:bodyPr vert="horz" wrap="square" lIns="0" tIns="0" rIns="0" bIns="0" rtlCol="0" anchor="b">
              <a:spAutoFit/>
            </a:bodyPr>
            <a:lstStyle>
              <a:defPPr>
                <a:defRPr lang="en-US"/>
              </a:defPPr>
              <a:lvl1pPr marR="0" lvl="0" indent="0" defTabSz="932742" fontAlgn="auto">
                <a:lnSpc>
                  <a:spcPct val="100000"/>
                </a:lnSpc>
                <a:spcBef>
                  <a:spcPct val="0"/>
                </a:spcBef>
                <a:spcAft>
                  <a:spcPts val="0"/>
                </a:spcAft>
                <a:buClrTx/>
                <a:buSzTx/>
                <a:buFontTx/>
                <a:buNone/>
                <a:tabLst/>
                <a:defRPr kumimoji="0" sz="900" b="0" i="0" u="none" strike="noStrike" cap="none" spc="0" normalizeH="0" baseline="0">
                  <a:ln w="3175">
                    <a:noFill/>
                  </a:ln>
                  <a:solidFill>
                    <a:srgbClr val="000000"/>
                  </a:solidFill>
                  <a:effectLst/>
                  <a:uLnTx/>
                  <a:uFillTx/>
                  <a:latin typeface="Segoe UI Semibold" panose="020B0702040204020203" pitchFamily="34" charset="0"/>
                  <a:cs typeface="Segoe UI Semibold" panose="020B0702040204020203" pitchFamily="34" charset="0"/>
                </a:defRPr>
              </a:lvl1pPr>
            </a:lstStyle>
            <a:p>
              <a:pPr defTabSz="951304">
                <a:defRPr/>
              </a:pPr>
              <a:r>
                <a:rPr lang="en-US" sz="918" dirty="0"/>
                <a:t>Pod</a:t>
              </a:r>
            </a:p>
          </p:txBody>
        </p:sp>
        <p:sp>
          <p:nvSpPr>
            <p:cNvPr id="200" name="Title 1">
              <a:extLst>
                <a:ext uri="{FF2B5EF4-FFF2-40B4-BE49-F238E27FC236}">
                  <a16:creationId xmlns:a16="http://schemas.microsoft.com/office/drawing/2014/main" id="{898C4F85-C2BB-42DB-BC4B-BB5C5CDCBFB2}"/>
                </a:ext>
              </a:extLst>
            </p:cNvPr>
            <p:cNvSpPr txBox="1">
              <a:spLocks/>
            </p:cNvSpPr>
            <p:nvPr/>
          </p:nvSpPr>
          <p:spPr>
            <a:xfrm>
              <a:off x="8813245" y="5892985"/>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Containers</a:t>
              </a:r>
            </a:p>
          </p:txBody>
        </p:sp>
        <p:sp>
          <p:nvSpPr>
            <p:cNvPr id="201" name="Title 1">
              <a:extLst>
                <a:ext uri="{FF2B5EF4-FFF2-40B4-BE49-F238E27FC236}">
                  <a16:creationId xmlns:a16="http://schemas.microsoft.com/office/drawing/2014/main" id="{6941084D-EFC8-47A7-AE0F-7D070C18DC5C}"/>
                </a:ext>
              </a:extLst>
            </p:cNvPr>
            <p:cNvSpPr txBox="1">
              <a:spLocks/>
            </p:cNvSpPr>
            <p:nvPr/>
          </p:nvSpPr>
          <p:spPr>
            <a:xfrm>
              <a:off x="9906048" y="5892985"/>
              <a:ext cx="601487"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Containers</a:t>
              </a:r>
            </a:p>
          </p:txBody>
        </p:sp>
        <p:grpSp>
          <p:nvGrpSpPr>
            <p:cNvPr id="202" name="Group 201">
              <a:extLst>
                <a:ext uri="{FF2B5EF4-FFF2-40B4-BE49-F238E27FC236}">
                  <a16:creationId xmlns:a16="http://schemas.microsoft.com/office/drawing/2014/main" id="{B2940E15-6B8B-4489-9BC7-13ACD4D85FCE}"/>
                </a:ext>
              </a:extLst>
            </p:cNvPr>
            <p:cNvGrpSpPr/>
            <p:nvPr/>
          </p:nvGrpSpPr>
          <p:grpSpPr>
            <a:xfrm>
              <a:off x="8776968" y="6079519"/>
              <a:ext cx="674040" cy="200439"/>
              <a:chOff x="8773830" y="4177977"/>
              <a:chExt cx="757312" cy="225202"/>
            </a:xfrm>
          </p:grpSpPr>
          <p:sp>
            <p:nvSpPr>
              <p:cNvPr id="207" name="Freeform: Shape 206">
                <a:extLst>
                  <a:ext uri="{FF2B5EF4-FFF2-40B4-BE49-F238E27FC236}">
                    <a16:creationId xmlns:a16="http://schemas.microsoft.com/office/drawing/2014/main" id="{6701910C-D92F-44D2-99F5-1B5860CB668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208" name="Freeform: Shape 207">
                <a:extLst>
                  <a:ext uri="{FF2B5EF4-FFF2-40B4-BE49-F238E27FC236}">
                    <a16:creationId xmlns:a16="http://schemas.microsoft.com/office/drawing/2014/main" id="{7193E45B-44BB-4CDB-867C-83EFC10557E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209" name="Freeform: Shape 208">
                <a:extLst>
                  <a:ext uri="{FF2B5EF4-FFF2-40B4-BE49-F238E27FC236}">
                    <a16:creationId xmlns:a16="http://schemas.microsoft.com/office/drawing/2014/main" id="{390E24C8-F1B6-45E1-A130-A15D0D7DF5B8}"/>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nvGrpSpPr>
            <p:cNvPr id="203" name="Group 202">
              <a:extLst>
                <a:ext uri="{FF2B5EF4-FFF2-40B4-BE49-F238E27FC236}">
                  <a16:creationId xmlns:a16="http://schemas.microsoft.com/office/drawing/2014/main" id="{5FCFE1E2-984A-4ECA-B67F-799A3CF0E0AD}"/>
                </a:ext>
              </a:extLst>
            </p:cNvPr>
            <p:cNvGrpSpPr/>
            <p:nvPr/>
          </p:nvGrpSpPr>
          <p:grpSpPr>
            <a:xfrm>
              <a:off x="9869771" y="6079519"/>
              <a:ext cx="674040" cy="200439"/>
              <a:chOff x="8773830" y="4177977"/>
              <a:chExt cx="757312" cy="225202"/>
            </a:xfrm>
          </p:grpSpPr>
          <p:sp>
            <p:nvSpPr>
              <p:cNvPr id="204" name="Freeform: Shape 203">
                <a:extLst>
                  <a:ext uri="{FF2B5EF4-FFF2-40B4-BE49-F238E27FC236}">
                    <a16:creationId xmlns:a16="http://schemas.microsoft.com/office/drawing/2014/main" id="{BE14B74C-032B-418F-B884-286517BBFBC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205" name="Freeform: Shape 204">
                <a:extLst>
                  <a:ext uri="{FF2B5EF4-FFF2-40B4-BE49-F238E27FC236}">
                    <a16:creationId xmlns:a16="http://schemas.microsoft.com/office/drawing/2014/main" id="{D3E9B6C4-3BB7-4197-BED4-CD695C84C8A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206" name="Freeform: Shape 205">
                <a:extLst>
                  <a:ext uri="{FF2B5EF4-FFF2-40B4-BE49-F238E27FC236}">
                    <a16:creationId xmlns:a16="http://schemas.microsoft.com/office/drawing/2014/main" id="{0F732A50-5758-4D92-967D-68C785ACF27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grpSp>
      <p:cxnSp>
        <p:nvCxnSpPr>
          <p:cNvPr id="210" name="Straight Arrow Connector 209">
            <a:extLst>
              <a:ext uri="{FF2B5EF4-FFF2-40B4-BE49-F238E27FC236}">
                <a16:creationId xmlns:a16="http://schemas.microsoft.com/office/drawing/2014/main" id="{97ABF120-F7F1-4C8A-ACB7-AC699FFF23E6}"/>
              </a:ext>
            </a:extLst>
          </p:cNvPr>
          <p:cNvCxnSpPr>
            <a:cxnSpLocks/>
          </p:cNvCxnSpPr>
          <p:nvPr/>
        </p:nvCxnSpPr>
        <p:spPr>
          <a:xfrm flipH="1">
            <a:off x="9137740" y="5270099"/>
            <a:ext cx="1" cy="74608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F3301E89-B2FF-4085-8393-A07A48D5B615}"/>
              </a:ext>
            </a:extLst>
          </p:cNvPr>
          <p:cNvCxnSpPr>
            <a:cxnSpLocks/>
          </p:cNvCxnSpPr>
          <p:nvPr/>
        </p:nvCxnSpPr>
        <p:spPr>
          <a:xfrm flipH="1">
            <a:off x="10570538" y="5270099"/>
            <a:ext cx="1" cy="64722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32D699EC-341D-4A88-91A4-B74E607EE984}"/>
              </a:ext>
            </a:extLst>
          </p:cNvPr>
          <p:cNvCxnSpPr>
            <a:cxnSpLocks/>
          </p:cNvCxnSpPr>
          <p:nvPr/>
        </p:nvCxnSpPr>
        <p:spPr>
          <a:xfrm rot="16200000" flipH="1">
            <a:off x="9423962" y="5189127"/>
            <a:ext cx="742684" cy="904625"/>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2C000CD2-D9BA-49DF-99D3-465F71BA21FC}"/>
              </a:ext>
            </a:extLst>
          </p:cNvPr>
          <p:cNvCxnSpPr>
            <a:cxnSpLocks/>
          </p:cNvCxnSpPr>
          <p:nvPr/>
        </p:nvCxnSpPr>
        <p:spPr>
          <a:xfrm rot="5400000">
            <a:off x="9589208" y="5139534"/>
            <a:ext cx="643496" cy="904625"/>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DFF37F05-064E-48C6-A090-D8FF559B6F74}"/>
              </a:ext>
            </a:extLst>
          </p:cNvPr>
          <p:cNvCxnSpPr>
            <a:cxnSpLocks/>
          </p:cNvCxnSpPr>
          <p:nvPr/>
        </p:nvCxnSpPr>
        <p:spPr>
          <a:xfrm flipV="1">
            <a:off x="3990316" y="2041992"/>
            <a:ext cx="5080569" cy="1279212"/>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E04F5C26-508A-46D2-8F07-B005C89C36B3}"/>
              </a:ext>
            </a:extLst>
          </p:cNvPr>
          <p:cNvCxnSpPr>
            <a:cxnSpLocks/>
          </p:cNvCxnSpPr>
          <p:nvPr/>
        </p:nvCxnSpPr>
        <p:spPr>
          <a:xfrm>
            <a:off x="3993482" y="3610649"/>
            <a:ext cx="5077404" cy="1391556"/>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84362A91-80C4-4DDA-B656-2E1292EF5A28}"/>
              </a:ext>
            </a:extLst>
          </p:cNvPr>
          <p:cNvCxnSpPr>
            <a:cxnSpLocks/>
            <a:stCxn id="218" idx="3"/>
          </p:cNvCxnSpPr>
          <p:nvPr/>
        </p:nvCxnSpPr>
        <p:spPr>
          <a:xfrm flipH="1">
            <a:off x="10364455" y="1134642"/>
            <a:ext cx="556" cy="46063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9ABCE17B-7804-48DE-B93F-A77012005E4C}"/>
              </a:ext>
            </a:extLst>
          </p:cNvPr>
          <p:cNvGrpSpPr/>
          <p:nvPr/>
        </p:nvGrpSpPr>
        <p:grpSpPr>
          <a:xfrm>
            <a:off x="9897435" y="551820"/>
            <a:ext cx="932603" cy="582823"/>
            <a:chOff x="9197760" y="533429"/>
            <a:chExt cx="914400" cy="571447"/>
          </a:xfrm>
        </p:grpSpPr>
        <p:sp>
          <p:nvSpPr>
            <p:cNvPr id="218" name="globe_2" title="Icon of a sphere made of lines">
              <a:extLst>
                <a:ext uri="{FF2B5EF4-FFF2-40B4-BE49-F238E27FC236}">
                  <a16:creationId xmlns:a16="http://schemas.microsoft.com/office/drawing/2014/main" id="{D6CBD397-04F7-410B-A728-BAEA7A73D721}"/>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219" name="Title 1">
              <a:extLst>
                <a:ext uri="{FF2B5EF4-FFF2-40B4-BE49-F238E27FC236}">
                  <a16:creationId xmlns:a16="http://schemas.microsoft.com/office/drawing/2014/main" id="{C4ED33B6-BDB6-4FFC-B0C7-9429AE20CF9B}"/>
                </a:ext>
              </a:extLst>
            </p:cNvPr>
            <p:cNvSpPr txBox="1">
              <a:spLocks/>
            </p:cNvSpPr>
            <p:nvPr/>
          </p:nvSpPr>
          <p:spPr>
            <a:xfrm>
              <a:off x="9197760" y="533429"/>
              <a:ext cx="914400"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Internet</a:t>
              </a:r>
            </a:p>
          </p:txBody>
        </p:sp>
      </p:grpSp>
      <p:sp>
        <p:nvSpPr>
          <p:cNvPr id="220" name="TextBox 219">
            <a:extLst>
              <a:ext uri="{FF2B5EF4-FFF2-40B4-BE49-F238E27FC236}">
                <a16:creationId xmlns:a16="http://schemas.microsoft.com/office/drawing/2014/main" id="{126ABD8B-CDFD-4FB3-A4B2-3C2C8EF5EBB7}"/>
              </a:ext>
            </a:extLst>
          </p:cNvPr>
          <p:cNvSpPr txBox="1"/>
          <p:nvPr/>
        </p:nvSpPr>
        <p:spPr>
          <a:xfrm>
            <a:off x="667829" y="6404536"/>
            <a:ext cx="2210076" cy="563778"/>
          </a:xfrm>
          <a:prstGeom prst="rect">
            <a:avLst/>
          </a:prstGeom>
          <a:solidFill>
            <a:schemeClr val="accent1"/>
          </a:solidFill>
          <a:ln w="6350">
            <a:noFill/>
          </a:ln>
        </p:spPr>
        <p:txBody>
          <a:bodyPr wrap="square" lIns="149217" tIns="146220" rIns="149217" bIns="146220" rtlCol="0" anchor="ctr" anchorCtr="0">
            <a:noAutofit/>
          </a:bodyPr>
          <a:lstStyle/>
          <a:p>
            <a:pPr algn="ctr" defTabSz="932205">
              <a:defRPr/>
            </a:pPr>
            <a:r>
              <a:rPr lang="en-US" sz="1836" kern="0" dirty="0">
                <a:solidFill>
                  <a:srgbClr val="FFFFFF"/>
                </a:solidFill>
                <a:latin typeface="Segoe UI"/>
                <a:cs typeface="Segoe UI Semilight" panose="020B0402040204020203" pitchFamily="34" charset="0"/>
              </a:rPr>
              <a:t>master</a:t>
            </a:r>
            <a:br>
              <a:rPr lang="en-US" sz="1836" kern="0" dirty="0">
                <a:solidFill>
                  <a:srgbClr val="FFFFFF"/>
                </a:solidFill>
                <a:latin typeface="Segoe UI"/>
                <a:cs typeface="Segoe UI Semilight" panose="020B0402040204020203" pitchFamily="34" charset="0"/>
              </a:rPr>
            </a:br>
            <a:r>
              <a:rPr lang="en-US" sz="1836" kern="0" dirty="0">
                <a:solidFill>
                  <a:srgbClr val="FFFFFF"/>
                </a:solidFill>
                <a:latin typeface="Segoe UI"/>
                <a:cs typeface="Segoe UI Semilight" panose="020B0402040204020203" pitchFamily="34" charset="0"/>
              </a:rPr>
              <a:t>components</a:t>
            </a:r>
          </a:p>
        </p:txBody>
      </p:sp>
      <p:sp>
        <p:nvSpPr>
          <p:cNvPr id="221" name="TextBox 220">
            <a:extLst>
              <a:ext uri="{FF2B5EF4-FFF2-40B4-BE49-F238E27FC236}">
                <a16:creationId xmlns:a16="http://schemas.microsoft.com/office/drawing/2014/main" id="{6BD309D9-7F3E-4A73-A3B3-04C8BC405D20}"/>
              </a:ext>
            </a:extLst>
          </p:cNvPr>
          <p:cNvSpPr txBox="1"/>
          <p:nvPr/>
        </p:nvSpPr>
        <p:spPr>
          <a:xfrm>
            <a:off x="6199694" y="6417699"/>
            <a:ext cx="2210076" cy="536811"/>
          </a:xfrm>
          <a:prstGeom prst="rect">
            <a:avLst/>
          </a:prstGeom>
          <a:solidFill>
            <a:schemeClr val="accent1"/>
          </a:solidFill>
          <a:ln w="6350">
            <a:noFill/>
          </a:ln>
        </p:spPr>
        <p:txBody>
          <a:bodyPr wrap="square" lIns="149217" tIns="146220" rIns="149217" bIns="146220" rtlCol="0" anchor="ctr" anchorCtr="0">
            <a:noAutofit/>
          </a:bodyPr>
          <a:lstStyle/>
          <a:p>
            <a:pPr algn="ctr" defTabSz="932205">
              <a:defRPr/>
            </a:pPr>
            <a:r>
              <a:rPr lang="en-US" sz="1836" kern="0" dirty="0">
                <a:solidFill>
                  <a:srgbClr val="FFFFFF"/>
                </a:solidFill>
                <a:latin typeface="Segoe UI"/>
                <a:cs typeface="Segoe UI Semilight" panose="020B0402040204020203" pitchFamily="34" charset="0"/>
              </a:rPr>
              <a:t>node</a:t>
            </a:r>
            <a:br>
              <a:rPr lang="en-US" sz="1836" kern="0" dirty="0">
                <a:solidFill>
                  <a:srgbClr val="FFFFFF"/>
                </a:solidFill>
                <a:latin typeface="Segoe UI"/>
                <a:cs typeface="Segoe UI Semilight" panose="020B0402040204020203" pitchFamily="34" charset="0"/>
              </a:rPr>
            </a:br>
            <a:r>
              <a:rPr lang="en-US" sz="1836" kern="0" dirty="0">
                <a:solidFill>
                  <a:srgbClr val="FFFFFF"/>
                </a:solidFill>
                <a:latin typeface="Segoe UI"/>
                <a:cs typeface="Segoe UI Semilight" panose="020B0402040204020203" pitchFamily="34" charset="0"/>
              </a:rPr>
              <a:t>components</a:t>
            </a:r>
          </a:p>
        </p:txBody>
      </p:sp>
      <p:grpSp>
        <p:nvGrpSpPr>
          <p:cNvPr id="127" name="Group 126">
            <a:extLst>
              <a:ext uri="{FF2B5EF4-FFF2-40B4-BE49-F238E27FC236}">
                <a16:creationId xmlns:a16="http://schemas.microsoft.com/office/drawing/2014/main" id="{400E1541-4700-4E09-A40A-450955AFC760}"/>
              </a:ext>
            </a:extLst>
          </p:cNvPr>
          <p:cNvGrpSpPr/>
          <p:nvPr/>
        </p:nvGrpSpPr>
        <p:grpSpPr>
          <a:xfrm>
            <a:off x="1617967" y="2566701"/>
            <a:ext cx="3663149" cy="3756177"/>
            <a:chOff x="8765093" y="1981862"/>
            <a:chExt cx="2468880" cy="2468880"/>
          </a:xfrm>
        </p:grpSpPr>
        <p:sp>
          <p:nvSpPr>
            <p:cNvPr id="128" name="Rectangle: Rounded Corners 127">
              <a:extLst>
                <a:ext uri="{FF2B5EF4-FFF2-40B4-BE49-F238E27FC236}">
                  <a16:creationId xmlns:a16="http://schemas.microsoft.com/office/drawing/2014/main" id="{ACFCEB88-EBF0-4438-B316-7EA11EBC4FA6}"/>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129" name="Title 1">
              <a:extLst>
                <a:ext uri="{FF2B5EF4-FFF2-40B4-BE49-F238E27FC236}">
                  <a16:creationId xmlns:a16="http://schemas.microsoft.com/office/drawing/2014/main" id="{DB87367B-7D08-404F-9075-33AD7084FF69}"/>
                </a:ext>
              </a:extLst>
            </p:cNvPr>
            <p:cNvSpPr txBox="1">
              <a:spLocks/>
            </p:cNvSpPr>
            <p:nvPr/>
          </p:nvSpPr>
          <p:spPr>
            <a:xfrm>
              <a:off x="9160299" y="4208352"/>
              <a:ext cx="1989770" cy="1157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384">
                <a:lnSpc>
                  <a:spcPct val="100000"/>
                </a:lnSpc>
                <a:defRPr/>
              </a:pPr>
              <a:r>
                <a:rPr lang="en-US" sz="1122" spc="0" dirty="0">
                  <a:solidFill>
                    <a:srgbClr val="000000"/>
                  </a:solidFill>
                  <a:latin typeface="Segoe UI Semibold" panose="020B0702040204020203" pitchFamily="34" charset="0"/>
                  <a:cs typeface="Segoe UI Semibold" panose="020B0702040204020203" pitchFamily="34" charset="0"/>
                </a:rPr>
                <a:t>Azure managed control plane</a:t>
              </a:r>
            </a:p>
          </p:txBody>
        </p:sp>
        <p:grpSp>
          <p:nvGrpSpPr>
            <p:cNvPr id="130" name="Group 129">
              <a:extLst>
                <a:ext uri="{FF2B5EF4-FFF2-40B4-BE49-F238E27FC236}">
                  <a16:creationId xmlns:a16="http://schemas.microsoft.com/office/drawing/2014/main" id="{94171184-2376-4715-BB67-D33566A2549A}"/>
                </a:ext>
              </a:extLst>
            </p:cNvPr>
            <p:cNvGrpSpPr/>
            <p:nvPr/>
          </p:nvGrpSpPr>
          <p:grpSpPr>
            <a:xfrm>
              <a:off x="9162785" y="2570190"/>
              <a:ext cx="1673497" cy="1292225"/>
              <a:chOff x="9196711" y="2690054"/>
              <a:chExt cx="1673497" cy="1292225"/>
            </a:xfrm>
          </p:grpSpPr>
          <p:grpSp>
            <p:nvGrpSpPr>
              <p:cNvPr id="131" name="Group 4">
                <a:extLst>
                  <a:ext uri="{FF2B5EF4-FFF2-40B4-BE49-F238E27FC236}">
                    <a16:creationId xmlns:a16="http://schemas.microsoft.com/office/drawing/2014/main" id="{8710B92A-F06F-4567-BF1B-12430704081A}"/>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35" name="Freeform 5">
                  <a:extLst>
                    <a:ext uri="{FF2B5EF4-FFF2-40B4-BE49-F238E27FC236}">
                      <a16:creationId xmlns:a16="http://schemas.microsoft.com/office/drawing/2014/main" id="{2EBEA28A-6424-4495-AC93-C51C1A5A3FE5}"/>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sp>
              <p:nvSpPr>
                <p:cNvPr id="136" name="Freeform 6">
                  <a:extLst>
                    <a:ext uri="{FF2B5EF4-FFF2-40B4-BE49-F238E27FC236}">
                      <a16:creationId xmlns:a16="http://schemas.microsoft.com/office/drawing/2014/main" id="{3876DD55-4F5D-48E0-ACAE-0BA6388FDA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IN" sz="1836">
                    <a:solidFill>
                      <a:srgbClr val="505050"/>
                    </a:solidFill>
                    <a:latin typeface="Segoe UI"/>
                  </a:endParaRPr>
                </a:p>
              </p:txBody>
            </p:sp>
          </p:grpSp>
          <p:grpSp>
            <p:nvGrpSpPr>
              <p:cNvPr id="132" name="Group 131">
                <a:extLst>
                  <a:ext uri="{FF2B5EF4-FFF2-40B4-BE49-F238E27FC236}">
                    <a16:creationId xmlns:a16="http://schemas.microsoft.com/office/drawing/2014/main" id="{B53AB929-B7FC-44F0-ADEF-E4A846FA244B}"/>
                  </a:ext>
                </a:extLst>
              </p:cNvPr>
              <p:cNvGrpSpPr/>
              <p:nvPr/>
            </p:nvGrpSpPr>
            <p:grpSpPr>
              <a:xfrm>
                <a:off x="10267693" y="2983633"/>
                <a:ext cx="602515" cy="602515"/>
                <a:chOff x="7211505" y="4977353"/>
                <a:chExt cx="989814" cy="989814"/>
              </a:xfrm>
            </p:grpSpPr>
            <p:sp>
              <p:nvSpPr>
                <p:cNvPr id="133" name="Oval 132">
                  <a:extLst>
                    <a:ext uri="{FF2B5EF4-FFF2-40B4-BE49-F238E27FC236}">
                      <a16:creationId xmlns:a16="http://schemas.microsoft.com/office/drawing/2014/main" id="{ACF548EA-6F4F-400B-984D-E520B992CC6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Processing_E9F5" title="Icon of two interlocked gears">
                  <a:extLst>
                    <a:ext uri="{FF2B5EF4-FFF2-40B4-BE49-F238E27FC236}">
                      <a16:creationId xmlns:a16="http://schemas.microsoft.com/office/drawing/2014/main" id="{647B0BF5-0C55-4C46-8197-565156B5C72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spTree>
    <p:extLst>
      <p:ext uri="{BB962C8B-B14F-4D97-AF65-F5344CB8AC3E}">
        <p14:creationId xmlns:p14="http://schemas.microsoft.com/office/powerpoint/2010/main" val="123811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500"/>
                                  </p:stCondLst>
                                  <p:childTnLst>
                                    <p:set>
                                      <p:cBhvr>
                                        <p:cTn id="10" dur="1" fill="hold">
                                          <p:stCondLst>
                                            <p:cond delay="0"/>
                                          </p:stCondLst>
                                        </p:cTn>
                                        <p:tgtEl>
                                          <p:spTgt spid="220"/>
                                        </p:tgtEl>
                                        <p:attrNameLst>
                                          <p:attrName>style.visibility</p:attrName>
                                        </p:attrNameLst>
                                      </p:cBhvr>
                                      <p:to>
                                        <p:strVal val="visible"/>
                                      </p:to>
                                    </p:set>
                                    <p:animEffect transition="in" filter="fade">
                                      <p:cBhvr>
                                        <p:cTn id="11" dur="1000"/>
                                        <p:tgtEl>
                                          <p:spTgt spid="220"/>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21"/>
                                        </p:tgtEl>
                                        <p:attrNameLst>
                                          <p:attrName>style.visibility</p:attrName>
                                        </p:attrNameLst>
                                      </p:cBhvr>
                                      <p:to>
                                        <p:strVal val="visible"/>
                                      </p:to>
                                    </p:set>
                                    <p:animEffect transition="in" filter="fade">
                                      <p:cBhvr>
                                        <p:cTn id="14" dur="1000"/>
                                        <p:tgtEl>
                                          <p:spTgt spid="22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250"/>
                                  </p:stCondLst>
                                  <p:childTnLst>
                                    <p:set>
                                      <p:cBhvr>
                                        <p:cTn id="18" dur="1" fill="hold">
                                          <p:stCondLst>
                                            <p:cond delay="0"/>
                                          </p:stCondLst>
                                        </p:cTn>
                                        <p:tgtEl>
                                          <p:spTgt spid="127"/>
                                        </p:tgtEl>
                                        <p:attrNameLst>
                                          <p:attrName>style.visibility</p:attrName>
                                        </p:attrNameLst>
                                      </p:cBhvr>
                                      <p:to>
                                        <p:strVal val="visible"/>
                                      </p:to>
                                    </p:set>
                                    <p:anim calcmode="lin" valueType="num">
                                      <p:cBhvr>
                                        <p:cTn id="19" dur="1000" fill="hold"/>
                                        <p:tgtEl>
                                          <p:spTgt spid="127"/>
                                        </p:tgtEl>
                                        <p:attrNameLst>
                                          <p:attrName>ppt_w</p:attrName>
                                        </p:attrNameLst>
                                      </p:cBhvr>
                                      <p:tavLst>
                                        <p:tav tm="0">
                                          <p:val>
                                            <p:fltVal val="0"/>
                                          </p:val>
                                        </p:tav>
                                        <p:tav tm="100000">
                                          <p:val>
                                            <p:strVal val="#ppt_w"/>
                                          </p:val>
                                        </p:tav>
                                      </p:tavLst>
                                    </p:anim>
                                    <p:anim calcmode="lin" valueType="num">
                                      <p:cBhvr>
                                        <p:cTn id="20" dur="1000" fill="hold"/>
                                        <p:tgtEl>
                                          <p:spTgt spid="127"/>
                                        </p:tgtEl>
                                        <p:attrNameLst>
                                          <p:attrName>ppt_h</p:attrName>
                                        </p:attrNameLst>
                                      </p:cBhvr>
                                      <p:tavLst>
                                        <p:tav tm="0">
                                          <p:val>
                                            <p:fltVal val="0"/>
                                          </p:val>
                                        </p:tav>
                                        <p:tav tm="100000">
                                          <p:val>
                                            <p:strVal val="#ppt_h"/>
                                          </p:val>
                                        </p:tav>
                                      </p:tavLst>
                                    </p:anim>
                                    <p:animEffect transition="in" filter="fade">
                                      <p:cBhvr>
                                        <p:cTn id="21"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p:bldP spid="2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632779"/>
            <a:ext cx="11533187" cy="411162"/>
          </a:xfrm>
        </p:spPr>
        <p:txBody>
          <a:bodyPr/>
          <a:lstStyle/>
          <a:p>
            <a:r>
              <a:rPr lang="en-US"/>
              <a:t>How managed Azure Kubernetes Service works</a:t>
            </a:r>
            <a:endParaRPr lang="en-US">
              <a:solidFill>
                <a:srgbClr val="0078D4"/>
              </a:solidFill>
            </a:endParaRPr>
          </a:p>
        </p:txBody>
      </p:sp>
      <p:cxnSp>
        <p:nvCxnSpPr>
          <p:cNvPr id="35" name="Straight Connector 34">
            <a:extLst>
              <a:ext uri="{FF2B5EF4-FFF2-40B4-BE49-F238E27FC236}">
                <a16:creationId xmlns:a16="http://schemas.microsoft.com/office/drawing/2014/main" id="{51A5D4CB-2DA0-4874-9EF9-0867CA6A7969}"/>
              </a:ext>
            </a:extLst>
          </p:cNvPr>
          <p:cNvCxnSpPr>
            <a:cxnSpLocks/>
          </p:cNvCxnSpPr>
          <p:nvPr/>
        </p:nvCxnSpPr>
        <p:spPr>
          <a:xfrm>
            <a:off x="4064000" y="1886857"/>
            <a:ext cx="0" cy="4809067"/>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6" name="Title 16">
            <a:extLst>
              <a:ext uri="{FF2B5EF4-FFF2-40B4-BE49-F238E27FC236}">
                <a16:creationId xmlns:a16="http://schemas.microsoft.com/office/drawing/2014/main" id="{6B94E1CC-F802-43C4-85F7-429E9D53FACB}"/>
              </a:ext>
            </a:extLst>
          </p:cNvPr>
          <p:cNvSpPr txBox="1">
            <a:spLocks/>
          </p:cNvSpPr>
          <p:nvPr/>
        </p:nvSpPr>
        <p:spPr>
          <a:xfrm>
            <a:off x="465138" y="2006209"/>
            <a:ext cx="3326789"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grpSp>
        <p:nvGrpSpPr>
          <p:cNvPr id="187" name="Group 186">
            <a:extLst>
              <a:ext uri="{FF2B5EF4-FFF2-40B4-BE49-F238E27FC236}">
                <a16:creationId xmlns:a16="http://schemas.microsoft.com/office/drawing/2014/main" id="{3FD6991F-CDF6-4C31-8D9C-F73D2AA80E48}"/>
              </a:ext>
            </a:extLst>
          </p:cNvPr>
          <p:cNvGrpSpPr/>
          <p:nvPr/>
        </p:nvGrpSpPr>
        <p:grpSpPr>
          <a:xfrm>
            <a:off x="8765093" y="1977817"/>
            <a:ext cx="2468880" cy="2468880"/>
            <a:chOff x="8765093" y="1977817"/>
            <a:chExt cx="2468880" cy="2468880"/>
          </a:xfrm>
        </p:grpSpPr>
        <p:sp>
          <p:nvSpPr>
            <p:cNvPr id="188" name="Rectangle: Rounded Corners 187">
              <a:extLst>
                <a:ext uri="{FF2B5EF4-FFF2-40B4-BE49-F238E27FC236}">
                  <a16:creationId xmlns:a16="http://schemas.microsoft.com/office/drawing/2014/main" id="{FE7701FB-6964-414F-9FDD-DE29050B5B25}"/>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89" name="Group 188">
              <a:extLst>
                <a:ext uri="{FF2B5EF4-FFF2-40B4-BE49-F238E27FC236}">
                  <a16:creationId xmlns:a16="http://schemas.microsoft.com/office/drawing/2014/main" id="{7D8E0B41-4196-41F0-8012-9E6D15F9F3E7}"/>
                </a:ext>
              </a:extLst>
            </p:cNvPr>
            <p:cNvGrpSpPr/>
            <p:nvPr/>
          </p:nvGrpSpPr>
          <p:grpSpPr>
            <a:xfrm>
              <a:off x="8993428" y="2197592"/>
              <a:ext cx="2012210" cy="1990003"/>
              <a:chOff x="8909291" y="2017575"/>
              <a:chExt cx="2012210" cy="1990003"/>
            </a:xfrm>
          </p:grpSpPr>
          <p:grpSp>
            <p:nvGrpSpPr>
              <p:cNvPr id="190" name="Group 189">
                <a:extLst>
                  <a:ext uri="{FF2B5EF4-FFF2-40B4-BE49-F238E27FC236}">
                    <a16:creationId xmlns:a16="http://schemas.microsoft.com/office/drawing/2014/main" id="{9645B36E-1927-4EFB-A7CF-4B5AD78F9EAC}"/>
                  </a:ext>
                </a:extLst>
              </p:cNvPr>
              <p:cNvGrpSpPr/>
              <p:nvPr/>
            </p:nvGrpSpPr>
            <p:grpSpPr>
              <a:xfrm>
                <a:off x="8919965" y="2284216"/>
                <a:ext cx="1990863" cy="1723362"/>
                <a:chOff x="8954154" y="2284216"/>
                <a:chExt cx="1990863" cy="1723362"/>
              </a:xfrm>
            </p:grpSpPr>
            <p:grpSp>
              <p:nvGrpSpPr>
                <p:cNvPr id="192" name="Group 191">
                  <a:extLst>
                    <a:ext uri="{FF2B5EF4-FFF2-40B4-BE49-F238E27FC236}">
                      <a16:creationId xmlns:a16="http://schemas.microsoft.com/office/drawing/2014/main" id="{2D724157-239C-44DE-84A8-CEC46BA7FCF6}"/>
                    </a:ext>
                  </a:extLst>
                </p:cNvPr>
                <p:cNvGrpSpPr/>
                <p:nvPr/>
              </p:nvGrpSpPr>
              <p:grpSpPr>
                <a:xfrm>
                  <a:off x="8954154" y="2404118"/>
                  <a:ext cx="601487" cy="703174"/>
                  <a:chOff x="5225756" y="3078294"/>
                  <a:chExt cx="601487" cy="703174"/>
                </a:xfrm>
              </p:grpSpPr>
              <p:sp>
                <p:nvSpPr>
                  <p:cNvPr id="209" name="Title 1">
                    <a:extLst>
                      <a:ext uri="{FF2B5EF4-FFF2-40B4-BE49-F238E27FC236}">
                        <a16:creationId xmlns:a16="http://schemas.microsoft.com/office/drawing/2014/main" id="{4B8B32E8-A0D3-4D03-AF63-086C53447066}"/>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10" name="Rectangle: Rounded Corners 209">
                    <a:extLst>
                      <a:ext uri="{FF2B5EF4-FFF2-40B4-BE49-F238E27FC236}">
                        <a16:creationId xmlns:a16="http://schemas.microsoft.com/office/drawing/2014/main" id="{147B6CAC-98EB-4B8D-929B-F988CAA3DAA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1" name="plug" title="Icon of a power plug showing an A to B connection">
                    <a:extLst>
                      <a:ext uri="{FF2B5EF4-FFF2-40B4-BE49-F238E27FC236}">
                        <a16:creationId xmlns:a16="http://schemas.microsoft.com/office/drawing/2014/main" id="{D4AB5C47-5FC0-4F4F-B2E1-6514F51036B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3" name="Group 192">
                  <a:extLst>
                    <a:ext uri="{FF2B5EF4-FFF2-40B4-BE49-F238E27FC236}">
                      <a16:creationId xmlns:a16="http://schemas.microsoft.com/office/drawing/2014/main" id="{47B704C1-8C18-457B-9B3F-D4E7C37A5234}"/>
                    </a:ext>
                  </a:extLst>
                </p:cNvPr>
                <p:cNvGrpSpPr/>
                <p:nvPr/>
              </p:nvGrpSpPr>
              <p:grpSpPr>
                <a:xfrm>
                  <a:off x="9648842" y="3181294"/>
                  <a:ext cx="601487" cy="826284"/>
                  <a:chOff x="5175257" y="3960674"/>
                  <a:chExt cx="601487" cy="826284"/>
                </a:xfrm>
              </p:grpSpPr>
              <p:sp>
                <p:nvSpPr>
                  <p:cNvPr id="206" name="Title 1">
                    <a:extLst>
                      <a:ext uri="{FF2B5EF4-FFF2-40B4-BE49-F238E27FC236}">
                        <a16:creationId xmlns:a16="http://schemas.microsoft.com/office/drawing/2014/main" id="{7220CB82-B305-4C28-8472-851FC01DB5B9}"/>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207" name="Rectangle: Rounded Corners 206">
                    <a:extLst>
                      <a:ext uri="{FF2B5EF4-FFF2-40B4-BE49-F238E27FC236}">
                        <a16:creationId xmlns:a16="http://schemas.microsoft.com/office/drawing/2014/main" id="{D1585720-AABA-4A8E-8706-E828366589C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8" name="remote" title="Icon of a remote control">
                    <a:extLst>
                      <a:ext uri="{FF2B5EF4-FFF2-40B4-BE49-F238E27FC236}">
                        <a16:creationId xmlns:a16="http://schemas.microsoft.com/office/drawing/2014/main" id="{C0876A93-D3F8-4941-9AAB-C2A705A1D1C4}"/>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AF1CB730-7E57-406A-A91D-50A7B847315E}"/>
                    </a:ext>
                  </a:extLst>
                </p:cNvPr>
                <p:cNvGrpSpPr/>
                <p:nvPr/>
              </p:nvGrpSpPr>
              <p:grpSpPr>
                <a:xfrm>
                  <a:off x="8954154" y="3304404"/>
                  <a:ext cx="601487" cy="703174"/>
                  <a:chOff x="6300176" y="4082594"/>
                  <a:chExt cx="601487" cy="703174"/>
                </a:xfrm>
              </p:grpSpPr>
              <p:sp>
                <p:nvSpPr>
                  <p:cNvPr id="203" name="Title 1">
                    <a:extLst>
                      <a:ext uri="{FF2B5EF4-FFF2-40B4-BE49-F238E27FC236}">
                        <a16:creationId xmlns:a16="http://schemas.microsoft.com/office/drawing/2014/main" id="{D4DB5BA0-2E46-4EE3-8387-1379D911AE84}"/>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04" name="Rectangle: Rounded Corners 203">
                    <a:extLst>
                      <a:ext uri="{FF2B5EF4-FFF2-40B4-BE49-F238E27FC236}">
                        <a16:creationId xmlns:a16="http://schemas.microsoft.com/office/drawing/2014/main" id="{7F8D0C01-B3A3-47B7-92C8-75EB3387EA78}"/>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Calendar" title="Icon of a calendar">
                    <a:extLst>
                      <a:ext uri="{FF2B5EF4-FFF2-40B4-BE49-F238E27FC236}">
                        <a16:creationId xmlns:a16="http://schemas.microsoft.com/office/drawing/2014/main" id="{9BB43036-DAD6-4813-8834-C410BA2B213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B2DC289-FCC5-4EF5-A6B2-FF101FA0FB10}"/>
                    </a:ext>
                  </a:extLst>
                </p:cNvPr>
                <p:cNvGrpSpPr/>
                <p:nvPr/>
              </p:nvGrpSpPr>
              <p:grpSpPr>
                <a:xfrm>
                  <a:off x="9684409" y="2284216"/>
                  <a:ext cx="530352" cy="823076"/>
                  <a:chOff x="9663646" y="2378342"/>
                  <a:chExt cx="530352" cy="823076"/>
                </a:xfrm>
              </p:grpSpPr>
              <p:sp>
                <p:nvSpPr>
                  <p:cNvPr id="200" name="Rectangle: Rounded Corners 199">
                    <a:extLst>
                      <a:ext uri="{FF2B5EF4-FFF2-40B4-BE49-F238E27FC236}">
                        <a16:creationId xmlns:a16="http://schemas.microsoft.com/office/drawing/2014/main" id="{B6C53FD1-D9FA-4E0A-A655-6097D4032624}"/>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Database_EFC7" title="Icon of a cylinder">
                    <a:extLst>
                      <a:ext uri="{FF2B5EF4-FFF2-40B4-BE49-F238E27FC236}">
                        <a16:creationId xmlns:a16="http://schemas.microsoft.com/office/drawing/2014/main" id="{EAA9E05F-091C-46F9-8B89-E278DCE5E7D5}"/>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Title 1">
                    <a:extLst>
                      <a:ext uri="{FF2B5EF4-FFF2-40B4-BE49-F238E27FC236}">
                        <a16:creationId xmlns:a16="http://schemas.microsoft.com/office/drawing/2014/main" id="{1968AB74-4A7B-4F13-BB5E-0CBD127AD6C9}"/>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196" name="Group 195">
                  <a:extLst>
                    <a:ext uri="{FF2B5EF4-FFF2-40B4-BE49-F238E27FC236}">
                      <a16:creationId xmlns:a16="http://schemas.microsoft.com/office/drawing/2014/main" id="{3CA0F691-AC07-4869-BC4C-F9B889C3C23C}"/>
                    </a:ext>
                  </a:extLst>
                </p:cNvPr>
                <p:cNvGrpSpPr/>
                <p:nvPr/>
              </p:nvGrpSpPr>
              <p:grpSpPr>
                <a:xfrm>
                  <a:off x="10343530" y="3181294"/>
                  <a:ext cx="601487" cy="826284"/>
                  <a:chOff x="10426657" y="3383175"/>
                  <a:chExt cx="601487" cy="826284"/>
                </a:xfrm>
              </p:grpSpPr>
              <p:sp>
                <p:nvSpPr>
                  <p:cNvPr id="197" name="Title 1">
                    <a:extLst>
                      <a:ext uri="{FF2B5EF4-FFF2-40B4-BE49-F238E27FC236}">
                        <a16:creationId xmlns:a16="http://schemas.microsoft.com/office/drawing/2014/main" id="{7F044CAA-C945-4F10-81AC-468890A00A32}"/>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98" name="Rectangle: Rounded Corners 197">
                    <a:extLst>
                      <a:ext uri="{FF2B5EF4-FFF2-40B4-BE49-F238E27FC236}">
                        <a16:creationId xmlns:a16="http://schemas.microsoft.com/office/drawing/2014/main" id="{1C7B8029-7808-4E7C-9188-17103BA3BE60}"/>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9" name="Freeform 13" title="Icon of a cloud">
                    <a:extLst>
                      <a:ext uri="{FF2B5EF4-FFF2-40B4-BE49-F238E27FC236}">
                        <a16:creationId xmlns:a16="http://schemas.microsoft.com/office/drawing/2014/main" id="{4F09B2FD-5C78-4F90-BA9F-E4A4BF8599CC}"/>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1" name="Title 1">
                <a:extLst>
                  <a:ext uri="{FF2B5EF4-FFF2-40B4-BE49-F238E27FC236}">
                    <a16:creationId xmlns:a16="http://schemas.microsoft.com/office/drawing/2014/main" id="{CF32FE30-090F-49FB-A35E-1EE5E61063A8}"/>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212" name="Group 211">
            <a:extLst>
              <a:ext uri="{FF2B5EF4-FFF2-40B4-BE49-F238E27FC236}">
                <a16:creationId xmlns:a16="http://schemas.microsoft.com/office/drawing/2014/main" id="{CFFEE991-FD11-47D6-9979-765C1E6FAA26}"/>
              </a:ext>
            </a:extLst>
          </p:cNvPr>
          <p:cNvGrpSpPr/>
          <p:nvPr/>
        </p:nvGrpSpPr>
        <p:grpSpPr>
          <a:xfrm>
            <a:off x="4934024" y="4903616"/>
            <a:ext cx="6299946" cy="1167656"/>
            <a:chOff x="4934024" y="4903616"/>
            <a:chExt cx="6299946" cy="1167656"/>
          </a:xfrm>
        </p:grpSpPr>
        <p:sp>
          <p:nvSpPr>
            <p:cNvPr id="213" name="Rectangle: Rounded Corners 212">
              <a:extLst>
                <a:ext uri="{FF2B5EF4-FFF2-40B4-BE49-F238E27FC236}">
                  <a16:creationId xmlns:a16="http://schemas.microsoft.com/office/drawing/2014/main" id="{31051691-762C-4916-8A31-CD068F8E166F}"/>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4" name="Title 1">
              <a:extLst>
                <a:ext uri="{FF2B5EF4-FFF2-40B4-BE49-F238E27FC236}">
                  <a16:creationId xmlns:a16="http://schemas.microsoft.com/office/drawing/2014/main" id="{2DD2E4D8-6AEF-4681-A077-70BE757EB613}"/>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215" name="Group 214">
            <a:extLst>
              <a:ext uri="{FF2B5EF4-FFF2-40B4-BE49-F238E27FC236}">
                <a16:creationId xmlns:a16="http://schemas.microsoft.com/office/drawing/2014/main" id="{90F075A9-4475-48AA-896F-001A259EF15D}"/>
              </a:ext>
            </a:extLst>
          </p:cNvPr>
          <p:cNvGrpSpPr/>
          <p:nvPr/>
        </p:nvGrpSpPr>
        <p:grpSpPr>
          <a:xfrm>
            <a:off x="5859422" y="2288913"/>
            <a:ext cx="822960" cy="1338869"/>
            <a:chOff x="5859422" y="2288913"/>
            <a:chExt cx="822960" cy="1338869"/>
          </a:xfrm>
        </p:grpSpPr>
        <p:sp>
          <p:nvSpPr>
            <p:cNvPr id="216" name="Title 1">
              <a:extLst>
                <a:ext uri="{FF2B5EF4-FFF2-40B4-BE49-F238E27FC236}">
                  <a16:creationId xmlns:a16="http://schemas.microsoft.com/office/drawing/2014/main" id="{75686685-2D6B-46AE-921C-F5268F304968}"/>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217" name="Rectangle: Rounded Corners 216">
              <a:extLst>
                <a:ext uri="{FF2B5EF4-FFF2-40B4-BE49-F238E27FC236}">
                  <a16:creationId xmlns:a16="http://schemas.microsoft.com/office/drawing/2014/main" id="{93B2AA4B-BD7D-46EB-8CA4-E882ED72561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8" name="CRMArticles_EFF5" title="Icon of two documents stacked together with writing on them">
              <a:extLst>
                <a:ext uri="{FF2B5EF4-FFF2-40B4-BE49-F238E27FC236}">
                  <a16:creationId xmlns:a16="http://schemas.microsoft.com/office/drawing/2014/main" id="{62B3157E-2A47-4283-BC04-1CD5A77685CD}"/>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970B63B-8293-4EE7-A0F9-BB8616CB74C3}"/>
              </a:ext>
            </a:extLst>
          </p:cNvPr>
          <p:cNvGrpSpPr/>
          <p:nvPr/>
        </p:nvGrpSpPr>
        <p:grpSpPr>
          <a:xfrm>
            <a:off x="4934024" y="2596690"/>
            <a:ext cx="822960" cy="1031092"/>
            <a:chOff x="4934024" y="2596690"/>
            <a:chExt cx="822960" cy="1031092"/>
          </a:xfrm>
        </p:grpSpPr>
        <p:sp>
          <p:nvSpPr>
            <p:cNvPr id="220" name="Title 1">
              <a:extLst>
                <a:ext uri="{FF2B5EF4-FFF2-40B4-BE49-F238E27FC236}">
                  <a16:creationId xmlns:a16="http://schemas.microsoft.com/office/drawing/2014/main" id="{68E4B959-AC64-462C-A6BB-F0C3B8910363}"/>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221" name="Rectangle: Rounded Corners 220">
              <a:extLst>
                <a:ext uri="{FF2B5EF4-FFF2-40B4-BE49-F238E27FC236}">
                  <a16:creationId xmlns:a16="http://schemas.microsoft.com/office/drawing/2014/main" id="{835D91DF-0612-487D-8585-816AD32638D1}"/>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2" name="people_4" title="Icon of a person">
              <a:extLst>
                <a:ext uri="{FF2B5EF4-FFF2-40B4-BE49-F238E27FC236}">
                  <a16:creationId xmlns:a16="http://schemas.microsoft.com/office/drawing/2014/main" id="{CD9F8C59-C7F8-4E6E-8153-0BE9857576AC}"/>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23" name="Straight Arrow Connector 222">
            <a:extLst>
              <a:ext uri="{FF2B5EF4-FFF2-40B4-BE49-F238E27FC236}">
                <a16:creationId xmlns:a16="http://schemas.microsoft.com/office/drawing/2014/main" id="{61E33546-9E20-4621-BABD-DB8F48879CFD}"/>
              </a:ext>
            </a:extLst>
          </p:cNvPr>
          <p:cNvCxnSpPr>
            <a:cxnSpLocks/>
            <a:stCxn id="217" idx="3"/>
            <a:endCxn id="269" idx="1"/>
          </p:cNvCxnSpPr>
          <p:nvPr/>
        </p:nvCxnSpPr>
        <p:spPr>
          <a:xfrm>
            <a:off x="6682382"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BB2096A3-EDD6-484A-887B-543DF5608508}"/>
              </a:ext>
            </a:extLst>
          </p:cNvPr>
          <p:cNvCxnSpPr>
            <a:cxnSpLocks/>
            <a:stCxn id="269" idx="3"/>
            <a:endCxn id="276" idx="1"/>
          </p:cNvCxnSpPr>
          <p:nvPr/>
        </p:nvCxnSpPr>
        <p:spPr>
          <a:xfrm>
            <a:off x="8134440"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F1F5A5D6-EFBB-432A-8A83-6E2AA4F3B9A6}"/>
              </a:ext>
            </a:extLst>
          </p:cNvPr>
          <p:cNvGrpSpPr/>
          <p:nvPr/>
        </p:nvGrpSpPr>
        <p:grpSpPr>
          <a:xfrm>
            <a:off x="5106274" y="5228502"/>
            <a:ext cx="968156" cy="719981"/>
            <a:chOff x="4931506" y="5768408"/>
            <a:chExt cx="968156" cy="719981"/>
          </a:xfrm>
        </p:grpSpPr>
        <p:sp>
          <p:nvSpPr>
            <p:cNvPr id="226" name="Rectangle: Rounded Corners 225">
              <a:extLst>
                <a:ext uri="{FF2B5EF4-FFF2-40B4-BE49-F238E27FC236}">
                  <a16:creationId xmlns:a16="http://schemas.microsoft.com/office/drawing/2014/main" id="{FEC324F7-0487-48B2-8123-3D78A843C046}"/>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C492335A-EAFF-4D6E-9889-2D38F92D298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28" name="Title 1">
              <a:extLst>
                <a:ext uri="{FF2B5EF4-FFF2-40B4-BE49-F238E27FC236}">
                  <a16:creationId xmlns:a16="http://schemas.microsoft.com/office/drawing/2014/main" id="{D478C743-BC87-43C4-B632-8C354B418C6E}"/>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29" name="Group 228">
              <a:extLst>
                <a:ext uri="{FF2B5EF4-FFF2-40B4-BE49-F238E27FC236}">
                  <a16:creationId xmlns:a16="http://schemas.microsoft.com/office/drawing/2014/main" id="{11A63ECF-8E68-4CF1-9CA7-1D0EF482EB26}"/>
                </a:ext>
              </a:extLst>
            </p:cNvPr>
            <p:cNvGrpSpPr/>
            <p:nvPr/>
          </p:nvGrpSpPr>
          <p:grpSpPr>
            <a:xfrm>
              <a:off x="5078564" y="6178579"/>
              <a:ext cx="674040" cy="200439"/>
              <a:chOff x="8773830" y="4177977"/>
              <a:chExt cx="757312" cy="225202"/>
            </a:xfrm>
          </p:grpSpPr>
          <p:sp>
            <p:nvSpPr>
              <p:cNvPr id="230" name="Freeform: Shape 229">
                <a:extLst>
                  <a:ext uri="{FF2B5EF4-FFF2-40B4-BE49-F238E27FC236}">
                    <a16:creationId xmlns:a16="http://schemas.microsoft.com/office/drawing/2014/main" id="{AE861D72-8C73-43A4-99FC-91FF4C5D7C8F}"/>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201783F9-5BF0-4672-8133-E84DBAC3E65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C4D300E0-D888-4A88-BDA4-C79C05B68F7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33" name="Group 232">
            <a:extLst>
              <a:ext uri="{FF2B5EF4-FFF2-40B4-BE49-F238E27FC236}">
                <a16:creationId xmlns:a16="http://schemas.microsoft.com/office/drawing/2014/main" id="{EB6A86D5-DF0D-4B50-8DBE-941F316D5E76}"/>
              </a:ext>
            </a:extLst>
          </p:cNvPr>
          <p:cNvGrpSpPr/>
          <p:nvPr/>
        </p:nvGrpSpPr>
        <p:grpSpPr>
          <a:xfrm>
            <a:off x="6353097" y="5228502"/>
            <a:ext cx="968156" cy="719981"/>
            <a:chOff x="4931506" y="5768408"/>
            <a:chExt cx="968156" cy="719981"/>
          </a:xfrm>
        </p:grpSpPr>
        <p:sp>
          <p:nvSpPr>
            <p:cNvPr id="234" name="Rectangle: Rounded Corners 233">
              <a:extLst>
                <a:ext uri="{FF2B5EF4-FFF2-40B4-BE49-F238E27FC236}">
                  <a16:creationId xmlns:a16="http://schemas.microsoft.com/office/drawing/2014/main" id="{E7FE48FA-E7F0-4A7C-BC12-EE340A019F51}"/>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5" name="Title 1">
              <a:extLst>
                <a:ext uri="{FF2B5EF4-FFF2-40B4-BE49-F238E27FC236}">
                  <a16:creationId xmlns:a16="http://schemas.microsoft.com/office/drawing/2014/main" id="{7235E263-0B9B-4636-92EC-39EFDEB7FB0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36" name="Title 1">
              <a:extLst>
                <a:ext uri="{FF2B5EF4-FFF2-40B4-BE49-F238E27FC236}">
                  <a16:creationId xmlns:a16="http://schemas.microsoft.com/office/drawing/2014/main" id="{762961BF-AA8C-467F-AACB-02F73EF74BE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37" name="Group 236">
              <a:extLst>
                <a:ext uri="{FF2B5EF4-FFF2-40B4-BE49-F238E27FC236}">
                  <a16:creationId xmlns:a16="http://schemas.microsoft.com/office/drawing/2014/main" id="{D2BC3D07-954F-44AF-A0A0-0234917724A1}"/>
                </a:ext>
              </a:extLst>
            </p:cNvPr>
            <p:cNvGrpSpPr/>
            <p:nvPr/>
          </p:nvGrpSpPr>
          <p:grpSpPr>
            <a:xfrm>
              <a:off x="5078564" y="6178579"/>
              <a:ext cx="674040" cy="200439"/>
              <a:chOff x="8773830" y="4177977"/>
              <a:chExt cx="757312" cy="225202"/>
            </a:xfrm>
          </p:grpSpPr>
          <p:sp>
            <p:nvSpPr>
              <p:cNvPr id="238" name="Freeform: Shape 237">
                <a:extLst>
                  <a:ext uri="{FF2B5EF4-FFF2-40B4-BE49-F238E27FC236}">
                    <a16:creationId xmlns:a16="http://schemas.microsoft.com/office/drawing/2014/main" id="{1F535978-8142-45C0-88A4-A7FBD093524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74C53430-E281-4508-9153-E2E485B227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4B22734B-3673-44A8-8E8D-21E8C362835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CABE06F6-A812-4CE5-867E-524F4A988FB0}"/>
              </a:ext>
            </a:extLst>
          </p:cNvPr>
          <p:cNvGrpSpPr/>
          <p:nvPr/>
        </p:nvGrpSpPr>
        <p:grpSpPr>
          <a:xfrm>
            <a:off x="7599920" y="5228502"/>
            <a:ext cx="968156" cy="719981"/>
            <a:chOff x="4931506" y="5768408"/>
            <a:chExt cx="968156" cy="719981"/>
          </a:xfrm>
        </p:grpSpPr>
        <p:sp>
          <p:nvSpPr>
            <p:cNvPr id="242" name="Rectangle: Rounded Corners 241">
              <a:extLst>
                <a:ext uri="{FF2B5EF4-FFF2-40B4-BE49-F238E27FC236}">
                  <a16:creationId xmlns:a16="http://schemas.microsoft.com/office/drawing/2014/main" id="{B6FDE03D-65AF-4B3C-BE07-B9A4D7E838C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3" name="Title 1">
              <a:extLst>
                <a:ext uri="{FF2B5EF4-FFF2-40B4-BE49-F238E27FC236}">
                  <a16:creationId xmlns:a16="http://schemas.microsoft.com/office/drawing/2014/main" id="{03F850A9-8148-455B-8F28-3C2C762D9014}"/>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44" name="Title 1">
              <a:extLst>
                <a:ext uri="{FF2B5EF4-FFF2-40B4-BE49-F238E27FC236}">
                  <a16:creationId xmlns:a16="http://schemas.microsoft.com/office/drawing/2014/main" id="{F1925F3A-8D3E-44EF-BA62-7C4A4A1AEFB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45" name="Group 244">
              <a:extLst>
                <a:ext uri="{FF2B5EF4-FFF2-40B4-BE49-F238E27FC236}">
                  <a16:creationId xmlns:a16="http://schemas.microsoft.com/office/drawing/2014/main" id="{359B13B5-358F-4706-8D3F-FD706120B1DF}"/>
                </a:ext>
              </a:extLst>
            </p:cNvPr>
            <p:cNvGrpSpPr/>
            <p:nvPr/>
          </p:nvGrpSpPr>
          <p:grpSpPr>
            <a:xfrm>
              <a:off x="5078564" y="6178579"/>
              <a:ext cx="674040" cy="200439"/>
              <a:chOff x="8773830" y="4177977"/>
              <a:chExt cx="757312" cy="225202"/>
            </a:xfrm>
          </p:grpSpPr>
          <p:sp>
            <p:nvSpPr>
              <p:cNvPr id="246" name="Freeform: Shape 245">
                <a:extLst>
                  <a:ext uri="{FF2B5EF4-FFF2-40B4-BE49-F238E27FC236}">
                    <a16:creationId xmlns:a16="http://schemas.microsoft.com/office/drawing/2014/main" id="{460FE019-49FB-4061-8F09-1C72179FF60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679378B-AD03-4BD6-AC75-7A0825A7A05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F60E7807-83AC-422A-9365-BE1123B9CED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9" name="Group 248">
            <a:extLst>
              <a:ext uri="{FF2B5EF4-FFF2-40B4-BE49-F238E27FC236}">
                <a16:creationId xmlns:a16="http://schemas.microsoft.com/office/drawing/2014/main" id="{C93A8A57-49E8-4FA2-91CF-85748DC5FE17}"/>
              </a:ext>
            </a:extLst>
          </p:cNvPr>
          <p:cNvGrpSpPr/>
          <p:nvPr/>
        </p:nvGrpSpPr>
        <p:grpSpPr>
          <a:xfrm>
            <a:off x="8846743" y="5228502"/>
            <a:ext cx="968156" cy="719981"/>
            <a:chOff x="4931506" y="5768408"/>
            <a:chExt cx="968156" cy="719981"/>
          </a:xfrm>
        </p:grpSpPr>
        <p:sp>
          <p:nvSpPr>
            <p:cNvPr id="250" name="Rectangle: Rounded Corners 249">
              <a:extLst>
                <a:ext uri="{FF2B5EF4-FFF2-40B4-BE49-F238E27FC236}">
                  <a16:creationId xmlns:a16="http://schemas.microsoft.com/office/drawing/2014/main" id="{0C57FF8A-D950-4AB9-96BF-A8887DEEB8EF}"/>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1" name="Title 1">
              <a:extLst>
                <a:ext uri="{FF2B5EF4-FFF2-40B4-BE49-F238E27FC236}">
                  <a16:creationId xmlns:a16="http://schemas.microsoft.com/office/drawing/2014/main" id="{1124B48F-2670-41BC-8DB0-C32AACA1D6E9}"/>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52" name="Title 1">
              <a:extLst>
                <a:ext uri="{FF2B5EF4-FFF2-40B4-BE49-F238E27FC236}">
                  <a16:creationId xmlns:a16="http://schemas.microsoft.com/office/drawing/2014/main" id="{83CE0591-627F-4E75-AD6B-71E39BFC4F23}"/>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53" name="Group 252">
              <a:extLst>
                <a:ext uri="{FF2B5EF4-FFF2-40B4-BE49-F238E27FC236}">
                  <a16:creationId xmlns:a16="http://schemas.microsoft.com/office/drawing/2014/main" id="{E6E8D472-48AB-4A30-AC34-6085E609AEB1}"/>
                </a:ext>
              </a:extLst>
            </p:cNvPr>
            <p:cNvGrpSpPr/>
            <p:nvPr/>
          </p:nvGrpSpPr>
          <p:grpSpPr>
            <a:xfrm>
              <a:off x="5078564" y="6178579"/>
              <a:ext cx="674040" cy="200439"/>
              <a:chOff x="8773830" y="4177977"/>
              <a:chExt cx="757312" cy="225202"/>
            </a:xfrm>
          </p:grpSpPr>
          <p:sp>
            <p:nvSpPr>
              <p:cNvPr id="254" name="Freeform: Shape 253">
                <a:extLst>
                  <a:ext uri="{FF2B5EF4-FFF2-40B4-BE49-F238E27FC236}">
                    <a16:creationId xmlns:a16="http://schemas.microsoft.com/office/drawing/2014/main" id="{23C36DA7-C9F0-42A3-8418-999FFDDA5F04}"/>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99CE8415-6CCE-4052-B890-BCEBE1DAF85C}"/>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4EA5B471-ABF8-4521-9A06-3BBBDB2134B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3A039CDE-E339-46AB-99C9-4E83C56088C9}"/>
              </a:ext>
            </a:extLst>
          </p:cNvPr>
          <p:cNvGrpSpPr/>
          <p:nvPr/>
        </p:nvGrpSpPr>
        <p:grpSpPr>
          <a:xfrm>
            <a:off x="10093564" y="5228502"/>
            <a:ext cx="968156" cy="719981"/>
            <a:chOff x="4931506" y="5768408"/>
            <a:chExt cx="968156" cy="719981"/>
          </a:xfrm>
        </p:grpSpPr>
        <p:sp>
          <p:nvSpPr>
            <p:cNvPr id="258" name="Rectangle: Rounded Corners 257">
              <a:extLst>
                <a:ext uri="{FF2B5EF4-FFF2-40B4-BE49-F238E27FC236}">
                  <a16:creationId xmlns:a16="http://schemas.microsoft.com/office/drawing/2014/main" id="{8FB31678-5F77-4014-974C-EBB43726A3A2}"/>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9" name="Title 1">
              <a:extLst>
                <a:ext uri="{FF2B5EF4-FFF2-40B4-BE49-F238E27FC236}">
                  <a16:creationId xmlns:a16="http://schemas.microsoft.com/office/drawing/2014/main" id="{0DCE7A34-FD09-4DAF-BA71-E574DB764696}"/>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60" name="Title 1">
              <a:extLst>
                <a:ext uri="{FF2B5EF4-FFF2-40B4-BE49-F238E27FC236}">
                  <a16:creationId xmlns:a16="http://schemas.microsoft.com/office/drawing/2014/main" id="{46365D51-25FD-4AC8-BDA5-BFE8528C231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261" name="Group 260">
              <a:extLst>
                <a:ext uri="{FF2B5EF4-FFF2-40B4-BE49-F238E27FC236}">
                  <a16:creationId xmlns:a16="http://schemas.microsoft.com/office/drawing/2014/main" id="{A93E7830-89AA-47DF-BF30-82222DAF947E}"/>
                </a:ext>
              </a:extLst>
            </p:cNvPr>
            <p:cNvGrpSpPr/>
            <p:nvPr/>
          </p:nvGrpSpPr>
          <p:grpSpPr>
            <a:xfrm>
              <a:off x="5078564" y="6178579"/>
              <a:ext cx="674040" cy="200439"/>
              <a:chOff x="8773830" y="4177977"/>
              <a:chExt cx="757312" cy="225202"/>
            </a:xfrm>
          </p:grpSpPr>
          <p:sp>
            <p:nvSpPr>
              <p:cNvPr id="262" name="Freeform: Shape 261">
                <a:extLst>
                  <a:ext uri="{FF2B5EF4-FFF2-40B4-BE49-F238E27FC236}">
                    <a16:creationId xmlns:a16="http://schemas.microsoft.com/office/drawing/2014/main" id="{68E57A47-126A-4485-8294-CFD0DB104F8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B21A2F6E-E927-4D8C-B54B-B5187DBEBC9A}"/>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8D1C072B-7107-4276-95E2-13E60430B59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65" name="Straight Arrow Connector 264">
            <a:extLst>
              <a:ext uri="{FF2B5EF4-FFF2-40B4-BE49-F238E27FC236}">
                <a16:creationId xmlns:a16="http://schemas.microsoft.com/office/drawing/2014/main" id="{980FFBE7-E4E4-438E-95C9-7E24B1B5E350}"/>
              </a:ext>
            </a:extLst>
          </p:cNvPr>
          <p:cNvCxnSpPr>
            <a:cxnSpLocks/>
          </p:cNvCxnSpPr>
          <p:nvPr/>
        </p:nvCxnSpPr>
        <p:spPr>
          <a:xfrm>
            <a:off x="9999533"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6" name="Title 1">
            <a:extLst>
              <a:ext uri="{FF2B5EF4-FFF2-40B4-BE49-F238E27FC236}">
                <a16:creationId xmlns:a16="http://schemas.microsoft.com/office/drawing/2014/main" id="{0B728689-7424-452E-B620-0B5F384C6386}"/>
              </a:ext>
            </a:extLst>
          </p:cNvPr>
          <p:cNvSpPr txBox="1">
            <a:spLocks/>
          </p:cNvSpPr>
          <p:nvPr/>
        </p:nvSpPr>
        <p:spPr>
          <a:xfrm>
            <a:off x="10133256"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267" name="Group 266">
            <a:extLst>
              <a:ext uri="{FF2B5EF4-FFF2-40B4-BE49-F238E27FC236}">
                <a16:creationId xmlns:a16="http://schemas.microsoft.com/office/drawing/2014/main" id="{CC06E252-9E88-432E-81E4-78644489198B}"/>
              </a:ext>
            </a:extLst>
          </p:cNvPr>
          <p:cNvGrpSpPr/>
          <p:nvPr/>
        </p:nvGrpSpPr>
        <p:grpSpPr>
          <a:xfrm>
            <a:off x="7311480" y="2442801"/>
            <a:ext cx="822960" cy="1184981"/>
            <a:chOff x="7311480" y="2442801"/>
            <a:chExt cx="822960" cy="1184981"/>
          </a:xfrm>
        </p:grpSpPr>
        <p:sp>
          <p:nvSpPr>
            <p:cNvPr id="268" name="Title 1">
              <a:extLst>
                <a:ext uri="{FF2B5EF4-FFF2-40B4-BE49-F238E27FC236}">
                  <a16:creationId xmlns:a16="http://schemas.microsoft.com/office/drawing/2014/main" id="{84CE57BF-21DF-4D41-A05E-C6C438361ECC}"/>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269" name="Rectangle: Rounded Corners 268">
              <a:extLst>
                <a:ext uri="{FF2B5EF4-FFF2-40B4-BE49-F238E27FC236}">
                  <a16:creationId xmlns:a16="http://schemas.microsoft.com/office/drawing/2014/main" id="{3772E6A3-462B-49E0-9EC5-DD41338DF98A}"/>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0" name="Graphic 13">
              <a:extLst>
                <a:ext uri="{FF2B5EF4-FFF2-40B4-BE49-F238E27FC236}">
                  <a16:creationId xmlns:a16="http://schemas.microsoft.com/office/drawing/2014/main" id="{A82D610C-21C3-4EAD-8049-475FD018499E}"/>
                </a:ext>
              </a:extLst>
            </p:cNvPr>
            <p:cNvGrpSpPr/>
            <p:nvPr/>
          </p:nvGrpSpPr>
          <p:grpSpPr>
            <a:xfrm>
              <a:off x="7452453" y="2949973"/>
              <a:ext cx="541014" cy="532658"/>
              <a:chOff x="4862512" y="2214562"/>
              <a:chExt cx="2466975" cy="2428875"/>
            </a:xfrm>
          </p:grpSpPr>
          <p:sp>
            <p:nvSpPr>
              <p:cNvPr id="271" name="Freeform: Shape 270">
                <a:extLst>
                  <a:ext uri="{FF2B5EF4-FFF2-40B4-BE49-F238E27FC236}">
                    <a16:creationId xmlns:a16="http://schemas.microsoft.com/office/drawing/2014/main" id="{9C1F611A-1EDE-48EE-9DCA-38AA6497B81F}"/>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2A75428-0A1C-4940-9EE7-EC6BE1042137}"/>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Shape 272">
                <a:extLst>
                  <a:ext uri="{FF2B5EF4-FFF2-40B4-BE49-F238E27FC236}">
                    <a16:creationId xmlns:a16="http://schemas.microsoft.com/office/drawing/2014/main" id="{D6872AD9-1790-4FF8-85D3-20F6D8F5A453}"/>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F3B8AB29-0A47-4AE4-9219-9FFEBC35E638}"/>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75" name="Group 274">
            <a:extLst>
              <a:ext uri="{FF2B5EF4-FFF2-40B4-BE49-F238E27FC236}">
                <a16:creationId xmlns:a16="http://schemas.microsoft.com/office/drawing/2014/main" id="{D0E64226-7BFE-470F-8AE1-2F39A1C8D7B0}"/>
              </a:ext>
            </a:extLst>
          </p:cNvPr>
          <p:cNvGrpSpPr/>
          <p:nvPr/>
        </p:nvGrpSpPr>
        <p:grpSpPr>
          <a:xfrm>
            <a:off x="8765093" y="1781025"/>
            <a:ext cx="2468880" cy="2669717"/>
            <a:chOff x="8765093" y="1781025"/>
            <a:chExt cx="2468880" cy="2669717"/>
          </a:xfrm>
        </p:grpSpPr>
        <p:sp>
          <p:nvSpPr>
            <p:cNvPr id="276" name="Rectangle: Rounded Corners 275">
              <a:extLst>
                <a:ext uri="{FF2B5EF4-FFF2-40B4-BE49-F238E27FC236}">
                  <a16:creationId xmlns:a16="http://schemas.microsoft.com/office/drawing/2014/main" id="{E4B82191-2B15-4865-8F5E-1D15544D8C8D}"/>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Title 1">
              <a:extLst>
                <a:ext uri="{FF2B5EF4-FFF2-40B4-BE49-F238E27FC236}">
                  <a16:creationId xmlns:a16="http://schemas.microsoft.com/office/drawing/2014/main" id="{33F4FC19-75A8-452A-ABCC-A7ABEFD89134}"/>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278" name="Group 277">
              <a:extLst>
                <a:ext uri="{FF2B5EF4-FFF2-40B4-BE49-F238E27FC236}">
                  <a16:creationId xmlns:a16="http://schemas.microsoft.com/office/drawing/2014/main" id="{D296040C-7FE7-4274-8A9D-817708F47713}"/>
                </a:ext>
              </a:extLst>
            </p:cNvPr>
            <p:cNvGrpSpPr/>
            <p:nvPr/>
          </p:nvGrpSpPr>
          <p:grpSpPr>
            <a:xfrm>
              <a:off x="9162785" y="2570190"/>
              <a:ext cx="1673497" cy="1292225"/>
              <a:chOff x="9196711" y="2690054"/>
              <a:chExt cx="1673497" cy="1292225"/>
            </a:xfrm>
          </p:grpSpPr>
          <p:grpSp>
            <p:nvGrpSpPr>
              <p:cNvPr id="279" name="Group 4">
                <a:extLst>
                  <a:ext uri="{FF2B5EF4-FFF2-40B4-BE49-F238E27FC236}">
                    <a16:creationId xmlns:a16="http://schemas.microsoft.com/office/drawing/2014/main" id="{03F3C2CD-8352-432B-B2D9-F806121AF45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283" name="Freeform 5">
                  <a:extLst>
                    <a:ext uri="{FF2B5EF4-FFF2-40B4-BE49-F238E27FC236}">
                      <a16:creationId xmlns:a16="http://schemas.microsoft.com/office/drawing/2014/main" id="{BB9ED18F-6529-4712-ADD0-9F253CA48969}"/>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4" name="Freeform 6">
                  <a:extLst>
                    <a:ext uri="{FF2B5EF4-FFF2-40B4-BE49-F238E27FC236}">
                      <a16:creationId xmlns:a16="http://schemas.microsoft.com/office/drawing/2014/main" id="{2192E98A-9A2F-4783-98AD-0D222B456496}"/>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0" name="Group 279">
                <a:extLst>
                  <a:ext uri="{FF2B5EF4-FFF2-40B4-BE49-F238E27FC236}">
                    <a16:creationId xmlns:a16="http://schemas.microsoft.com/office/drawing/2014/main" id="{59FAED09-854C-461E-A9B8-94A315603B5E}"/>
                  </a:ext>
                </a:extLst>
              </p:cNvPr>
              <p:cNvGrpSpPr/>
              <p:nvPr/>
            </p:nvGrpSpPr>
            <p:grpSpPr>
              <a:xfrm>
                <a:off x="10267693" y="2983633"/>
                <a:ext cx="602515" cy="602515"/>
                <a:chOff x="7211505" y="4977353"/>
                <a:chExt cx="989814" cy="989814"/>
              </a:xfrm>
            </p:grpSpPr>
            <p:sp>
              <p:nvSpPr>
                <p:cNvPr id="281" name="Oval 280">
                  <a:extLst>
                    <a:ext uri="{FF2B5EF4-FFF2-40B4-BE49-F238E27FC236}">
                      <a16:creationId xmlns:a16="http://schemas.microsoft.com/office/drawing/2014/main" id="{01071870-4137-416F-BA88-96B4F1771AB6}"/>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A7C7F526-0BBB-4260-8014-6C3EF0FF3BDE}"/>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294334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wipe(left)">
                                      <p:cBhvr>
                                        <p:cTn id="15" dur="500"/>
                                        <p:tgtEl>
                                          <p:spTgt spid="2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24"/>
                                        </p:tgtEl>
                                        <p:attrNameLst>
                                          <p:attrName>style.visibility</p:attrName>
                                        </p:attrNameLst>
                                      </p:cBhvr>
                                      <p:to>
                                        <p:strVal val="visible"/>
                                      </p:to>
                                    </p:set>
                                    <p:animEffect transition="in" filter="wipe(left)">
                                      <p:cBhvr>
                                        <p:cTn id="23" dur="500"/>
                                        <p:tgtEl>
                                          <p:spTgt spid="22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500"/>
                                        <p:tgtEl>
                                          <p:spTgt spid="187"/>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275"/>
                                        </p:tgtEl>
                                        <p:attrNameLst>
                                          <p:attrName>style.visibility</p:attrName>
                                        </p:attrNameLst>
                                      </p:cBhvr>
                                      <p:to>
                                        <p:strVal val="visible"/>
                                      </p:to>
                                    </p:set>
                                    <p:animEffect transition="in" filter="fade">
                                      <p:cBhvr>
                                        <p:cTn id="32" dur="1000"/>
                                        <p:tgtEl>
                                          <p:spTgt spid="275"/>
                                        </p:tgtEl>
                                      </p:cBhvr>
                                    </p:animEffect>
                                    <p:anim calcmode="lin" valueType="num">
                                      <p:cBhvr>
                                        <p:cTn id="33" dur="1000" fill="hold"/>
                                        <p:tgtEl>
                                          <p:spTgt spid="275"/>
                                        </p:tgtEl>
                                        <p:attrNameLst>
                                          <p:attrName>ppt_x</p:attrName>
                                        </p:attrNameLst>
                                      </p:cBhvr>
                                      <p:tavLst>
                                        <p:tav tm="0">
                                          <p:val>
                                            <p:strVal val="#ppt_x"/>
                                          </p:val>
                                        </p:tav>
                                        <p:tav tm="100000">
                                          <p:val>
                                            <p:strVal val="#ppt_x"/>
                                          </p:val>
                                        </p:tav>
                                      </p:tavLst>
                                    </p:anim>
                                    <p:anim calcmode="lin" valueType="num">
                                      <p:cBhvr>
                                        <p:cTn id="34" dur="1000" fill="hold"/>
                                        <p:tgtEl>
                                          <p:spTgt spid="27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265"/>
                                        </p:tgtEl>
                                        <p:attrNameLst>
                                          <p:attrName>style.visibility</p:attrName>
                                        </p:attrNameLst>
                                      </p:cBhvr>
                                      <p:to>
                                        <p:strVal val="visible"/>
                                      </p:to>
                                    </p:set>
                                    <p:animEffect transition="in" filter="wipe(up)">
                                      <p:cBhvr>
                                        <p:cTn id="38" dur="500"/>
                                        <p:tgtEl>
                                          <p:spTgt spid="26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66"/>
                                        </p:tgtEl>
                                        <p:attrNameLst>
                                          <p:attrName>style.visibility</p:attrName>
                                        </p:attrNameLst>
                                      </p:cBhvr>
                                      <p:to>
                                        <p:strVal val="visible"/>
                                      </p:to>
                                    </p:set>
                                    <p:animEffect transition="in" filter="fade">
                                      <p:cBhvr>
                                        <p:cTn id="41" dur="500"/>
                                        <p:tgtEl>
                                          <p:spTgt spid="266"/>
                                        </p:tgtEl>
                                      </p:cBhvr>
                                    </p:animEffect>
                                  </p:childTnLst>
                                </p:cTn>
                              </p:par>
                              <p:par>
                                <p:cTn id="42" presetID="10" presetClass="entr" presetSubtype="0" fill="hold" nodeType="withEffect">
                                  <p:stCondLst>
                                    <p:cond delay="50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500"/>
                                        <p:tgtEl>
                                          <p:spTgt spid="212"/>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225"/>
                                        </p:tgtEl>
                                        <p:attrNameLst>
                                          <p:attrName>style.visibility</p:attrName>
                                        </p:attrNameLst>
                                      </p:cBhvr>
                                      <p:to>
                                        <p:strVal val="visible"/>
                                      </p:to>
                                    </p:set>
                                    <p:animEffect transition="in" filter="fade">
                                      <p:cBhvr>
                                        <p:cTn id="48" dur="500"/>
                                        <p:tgtEl>
                                          <p:spTgt spid="22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233"/>
                                        </p:tgtEl>
                                        <p:attrNameLst>
                                          <p:attrName>style.visibility</p:attrName>
                                        </p:attrNameLst>
                                      </p:cBhvr>
                                      <p:to>
                                        <p:strVal val="visible"/>
                                      </p:to>
                                    </p:set>
                                    <p:animEffect transition="in" filter="fade">
                                      <p:cBhvr>
                                        <p:cTn id="52" dur="500"/>
                                        <p:tgtEl>
                                          <p:spTgt spid="23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241"/>
                                        </p:tgtEl>
                                        <p:attrNameLst>
                                          <p:attrName>style.visibility</p:attrName>
                                        </p:attrNameLst>
                                      </p:cBhvr>
                                      <p:to>
                                        <p:strVal val="visible"/>
                                      </p:to>
                                    </p:set>
                                    <p:animEffect transition="in" filter="fade">
                                      <p:cBhvr>
                                        <p:cTn id="56" dur="500"/>
                                        <p:tgtEl>
                                          <p:spTgt spid="24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249"/>
                                        </p:tgtEl>
                                        <p:attrNameLst>
                                          <p:attrName>style.visibility</p:attrName>
                                        </p:attrNameLst>
                                      </p:cBhvr>
                                      <p:to>
                                        <p:strVal val="visible"/>
                                      </p:to>
                                    </p:set>
                                    <p:animEffect transition="in" filter="fade">
                                      <p:cBhvr>
                                        <p:cTn id="60" dur="500"/>
                                        <p:tgtEl>
                                          <p:spTgt spid="24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257"/>
                                        </p:tgtEl>
                                        <p:attrNameLst>
                                          <p:attrName>style.visibility</p:attrName>
                                        </p:attrNameLst>
                                      </p:cBhvr>
                                      <p:to>
                                        <p:strVal val="visible"/>
                                      </p:to>
                                    </p:set>
                                    <p:animEffect transition="in" filter="fade">
                                      <p:cBhvr>
                                        <p:cTn id="64"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Lst>
  </p:timing>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Azure Containers beginning with the basics. Covers Azure Kubernetes Service (AKS), Azure Container Instances (ACI) and Azure Container Registry.</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checklists</TermName>
          <TermId xmlns="http://schemas.microsoft.com/office/infopath/2007/PartnerControls">cdc11282-7b54-4f27-8efc-d0abec78257b</TermId>
        </TermInfo>
        <TermInfo xmlns="http://schemas.microsoft.com/office/infopath/2007/PartnerControls">
          <TermName xmlns="http://schemas.microsoft.com/office/infopath/2007/PartnerControls">competitive materials</TermName>
          <TermId xmlns="http://schemas.microsoft.com/office/infopath/2007/PartnerControls">1ffc6641-18be-4106-8f07-4ff1b8feb957</TermId>
        </TermInfo>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hd9637eefc984b85b6097c6374e15725>
    <Owner xmlns="230e9df3-be65-4c73-a93b-d1236ebd677e">
      <UserInfo>
        <DisplayName>Evelyn Ozzie</DisplayName>
        <AccountId>3069</AccountId>
        <AccountType/>
      </UserInfo>
    </Owner>
    <PublishDate xmlns="230E9DF3-BE65-4C73-A93B-D1236EBD677E">2019-09-27T07:00:00+00:00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Alistair Speirs</DisplayName>
        <AccountId>30897</AccountId>
        <AccountType/>
      </UserInfo>
    </OwnersManager>
    <Expire_x0020_Review xmlns="230e9df3-be65-4c73-a93b-d1236ebd677e">2020-10-31T07:00:00+00:00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i:0#.f|membership|stellal@microsoft.com</DisplayName>
        <AccountId>77448</AccountId>
        <AccountType/>
      </UserInfo>
      <UserInfo>
        <DisplayName>i:0#.f|membership|v-khah@microsoft.com</DisplayName>
        <AccountId>157981</AccountId>
        <AccountType/>
      </UserInfo>
      <UserInfo>
        <DisplayName>i:0#.f|membership|asabbour@microsoft.com</DisplayName>
        <AccountId>23408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Technology Solutions Professional</TermName>
          <TermId xmlns="http://schemas.microsoft.com/office/infopath/2007/PartnerControls">18ae106e-2924-4f2d-83ba-9b3af46c5a31</TermId>
        </TermInfo>
        <TermInfo xmlns="http://schemas.microsoft.com/office/infopath/2007/PartnerControls">
          <TermName xmlns="http://schemas.microsoft.com/office/infopath/2007/PartnerControls">Solution Sales</TermName>
          <TermId xmlns="http://schemas.microsoft.com/office/infopath/2007/PartnerControls">170353c6-5135-48bf-b60a-c3b55ac67d1c</TermId>
        </TermInfo>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Info xmlns="http://schemas.microsoft.com/office/infopath/2007/PartnerControls">
          <TermName xmlns="http://schemas.microsoft.com/office/infopath/2007/PartnerControls">Cloud Solution Architect</TermName>
          <TermId xmlns="http://schemas.microsoft.com/office/infopath/2007/PartnerControls">96287bce-af20-4142-9c8b-2abbe21c21c8</TermId>
        </TermInfo>
        <TermInfo xmlns="http://schemas.microsoft.com/office/infopath/2007/PartnerControls">
          <TermName xmlns="http://schemas.microsoft.com/office/infopath/2007/PartnerControls">Services</TermName>
          <TermId xmlns="http://schemas.microsoft.com/office/infopath/2007/PartnerControls">31216a1b-ed7a-4548-8e47-1aa2e6048472</TermId>
        </TermInfo>
      </Terms>
    </b60f8d2dbb984f349d80d8196897f4d3>
    <Thumbnail1 xmlns="230e9df3-be65-4c73-a93b-d1236ebd677e">
      <Url>https://microsoft.sharepoint.com/sites/Infopedia_G01KC/Media/Thumbnails/G01KC-1-36095/KUBERNETESONAZURE.PNG</Url>
      <Description>/sites/Infopedia_G01KC/Media/Thumbnails/G01KC-1-36095/KUBERNETESONAZURE.PNG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Azure Kubernetes Service</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354</Value>
      <Value>2754</Value>
      <Value>973</Value>
      <Value>80</Value>
      <Value>1947</Value>
      <Value>3100</Value>
      <Value>3094</Value>
      <Value>957</Value>
      <Value>3091</Value>
      <Value>3089</Value>
      <Value>417</Value>
      <Value>2546</Value>
      <Value>3075</Value>
      <Value>31</Value>
      <Value>221</Value>
      <Value>3067</Value>
      <Value>361</Value>
      <Value>656</Value>
      <Value>1455</Value>
      <Value>29</Value>
      <Value>1628</Value>
      <Value>21</Value>
      <Value>20</Value>
      <Value>1975</Value>
      <Value>2595</Value>
      <Value>2588</Value>
      <Value>5</Value>
      <Value>1872</Value>
    </TaxCatchAll>
    <ParentID1 xmlns="230e9df3-be65-4c73-a93b-d1236ebd677e">G01KC-1-35180</ParentID1>
    <MediaServiceKeyPoints xmlns="b3bc04a5-d503-43b1-b98c-a8cf663329d9" xsi:nil="true"/>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DocId xmlns="230e9df3-be65-4c73-a93b-d1236ebd677e">G01KC-99682991-36095</_dlc_DocId>
    <_dlc_ExpireDateSaved xmlns="http://schemas.microsoft.com/sharepoint/v3" xsi:nil="true"/>
    <_dlc_ExpireDate xmlns="http://schemas.microsoft.com/sharepoint/v3">2020-10-31T07:00:00+00:00</_dlc_ExpireDate>
    <_dlc_DocIdUrl xmlns="230e9df3-be65-4c73-a93b-d1236ebd677e">
      <Url>https://microsoft.sharepoint.com/sites/Infopedia_G01KC/_layouts/15/DocIdRedir.aspx?ID=G01KC-99682991-36095</Url>
      <Description>G01KC-99682991-36095</Description>
    </_dlc_DocIdUrl>
  </documentManagement>
</p:properties>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69cb2da1a09b2b74c0c1b7ac6483921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a3c7c730f3e6456302d1277509957eca"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D523F0-DDBA-4F35-8BDF-0FE6F0A77423}">
  <ds:schemaRefs>
    <ds:schemaRef ds:uri="http://schemas.microsoft.com/sharepoint/events"/>
  </ds:schemaRefs>
</ds:datastoreItem>
</file>

<file path=customXml/itemProps2.xml><?xml version="1.0" encoding="utf-8"?>
<ds:datastoreItem xmlns:ds="http://schemas.openxmlformats.org/officeDocument/2006/customXml" ds:itemID="{800093E4-A54C-4BAA-9C81-BC5C142BB3A9}">
  <ds:schemaRefs>
    <ds:schemaRef ds:uri="http://purl.org/dc/elements/1.1/"/>
    <ds:schemaRef ds:uri="230e9df3-be65-4c73-a93b-d1236ebd677e"/>
    <ds:schemaRef ds:uri="http://www.w3.org/XML/1998/namespace"/>
    <ds:schemaRef ds:uri="http://schemas.microsoft.com/office/infopath/2007/PartnerControls"/>
    <ds:schemaRef ds:uri="http://purl.org/dc/terms/"/>
    <ds:schemaRef ds:uri="230E9DF3-BE65-4C73-A93B-D1236EBD677E"/>
    <ds:schemaRef ds:uri="http://schemas.openxmlformats.org/package/2006/metadata/core-properties"/>
    <ds:schemaRef ds:uri="http://schemas.microsoft.com/office/2006/documentManagement/types"/>
    <ds:schemaRef ds:uri="b3bc04a5-d503-43b1-b98c-a8cf663329d9"/>
    <ds:schemaRef ds:uri="http://schemas.microsoft.com/sharepoint/v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C5069B7-C78F-42BD-8FFA-34E8C8720BE6}">
  <ds:schemaRefs>
    <ds:schemaRef ds:uri="office.server.policy"/>
  </ds:schemaRefs>
</ds:datastoreItem>
</file>

<file path=customXml/itemProps4.xml><?xml version="1.0" encoding="utf-8"?>
<ds:datastoreItem xmlns:ds="http://schemas.openxmlformats.org/officeDocument/2006/customXml" ds:itemID="{C3D8C25E-78D3-422F-850D-CEE62C1453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651F0D8C-4053-4A86-A72B-4B12E4D51B95}">
  <ds:schemaRefs>
    <ds:schemaRef ds:uri="Microsoft.SharePoint.Taxonomy.ContentTypeSync"/>
  </ds:schemaRefs>
</ds:datastoreItem>
</file>

<file path=customXml/itemProps6.xml><?xml version="1.0" encoding="utf-8"?>
<ds:datastoreItem xmlns:ds="http://schemas.openxmlformats.org/officeDocument/2006/customXml" ds:itemID="{8FECF3B5-AB16-4FD8-AD03-01F4DF9B7B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Azure_PowerPoint_Template_Sept2018</Template>
  <TotalTime>0</TotalTime>
  <Words>1948</Words>
  <Application>Microsoft Office PowerPoint</Application>
  <PresentationFormat>Custom</PresentationFormat>
  <Paragraphs>533</Paragraphs>
  <Slides>38</Slides>
  <Notes>22</Notes>
  <HiddenSlides>1</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38</vt:i4>
      </vt:variant>
    </vt:vector>
  </HeadingPairs>
  <TitlesOfParts>
    <vt:vector size="57" baseType="lpstr">
      <vt:lpstr>Malgun Gothic</vt:lpstr>
      <vt:lpstr>Abadi</vt:lpstr>
      <vt:lpstr>-apple-system</vt:lpstr>
      <vt:lpstr>Arial</vt:lpstr>
      <vt:lpstr>Bodoni Std Bold Italic</vt:lpstr>
      <vt:lpstr>Calibri</vt:lpstr>
      <vt:lpstr>Consolas</vt:lpstr>
      <vt:lpstr>Proxima-Nova</vt:lpstr>
      <vt:lpstr>Segoe UI</vt:lpstr>
      <vt:lpstr>Segoe UI Black</vt:lpstr>
      <vt:lpstr>Segoe UI Light</vt:lpstr>
      <vt:lpstr>Segoe UI Semibold</vt:lpstr>
      <vt:lpstr>Segoe UI Semilight</vt:lpstr>
      <vt:lpstr>Times New Roman</vt:lpstr>
      <vt:lpstr>Wingdings</vt:lpstr>
      <vt:lpstr>work sans</vt:lpstr>
      <vt:lpstr>Dynamics 365</vt:lpstr>
      <vt:lpstr>Reinventing Productivity</vt:lpstr>
      <vt:lpstr>1_Server and Cloud 2013</vt:lpstr>
      <vt:lpstr>Azure Kubernetes Service(AKS)</vt:lpstr>
      <vt:lpstr>PowerPoint Presentation</vt:lpstr>
      <vt:lpstr>Content</vt:lpstr>
      <vt:lpstr>Kubernetes momentum</vt:lpstr>
      <vt:lpstr>Kubernetes on Azure overview</vt:lpstr>
      <vt:lpstr>Kubernetes: the industry-leading orchestrator</vt:lpstr>
      <vt:lpstr>How Kubernetes works</vt:lpstr>
      <vt:lpstr>PowerPoint Presentation</vt:lpstr>
      <vt:lpstr>How managed Azure Kubernetes Service works</vt:lpstr>
      <vt:lpstr>From infrastructure to innovation</vt:lpstr>
      <vt:lpstr>PowerPoint Presentation</vt:lpstr>
      <vt:lpstr>PowerPoint Presentation</vt:lpstr>
      <vt:lpstr>Cluster Upgrade</vt:lpstr>
      <vt:lpstr>Azure Devops for K8s</vt:lpstr>
      <vt:lpstr>PowerPoint Presentation</vt:lpstr>
      <vt:lpstr>DevOps on Azure framework</vt:lpstr>
      <vt:lpstr>Work how you want with opensource tools and APIs</vt:lpstr>
      <vt:lpstr>Accelerate containerized development</vt:lpstr>
      <vt:lpstr>Secure your Kubernetes environment with layers of isolation</vt:lpstr>
      <vt:lpstr>Scale applications on the fly</vt:lpstr>
      <vt:lpstr>Microsoft innovations on K8s</vt:lpstr>
      <vt:lpstr>Microsoft drives community-led innovations for Kubernetes</vt:lpstr>
      <vt:lpstr>Virtual Kubelet</vt:lpstr>
      <vt:lpstr>PowerPoint Presentation</vt:lpstr>
      <vt:lpstr>Run anything, anywhere</vt:lpstr>
      <vt:lpstr>Azure Kubernetes Service (AKS) support for Windows Server Containers</vt:lpstr>
      <vt:lpstr>Kubernetes is built and maintained by the community</vt:lpstr>
      <vt:lpstr>PowerPoint Presentation</vt:lpstr>
      <vt:lpstr>Microsoft contributions to the community</vt:lpstr>
      <vt:lpstr>Top scenarios for Kubernetes on Azure</vt:lpstr>
      <vt:lpstr>Dev Spaces</vt:lpstr>
      <vt:lpstr>Kubernetes-based event-driven auto-scaling (KEDA)</vt:lpstr>
      <vt:lpstr>Service Mesh Interface (SMI)</vt:lpstr>
      <vt:lpstr>Announcing Dapr</vt:lpstr>
      <vt:lpstr>Announcing OAM (Rudr)</vt:lpstr>
      <vt:lpstr>PowerPoint Presentation</vt:lpstr>
      <vt:lpstr>Key Takeaways  1) Azure Dev spaces-&gt; a private share on the K8s cluster for dev and testing. Kind of isolation for each dev without jumping into others work  2) Tooling and flexibility-&gt; integrated with Azure services, tools like VSCode, AAD, ACR, Visual Studio  3) Offer first-of-its serverless k8s (Virtual Kubelet) - Unique project by MS, donated to CNCF. Helps to handle sudden spike in the load by bursting ACI's. We called it as “AKS – Virtual Nodes”  4) Azure DevOps Project- fully functional CI/CD for k8s in few clicks    5) Mixing Windows and Linux nodes on AKS   6) MS leading numerous K8s related projects like Draft, Helm, Brigade, CNAB and Virtual Kubelet  7) Dapr &amp; OAM - new announcements. Microsoft is the #4 contributor to the core Kubernetes project  8) SMI - https://smi-spec.io/ - Service Mesh Interface is a specification that covers the most common service mesh capabilities. KEDA - https://github.com/kedacore/keda (Kubernetes-based Event Driven Autoscaling)   9) Fully managed environment, AKS is a 100% upstream, Enterprise grade support, Most comprehensive set of compliance offerings of any cloud service provider  10) Azure Arc – preview (ignite announcement)</vt:lpstr>
      <vt:lpstr>Demo – Azure Virtual Node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on Azure Pitch Deck</dc:title>
  <dc:subject/>
  <dc:creator/>
  <cp:keywords>Azure Kubernetes Service</cp:keywords>
  <dc:description/>
  <cp:lastModifiedBy/>
  <cp:revision>1</cp:revision>
  <dcterms:created xsi:type="dcterms:W3CDTF">2019-05-24T17:29:26Z</dcterms:created>
  <dcterms:modified xsi:type="dcterms:W3CDTF">2025-08-29T02:58:39Z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2754;#Azure Kubernetes Service|8613eadf-04d1-44ae-bd4e-24a6f3fb4a02</vt:lpwstr>
  </property>
  <property fmtid="{D5CDD505-2E9C-101B-9397-08002B2CF9AE}" pid="4" name="LastSharedByUser">
    <vt:lpwstr>joobrie@microsoft.com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5;#internal users|461efa83-0283-486a-a8d5-943328f3693f</vt:lpwstr>
  </property>
  <property fmtid="{D5CDD505-2E9C-101B-9397-08002B2CF9AE}" pid="8" name="MSIP_Label_f42aa342-8706-4288-bd11-ebb85995028c_Enabled">
    <vt:lpwstr>True</vt:lpwstr>
  </property>
  <property fmtid="{D5CDD505-2E9C-101B-9397-08002B2CF9AE}" pid="9" name="xd_ProgID">
    <vt:lpwstr/>
  </property>
  <property fmtid="{D5CDD505-2E9C-101B-9397-08002B2CF9AE}" pid="10" name="ItemType">
    <vt:lpwstr>1975;#checklists|cdc11282-7b54-4f27-8efc-d0abec78257b;#417;#competitive materials|1ffc6641-18be-4106-8f07-4ff1b8feb957;#3075;#documents|e037ed84-7d8e-4cbb-9c8f-61e80301a44f</vt:lpwstr>
  </property>
  <property fmtid="{D5CDD505-2E9C-101B-9397-08002B2CF9AE}" pid="11" name="ContentTypeId">
    <vt:lpwstr>0x0101000E4CB7077FEE4FF7AE86D4A500EEC780030016C849C62B10EB41ACA8C7EEDEF40BB20099ECF64382448D48A56095091C66B1A9</vt:lpwstr>
  </property>
  <property fmtid="{D5CDD505-2E9C-101B-9397-08002B2CF9AE}" pid="12" name="Industries">
    <vt:lpwstr/>
  </property>
  <property fmtid="{D5CDD505-2E9C-101B-9397-08002B2CF9AE}" pid="13" name="MSProducts">
    <vt:lpwstr/>
  </property>
  <property fmtid="{D5CDD505-2E9C-101B-9397-08002B2CF9AE}" pid="14" name="Audience">
    <vt:lpwstr/>
  </property>
  <property fmtid="{D5CDD505-2E9C-101B-9397-08002B2CF9AE}" pid="15" name="Competitors">
    <vt:lpwstr/>
  </property>
  <property fmtid="{D5CDD505-2E9C-101B-9397-08002B2CF9AE}" pid="16" name="ComplianceAssetId">
    <vt:lpwstr/>
  </property>
  <property fmtid="{D5CDD505-2E9C-101B-9397-08002B2CF9AE}" pid="17" name="ExperienceContentType">
    <vt:lpwstr/>
  </property>
  <property fmtid="{D5CDD505-2E9C-101B-9397-08002B2CF9AE}" pid="18" name="TemplateUrl">
    <vt:lpwstr/>
  </property>
  <property fmtid="{D5CDD505-2E9C-101B-9397-08002B2CF9AE}" pid="19" name="SMSGDomain">
    <vt:lpwstr>1628;#Gear Up|5bd03d8b-c198-4367-bd72-be9dad12d703;#20;#Microsoft Azure Domain|d600a391-d529-4311-892b-2c05c1ab2538;#21;#Intelligent Cloud|adc2fe87-c79a-4ded-a449-3f86b954069d</vt:lpwstr>
  </property>
  <property fmtid="{D5CDD505-2E9C-101B-9397-08002B2CF9AE}" pid="20" name="LastSharedByTime">
    <vt:filetime>2018-08-03T17:17:54Z</vt:filetime>
  </property>
  <property fmtid="{D5CDD505-2E9C-101B-9397-08002B2CF9AE}" pid="21" name="BusinessArchitecture">
    <vt:lpwstr>2546;#Applications and Infrastructure|f69679d5-ce87-4413-9040-82ea79c5c527</vt:lpwstr>
  </property>
  <property fmtid="{D5CDD505-2E9C-101B-9397-08002B2CF9AE}" pid="22" name="MSIP_Label_f42aa342-8706-4288-bd11-ebb85995028c_SetDate">
    <vt:lpwstr>2019-05-03T22:12:17.6612022Z</vt:lpwstr>
  </property>
  <property fmtid="{D5CDD505-2E9C-101B-9397-08002B2CF9AE}" pid="23" name="Products">
    <vt:lpwstr>80;#Azure platform|df6aaec2-d07c-4319-b510-15a691aea35b;#2595;#Azure Container Service|da55d66e-fdf8-469d-bdcd-bf23a5f5b4b3</vt:lpwstr>
  </property>
  <property fmtid="{D5CDD505-2E9C-101B-9397-08002B2CF9AE}" pid="24" name="MSIP_Label_f42aa342-8706-4288-bd11-ebb85995028c_SiteId">
    <vt:lpwstr>72f988bf-86f1-41af-91ab-2d7cd011db47</vt:lpwstr>
  </property>
  <property fmtid="{D5CDD505-2E9C-101B-9397-08002B2CF9AE}" pid="25" name="MSIP_Label_f42aa342-8706-4288-bd11-ebb85995028c_Name">
    <vt:lpwstr>General</vt:lpwstr>
  </property>
  <property fmtid="{D5CDD505-2E9C-101B-9397-08002B2CF9AE}" pid="26" name="MSIP_Label_f42aa342-8706-4288-bd11-ebb85995028c_Extended_MSFT_Method">
    <vt:lpwstr>Automatic</vt:lpwstr>
  </property>
  <property fmtid="{D5CDD505-2E9C-101B-9397-08002B2CF9AE}" pid="27" name="l6f004f21209409da86a713c0f24627d">
    <vt:lpwstr/>
  </property>
  <property fmtid="{D5CDD505-2E9C-101B-9397-08002B2CF9AE}" pid="28" name="MSProductsTaxHTField0">
    <vt:lpwstr/>
  </property>
  <property fmtid="{D5CDD505-2E9C-101B-9397-08002B2CF9AE}" pid="29" name="MSIP_Label_f42aa342-8706-4288-bd11-ebb85995028c_Owner">
    <vt:lpwstr>v-mohsk@microsoft.com</vt:lpwstr>
  </property>
  <property fmtid="{D5CDD505-2E9C-101B-9397-08002B2CF9AE}" pid="30" name="_docset_NoMedatataSyncRequired">
    <vt:lpwstr>False</vt:lpwstr>
  </property>
  <property fmtid="{D5CDD505-2E9C-101B-9397-08002B2CF9AE}" pid="31" name="e8080b0481964c759b2c36ae49591b31">
    <vt:lpwstr/>
  </property>
  <property fmtid="{D5CDD505-2E9C-101B-9397-08002B2CF9AE}" pid="32" name="TechnicalLevel">
    <vt:lpwstr>3067;#200 (intermediate)|855c9113-a119-44e7-b3de-bccffe25ed46</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Audiences">
    <vt:lpwstr/>
  </property>
  <property fmtid="{D5CDD505-2E9C-101B-9397-08002B2CF9AE}" pid="35" name="IsMyDocuments">
    <vt:bool>true</vt:bool>
  </property>
  <property fmtid="{D5CDD505-2E9C-101B-9397-08002B2CF9AE}" pid="36" name="SMSG Items">
    <vt:lpwstr>3091;#documents|e037ed84-7d8e-4cbb-9c8f-61e80301a44f</vt:lpwstr>
  </property>
  <property fmtid="{D5CDD505-2E9C-101B-9397-08002B2CF9AE}" pid="37" name="Solution Areas">
    <vt:lpwstr>3089;#Applications and Infrastructure|f69679d5-ce87-4413-9040-82ea79c5c527</vt:lpwstr>
  </property>
  <property fmtid="{D5CDD505-2E9C-101B-9397-08002B2CF9AE}" pid="38" name="Sensitivity">
    <vt:lpwstr>General</vt:lpwstr>
  </property>
  <property fmtid="{D5CDD505-2E9C-101B-9397-08002B2CF9AE}" pid="39" name="ldac8aee9d1f469e8cd8c3f8d6a615f2">
    <vt:lpwstr/>
  </property>
  <property fmtid="{D5CDD505-2E9C-101B-9397-08002B2CF9AE}" pid="40" name="xd_Signature">
    <vt:bool>false</vt:bool>
  </property>
  <property fmtid="{D5CDD505-2E9C-101B-9397-08002B2CF9AE}" pid="41" name="EmployeeRole">
    <vt:lpwstr/>
  </property>
  <property fmtid="{D5CDD505-2E9C-101B-9397-08002B2CF9AE}" pid="42" name="SharedWithUsers">
    <vt:lpwstr>136442;#Chakir Kamkam;#160397;#Ishan Jain;#149940;#John O'Brien;#7892;#Fares Zekri;#7367;#Zoran Jankovic;#190303;#Pablo Araya;#200797;#Anthony Rugama</vt:lpwstr>
  </property>
  <property fmtid="{D5CDD505-2E9C-101B-9397-08002B2CF9AE}" pid="43" name="NewsTopic">
    <vt:lpwstr/>
  </property>
  <property fmtid="{D5CDD505-2E9C-101B-9397-08002B2CF9AE}" pid="44" name="Product">
    <vt:lpwstr/>
  </property>
  <property fmtid="{D5CDD505-2E9C-101B-9397-08002B2CF9AE}" pid="45" name="Roles">
    <vt:lpwstr>354;#Technology Solutions Professional|18ae106e-2924-4f2d-83ba-9b3af46c5a31;#221;#Solution Sales|170353c6-5135-48bf-b60a-c3b55ac67d1c;#656;#Sales|72627068-acd7-4c1a-8b95-a0256be5dc9f;#361;#Technical Sales|831f7989-43a4-4e48-852a-a5355978f47f;#957;#Marketi</vt:lpwstr>
  </property>
  <property fmtid="{D5CDD505-2E9C-101B-9397-08002B2CF9AE}" pid="46" name="Event Location">
    <vt:lpwstr/>
  </property>
  <property fmtid="{D5CDD505-2E9C-101B-9397-08002B2CF9AE}" pid="47" name="Event1">
    <vt:lpwstr>622;#Unassigned|2c8af875-f38a-40b8-a0a9-056aed3fc8c0</vt:lpwstr>
  </property>
  <property fmtid="{D5CDD505-2E9C-101B-9397-08002B2CF9AE}" pid="48"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9" name="NewsSource">
    <vt:lpwstr/>
  </property>
  <property fmtid="{D5CDD505-2E9C-101B-9397-08002B2CF9AE}" pid="50" name="MSProfessions">
    <vt:lpwstr>3094;#Sales|72627068-acd7-4c1a-8b95-a0256be5dc9f;#3100;#Marketing|6bac43fe-835f-4207-8dba-9b6899aa3139</vt:lpwstr>
  </property>
  <property fmtid="{D5CDD505-2E9C-101B-9397-08002B2CF9AE}" pid="51" name="SMSGTags">
    <vt:lpwstr/>
  </property>
  <property fmtid="{D5CDD505-2E9C-101B-9397-08002B2CF9AE}" pid="52" name="_dlc_DocIdItemGuid">
    <vt:lpwstr>38135e9c-5fe0-4ff4-8599-3815af7ccd48</vt:lpwstr>
  </property>
  <property fmtid="{D5CDD505-2E9C-101B-9397-08002B2CF9AE}" pid="53" name="MSPhysicalGeography">
    <vt:lpwstr/>
  </property>
  <property fmtid="{D5CDD505-2E9C-101B-9397-08002B2CF9AE}" pid="54" name="j3562c58ee414e028925bc902cfc01a1">
    <vt:lpwstr/>
  </property>
  <property fmtid="{D5CDD505-2E9C-101B-9397-08002B2CF9AE}" pid="55" name="EnterpriseDomainTags">
    <vt:lpwstr/>
  </property>
  <property fmtid="{D5CDD505-2E9C-101B-9397-08002B2CF9AE}" pid="56" name="Campaign">
    <vt:lpwstr/>
  </property>
  <property fmtid="{D5CDD505-2E9C-101B-9397-08002B2CF9AE}" pid="57" name="Segments">
    <vt:lpwstr/>
  </property>
  <property fmtid="{D5CDD505-2E9C-101B-9397-08002B2CF9AE}" pid="58" name="la4444b61d19467597d63190b69ac227">
    <vt:lpwstr/>
  </property>
  <property fmtid="{D5CDD505-2E9C-101B-9397-08002B2CF9AE}" pid="59" name="Partners">
    <vt:lpwstr/>
  </property>
  <property fmtid="{D5CDD505-2E9C-101B-9397-08002B2CF9AE}" pid="60" name="ActivitiesAndPrograms">
    <vt:lpwstr>1947;#Priority Solution Areas|c23d8183-ce20-44cd-b13b-640d45c2d6c2;#1455;#Go To Market|f4d86be9-ad6a-4150-b338-918959af159e;#1872;#Cloud Application Development|3a7aceec-a821-419b-a538-072d1024ae27</vt:lpwstr>
  </property>
  <property fmtid="{D5CDD505-2E9C-101B-9397-08002B2CF9AE}" pid="61" name="MSIP_Label_f42aa342-8706-4288-bd11-ebb85995028c_ActionId">
    <vt:lpwstr>e0f45bc1-ad8a-4d46-9c7a-173c3db7e72c</vt:lpwstr>
  </property>
  <property fmtid="{D5CDD505-2E9C-101B-9397-08002B2CF9AE}" pid="62" name="Topics">
    <vt:lpwstr>29;#features|94b87768-f145-4764-adbd-fec700e47348</vt:lpwstr>
  </property>
  <property fmtid="{D5CDD505-2E9C-101B-9397-08002B2CF9AE}" pid="63" name="Groups">
    <vt:lpwstr>31;#Azure Marketing|0958c357-5252-473f-8b4e-42f27525a99d</vt:lpwstr>
  </property>
  <property fmtid="{D5CDD505-2E9C-101B-9397-08002B2CF9AE}" pid="64" name="Track">
    <vt:lpwstr/>
  </property>
  <property fmtid="{D5CDD505-2E9C-101B-9397-08002B2CF9AE}" pid="65" name="Event Venue">
    <vt:lpwstr/>
  </property>
  <property fmtid="{D5CDD505-2E9C-101B-9397-08002B2CF9AE}" pid="66" name="Languages">
    <vt:lpwstr/>
  </property>
  <property fmtid="{D5CDD505-2E9C-101B-9397-08002B2CF9AE}" pid="67" name="of67e5d4b76f4a9db8769983fda9cec0">
    <vt:lpwstr/>
  </property>
  <property fmtid="{D5CDD505-2E9C-101B-9397-08002B2CF9AE}" pid="68" name="MSIP_Label_f42aa342-8706-4288-bd11-ebb85995028c_Application">
    <vt:lpwstr>Microsoft Azure Information Protection</vt:lpwstr>
  </property>
</Properties>
</file>